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520172" y="1091183"/>
            <a:ext cx="1671955" cy="2231390"/>
          </a:xfrm>
          <a:custGeom>
            <a:avLst/>
            <a:gdLst/>
            <a:ahLst/>
            <a:cxnLst/>
            <a:rect l="l" t="t" r="r" b="b"/>
            <a:pathLst>
              <a:path w="1671954" h="2231390">
                <a:moveTo>
                  <a:pt x="558926" y="0"/>
                </a:moveTo>
                <a:lnTo>
                  <a:pt x="0" y="559053"/>
                </a:lnTo>
                <a:lnTo>
                  <a:pt x="1671826" y="2231133"/>
                </a:lnTo>
                <a:lnTo>
                  <a:pt x="1671826" y="1113152"/>
                </a:lnTo>
                <a:lnTo>
                  <a:pt x="558926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107801" y="889"/>
            <a:ext cx="1084580" cy="1084580"/>
          </a:xfrm>
          <a:custGeom>
            <a:avLst/>
            <a:gdLst/>
            <a:ahLst/>
            <a:cxnLst/>
            <a:rect l="l" t="t" r="r" b="b"/>
            <a:pathLst>
              <a:path w="1084579" h="1084580">
                <a:moveTo>
                  <a:pt x="1084197" y="0"/>
                </a:moveTo>
                <a:lnTo>
                  <a:pt x="0" y="0"/>
                </a:lnTo>
                <a:lnTo>
                  <a:pt x="1084197" y="1084197"/>
                </a:lnTo>
                <a:lnTo>
                  <a:pt x="1084197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69680" y="889"/>
            <a:ext cx="2182495" cy="1090295"/>
          </a:xfrm>
          <a:custGeom>
            <a:avLst/>
            <a:gdLst/>
            <a:ahLst/>
            <a:cxnLst/>
            <a:rect l="l" t="t" r="r" b="b"/>
            <a:pathLst>
              <a:path w="2182495" h="1090295">
                <a:moveTo>
                  <a:pt x="2182368" y="0"/>
                </a:moveTo>
                <a:lnTo>
                  <a:pt x="0" y="0"/>
                </a:lnTo>
                <a:lnTo>
                  <a:pt x="1090676" y="1090294"/>
                </a:lnTo>
                <a:lnTo>
                  <a:pt x="2182368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280" y="114427"/>
            <a:ext cx="12067438" cy="10086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012" y="2019426"/>
            <a:ext cx="6444615" cy="183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8025130" cy="6097905"/>
            <a:chOff x="0" y="758951"/>
            <a:chExt cx="8025130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796"/>
                  </a:lnTo>
                  <a:lnTo>
                    <a:pt x="2048129" y="4098036"/>
                  </a:lnTo>
                  <a:lnTo>
                    <a:pt x="3073908" y="307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98548" y="4856987"/>
              <a:ext cx="4000500" cy="1999614"/>
            </a:xfrm>
            <a:custGeom>
              <a:avLst/>
              <a:gdLst/>
              <a:ahLst/>
              <a:cxnLst/>
              <a:rect l="l" t="t" r="r" b="b"/>
              <a:pathLst>
                <a:path w="4000500" h="1999615">
                  <a:moveTo>
                    <a:pt x="2001139" y="0"/>
                  </a:moveTo>
                  <a:lnTo>
                    <a:pt x="0" y="1999294"/>
                  </a:lnTo>
                  <a:lnTo>
                    <a:pt x="4000500" y="1999294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40729" y="5785866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2600" marR="5080" indent="-90233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Basic</a:t>
            </a:r>
            <a:r>
              <a:rPr sz="3200" spc="-25" dirty="0"/>
              <a:t> </a:t>
            </a:r>
            <a:r>
              <a:rPr sz="3200" dirty="0"/>
              <a:t>Details</a:t>
            </a:r>
            <a:r>
              <a:rPr sz="3200" spc="-45" dirty="0"/>
              <a:t> </a:t>
            </a:r>
            <a:r>
              <a:rPr sz="3200" dirty="0"/>
              <a:t>of</a:t>
            </a:r>
            <a:r>
              <a:rPr sz="3200" spc="-25" dirty="0"/>
              <a:t> </a:t>
            </a:r>
            <a:r>
              <a:rPr sz="3200" dirty="0"/>
              <a:t>the</a:t>
            </a:r>
            <a:r>
              <a:rPr sz="3200" spc="-30" dirty="0"/>
              <a:t> </a:t>
            </a:r>
            <a:r>
              <a:rPr sz="3200" dirty="0"/>
              <a:t>Team</a:t>
            </a:r>
            <a:r>
              <a:rPr sz="3200" spc="-45" dirty="0"/>
              <a:t> </a:t>
            </a:r>
            <a:r>
              <a:rPr sz="3200" spc="-25" dirty="0"/>
              <a:t>and </a:t>
            </a:r>
            <a:r>
              <a:rPr sz="3200" dirty="0"/>
              <a:t>Problem</a:t>
            </a:r>
            <a:r>
              <a:rPr sz="3200" spc="-35" dirty="0"/>
              <a:t> </a:t>
            </a:r>
            <a:r>
              <a:rPr sz="3200" spc="-10" dirty="0"/>
              <a:t>Statement</a:t>
            </a:r>
            <a:endParaRPr sz="3200"/>
          </a:p>
        </p:txBody>
      </p:sp>
      <p:sp>
        <p:nvSpPr>
          <p:cNvPr id="11" name="Content Placeholder 1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5237479" y="1361059"/>
            <a:ext cx="6771640" cy="502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Ministry/Organization</a:t>
            </a:r>
            <a:r>
              <a:rPr sz="1800" spc="-7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800" spc="-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Ministry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Affairs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PS</a:t>
            </a:r>
            <a:r>
              <a:rPr sz="1800" spc="-1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Code:</a:t>
            </a:r>
            <a:r>
              <a:rPr sz="1800" spc="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Times New Roman" panose="02020603050405020304"/>
                <a:cs typeface="Times New Roman" panose="02020603050405020304"/>
              </a:rPr>
              <a:t>SIH1505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262890">
              <a:lnSpc>
                <a:spcPts val="1940"/>
              </a:lnSpc>
            </a:pP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800" spc="-5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1800" spc="-5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Title:</a:t>
            </a:r>
            <a:r>
              <a:rPr sz="1800" spc="-3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Aerial</a:t>
            </a:r>
            <a:r>
              <a:rPr sz="1800" spc="-55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800" spc="-55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40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Hazardous</a:t>
            </a:r>
            <a:r>
              <a:rPr sz="1800" spc="-55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Atmosphere</a:t>
            </a:r>
            <a:r>
              <a:rPr sz="1800" spc="-35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10" dirty="0">
                <a:solidFill>
                  <a:srgbClr val="424242"/>
                </a:solidFill>
                <a:latin typeface="Times New Roman" panose="02020603050405020304"/>
                <a:cs typeface="Times New Roman" panose="02020603050405020304"/>
              </a:rPr>
              <a:t>Industries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800" spc="-6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800" spc="-3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EcoWarriors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2488565">
              <a:lnSpc>
                <a:spcPts val="4900"/>
              </a:lnSpc>
              <a:spcBef>
                <a:spcPts val="605"/>
              </a:spcBef>
            </a:pP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800" spc="-4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Leader</a:t>
            </a:r>
            <a:r>
              <a:rPr sz="1800" spc="-5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800" spc="-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Mr.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Rahul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Sanjay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Tetwar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1800" spc="-4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800" spc="-3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(AISHE):</a:t>
            </a:r>
            <a:r>
              <a:rPr sz="1800" spc="-2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C-34399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1800" spc="-2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800" spc="1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Maharashtra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Institute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Technology,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Chh.Sambhajinagar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66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Theme</a:t>
            </a:r>
            <a:r>
              <a:rPr sz="1800" spc="-6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800" spc="-3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“Where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Nature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Meets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Pixels”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Content Placeholder 9" descr="download (1)-PhotoRoo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0" y="0"/>
            <a:ext cx="2889250" cy="1431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439" y="249123"/>
            <a:ext cx="431355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Idea/Approach</a:t>
            </a:r>
            <a:r>
              <a:rPr sz="3500" spc="-40" dirty="0"/>
              <a:t> </a:t>
            </a:r>
            <a:r>
              <a:rPr sz="3500" spc="-10" dirty="0"/>
              <a:t>Details</a:t>
            </a:r>
            <a:endParaRPr sz="3500"/>
          </a:p>
        </p:txBody>
      </p:sp>
      <p:sp>
        <p:nvSpPr>
          <p:cNvPr id="8" name="object 8"/>
          <p:cNvSpPr txBox="1"/>
          <p:nvPr/>
        </p:nvSpPr>
        <p:spPr>
          <a:xfrm>
            <a:off x="204012" y="856233"/>
            <a:ext cx="644461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Amid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rising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industrialization,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fire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prevention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crucial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protect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lives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assets.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7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presentation delves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7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the role</a:t>
            </a:r>
            <a:r>
              <a:rPr sz="17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aerial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7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700" spc="195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hazardous</a:t>
            </a:r>
            <a:r>
              <a:rPr sz="1700" spc="49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atmospheres</a:t>
            </a:r>
            <a:r>
              <a:rPr sz="1700" spc="49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1700" spc="195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industries,</a:t>
            </a:r>
            <a:r>
              <a:rPr sz="1700" spc="195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vital</a:t>
            </a:r>
            <a:r>
              <a:rPr sz="1700" spc="195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comprehensive</a:t>
            </a:r>
            <a:r>
              <a:rPr sz="17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fire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prevention.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5"/>
              </a:spcBef>
              <a:buSzPct val="94000"/>
              <a:buFont typeface="Wingdings" panose="05000000000000000000"/>
              <a:buChar char=""/>
              <a:tabLst>
                <a:tab pos="299085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Aerial</a:t>
            </a:r>
            <a:r>
              <a:rPr b="1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b="1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Utilization:</a:t>
            </a:r>
            <a:r>
              <a:rPr b="1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Employ</a:t>
            </a:r>
            <a:r>
              <a:rPr spc="185" dirty="0"/>
              <a:t> </a:t>
            </a:r>
            <a:r>
              <a:rPr dirty="0"/>
              <a:t>aircraft</a:t>
            </a:r>
            <a:r>
              <a:rPr spc="180" dirty="0"/>
              <a:t> </a:t>
            </a:r>
            <a:r>
              <a:rPr dirty="0"/>
              <a:t>or</a:t>
            </a:r>
            <a:r>
              <a:rPr spc="170" dirty="0"/>
              <a:t> </a:t>
            </a:r>
            <a:r>
              <a:rPr dirty="0"/>
              <a:t>drones</a:t>
            </a:r>
            <a:r>
              <a:rPr spc="180" dirty="0"/>
              <a:t> </a:t>
            </a:r>
            <a:r>
              <a:rPr dirty="0"/>
              <a:t>to</a:t>
            </a:r>
            <a:r>
              <a:rPr spc="185" dirty="0"/>
              <a:t> </a:t>
            </a:r>
            <a:r>
              <a:rPr spc="-10" dirty="0"/>
              <a:t>survey </a:t>
            </a:r>
            <a:r>
              <a:rPr spc="-10" dirty="0"/>
              <a:t>	</a:t>
            </a:r>
            <a:r>
              <a:rPr dirty="0"/>
              <a:t>industrial</a:t>
            </a:r>
            <a:r>
              <a:rPr spc="-5" dirty="0"/>
              <a:t> </a:t>
            </a:r>
            <a:r>
              <a:rPr dirty="0"/>
              <a:t>areas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hazard</a:t>
            </a:r>
            <a:r>
              <a:rPr spc="-40" dirty="0"/>
              <a:t> </a:t>
            </a:r>
            <a:r>
              <a:rPr spc="-10" dirty="0"/>
              <a:t>identification.</a:t>
            </a:r>
            <a:endParaRPr spc="-10" dirty="0"/>
          </a:p>
          <a:p>
            <a:pPr marL="298450" indent="-285750">
              <a:lnSpc>
                <a:spcPct val="100000"/>
              </a:lnSpc>
              <a:spcBef>
                <a:spcPts val="1005"/>
              </a:spcBef>
              <a:buSzPct val="94000"/>
              <a:buFont typeface="Wingdings" panose="05000000000000000000"/>
              <a:buChar char=""/>
              <a:tabLst>
                <a:tab pos="29845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Precise</a:t>
            </a:r>
            <a:r>
              <a:rPr b="1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Hazard</a:t>
            </a:r>
            <a:r>
              <a:rPr b="1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Identification:</a:t>
            </a:r>
            <a:r>
              <a:rPr b="1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Locate</a:t>
            </a:r>
            <a:r>
              <a:rPr spc="225" dirty="0"/>
              <a:t> </a:t>
            </a:r>
            <a:r>
              <a:rPr dirty="0"/>
              <a:t>flammable,</a:t>
            </a:r>
            <a:r>
              <a:rPr spc="225" dirty="0"/>
              <a:t> </a:t>
            </a:r>
            <a:r>
              <a:rPr dirty="0"/>
              <a:t>toxic,</a:t>
            </a:r>
            <a:r>
              <a:rPr spc="225" dirty="0"/>
              <a:t> </a:t>
            </a:r>
            <a:r>
              <a:rPr dirty="0"/>
              <a:t>and</a:t>
            </a:r>
            <a:r>
              <a:rPr spc="225" dirty="0"/>
              <a:t> </a:t>
            </a:r>
            <a:r>
              <a:rPr spc="-10" dirty="0"/>
              <a:t>threat</a:t>
            </a:r>
            <a:endParaRPr spc="-10" dirty="0"/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/>
              <a:t>areas</a:t>
            </a:r>
            <a:r>
              <a:rPr spc="-45" dirty="0"/>
              <a:t> </a:t>
            </a:r>
            <a:r>
              <a:rPr dirty="0"/>
              <a:t>within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facility.</a:t>
            </a:r>
            <a:endParaRPr spc="-10" dirty="0"/>
          </a:p>
          <a:p>
            <a:pPr marL="297815" marR="6985" indent="-285750">
              <a:lnSpc>
                <a:spcPct val="100000"/>
              </a:lnSpc>
              <a:spcBef>
                <a:spcPts val="995"/>
              </a:spcBef>
              <a:buSzPct val="94000"/>
              <a:buFont typeface="Wingdings" panose="05000000000000000000"/>
              <a:buChar char=""/>
              <a:tabLst>
                <a:tab pos="299085" algn="l"/>
                <a:tab pos="1370330" algn="l"/>
                <a:tab pos="2644775" algn="l"/>
                <a:tab pos="3126105" algn="l"/>
                <a:tab pos="3871595" algn="l"/>
                <a:tab pos="4720590" algn="l"/>
                <a:tab pos="5224780" algn="l"/>
                <a:tab pos="6121400" algn="l"/>
              </a:tabLst>
            </a:pPr>
            <a:r>
              <a:rPr b="1" spc="-10" dirty="0"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1" spc="-10" dirty="0">
                <a:latin typeface="Times New Roman" panose="02020603050405020304"/>
                <a:cs typeface="Times New Roman" panose="02020603050405020304"/>
              </a:rPr>
              <a:t>Techniques: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pc="-25" dirty="0"/>
              <a:t>Use</a:t>
            </a:r>
            <a:r>
              <a:rPr dirty="0"/>
              <a:t>	</a:t>
            </a:r>
            <a:r>
              <a:rPr spc="-10" dirty="0"/>
              <a:t>remote</a:t>
            </a:r>
            <a:r>
              <a:rPr dirty="0"/>
              <a:t>	</a:t>
            </a:r>
            <a:r>
              <a:rPr spc="-10" dirty="0"/>
              <a:t>sensing,</a:t>
            </a:r>
            <a:r>
              <a:rPr dirty="0"/>
              <a:t>	</a:t>
            </a: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analysis,</a:t>
            </a:r>
            <a:r>
              <a:rPr dirty="0"/>
              <a:t>	</a:t>
            </a:r>
            <a:r>
              <a:rPr spc="-20" dirty="0"/>
              <a:t>and </a:t>
            </a:r>
            <a:r>
              <a:rPr spc="-20" dirty="0"/>
              <a:t>	</a:t>
            </a:r>
            <a:r>
              <a:rPr dirty="0"/>
              <a:t>geospatial</a:t>
            </a:r>
            <a:r>
              <a:rPr spc="-40" dirty="0"/>
              <a:t> </a:t>
            </a:r>
            <a:r>
              <a:rPr dirty="0"/>
              <a:t>technology</a:t>
            </a:r>
            <a:r>
              <a:rPr spc="-2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collection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mapping.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204012" y="3955160"/>
            <a:ext cx="644271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94000"/>
              <a:buFont typeface="Wingdings" panose="05000000000000000000"/>
              <a:buChar char=""/>
              <a:tabLst>
                <a:tab pos="298450" algn="l"/>
                <a:tab pos="1213485" algn="l"/>
                <a:tab pos="1897380" algn="l"/>
                <a:tab pos="2702560" algn="l"/>
                <a:tab pos="3481070" algn="l"/>
                <a:tab pos="4153535" algn="l"/>
                <a:tab pos="5435600" algn="l"/>
                <a:tab pos="6095365" algn="l"/>
              </a:tabLst>
            </a:pP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Hazard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b="1" spc="-20" dirty="0"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Maps: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maps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categorizing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areas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into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9085">
              <a:lnSpc>
                <a:spcPct val="100000"/>
              </a:lnSpc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flammability,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toxic,</a:t>
            </a:r>
            <a:r>
              <a:rPr sz="17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threat</a:t>
            </a:r>
            <a:r>
              <a:rPr sz="17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zones.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7815" marR="5080" indent="-285750">
              <a:lnSpc>
                <a:spcPct val="100000"/>
              </a:lnSpc>
              <a:spcBef>
                <a:spcPts val="1015"/>
              </a:spcBef>
              <a:buSzPct val="94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Fire</a:t>
            </a:r>
            <a:r>
              <a:rPr sz="1700" b="1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Pre-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Plans:</a:t>
            </a:r>
            <a:r>
              <a:rPr sz="1700" b="1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1700" spc="4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1700" spc="4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1700" spc="4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1700" spc="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fires</a:t>
            </a:r>
            <a:r>
              <a:rPr sz="1700" spc="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manage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emergencies.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012" y="5246370"/>
            <a:ext cx="64439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94000"/>
              <a:buFont typeface="Wingdings" panose="05000000000000000000"/>
              <a:buChar char=""/>
              <a:tabLst>
                <a:tab pos="298450" algn="l"/>
                <a:tab pos="1443355" algn="l"/>
                <a:tab pos="2306320" algn="l"/>
                <a:tab pos="3254375" algn="l"/>
                <a:tab pos="3983990" algn="l"/>
                <a:tab pos="4512945" algn="l"/>
                <a:tab pos="5676265" algn="l"/>
              </a:tabLst>
            </a:pP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Safety: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emergency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response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612" y="5379998"/>
            <a:ext cx="6495415" cy="10560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090"/>
              </a:spcBef>
            </a:pP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preparedness.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23850" indent="-285750">
              <a:lnSpc>
                <a:spcPct val="100000"/>
              </a:lnSpc>
              <a:spcBef>
                <a:spcPts val="995"/>
              </a:spcBef>
              <a:buSzPct val="94000"/>
              <a:buFont typeface="Wingdings" panose="05000000000000000000"/>
              <a:buChar char=""/>
              <a:tabLst>
                <a:tab pos="323850" algn="l"/>
                <a:tab pos="1376045" algn="l"/>
                <a:tab pos="1933575" algn="l"/>
                <a:tab pos="3092450" algn="l"/>
                <a:tab pos="4068445" algn="l"/>
                <a:tab pos="4963795" algn="l"/>
                <a:tab pos="5941060" algn="l"/>
              </a:tabLst>
            </a:pP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Economic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b="1" spc="-20" dirty="0">
                <a:latin typeface="Times New Roman" panose="02020603050405020304"/>
                <a:cs typeface="Times New Roman" panose="02020603050405020304"/>
              </a:rPr>
              <a:t>Loss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Reduction: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Minimize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economic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losses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24485">
              <a:lnSpc>
                <a:spcPct val="100000"/>
              </a:lnSpc>
              <a:spcBef>
                <a:spcPts val="5"/>
              </a:spcBef>
            </a:pPr>
            <a:r>
              <a:rPr sz="1700" spc="-55" dirty="0"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1650" spc="-82" baseline="-3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700" spc="-55" dirty="0"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industrial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fires.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8317" y="3704970"/>
            <a:ext cx="251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b="1" spc="-1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Stack</a:t>
            </a:r>
            <a:r>
              <a:rPr sz="2400" b="1" spc="-3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40880" y="4306823"/>
            <a:ext cx="4934712" cy="235458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6882" y="784875"/>
            <a:ext cx="2792289" cy="2394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51" y="535686"/>
            <a:ext cx="431228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Idea/Approach</a:t>
            </a:r>
            <a:r>
              <a:rPr sz="3500" spc="-25" dirty="0"/>
              <a:t> </a:t>
            </a:r>
            <a:r>
              <a:rPr sz="3500" spc="-10" dirty="0"/>
              <a:t>Details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50291" y="1358817"/>
            <a:ext cx="5066665" cy="514985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545465">
              <a:lnSpc>
                <a:spcPct val="100000"/>
              </a:lnSpc>
              <a:spcBef>
                <a:spcPts val="1375"/>
              </a:spcBef>
            </a:pPr>
            <a:r>
              <a:rPr sz="2400" b="1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b="1" spc="-5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2400" b="1" spc="-55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7180" marR="6350" indent="-285115" algn="just">
              <a:lnSpc>
                <a:spcPts val="1840"/>
              </a:lnSpc>
              <a:spcBef>
                <a:spcPts val="1140"/>
              </a:spcBef>
              <a:buSzPct val="94000"/>
              <a:buFont typeface="Segoe UI Symbol" panose="020B0502040204020203"/>
              <a:buChar char="⮚"/>
              <a:tabLst>
                <a:tab pos="299085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Industrial</a:t>
            </a:r>
            <a:r>
              <a:rPr sz="1700" b="1" spc="19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Safety:</a:t>
            </a:r>
            <a:r>
              <a:rPr sz="1700" b="1" spc="19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Enhance</a:t>
            </a:r>
            <a:r>
              <a:rPr sz="1700" spc="19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workplace</a:t>
            </a:r>
            <a:r>
              <a:rPr sz="1700" spc="19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1700" spc="19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proactively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managing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fire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safety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risks.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7815" indent="-285115" algn="just">
              <a:lnSpc>
                <a:spcPts val="1705"/>
              </a:lnSpc>
              <a:buSzPct val="94000"/>
              <a:buFont typeface="Segoe UI Symbol" panose="020B0502040204020203"/>
              <a:buChar char="⮚"/>
              <a:tabLst>
                <a:tab pos="297815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Emergency</a:t>
            </a:r>
            <a:r>
              <a:rPr sz="1700" b="1" spc="3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Response:</a:t>
            </a:r>
            <a:r>
              <a:rPr sz="1700" b="1" spc="3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Aid</a:t>
            </a:r>
            <a:r>
              <a:rPr sz="1700" spc="3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700" spc="3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responders</a:t>
            </a:r>
            <a:r>
              <a:rPr sz="1700" spc="34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in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9085" algn="just">
              <a:lnSpc>
                <a:spcPts val="1835"/>
              </a:lnSpc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minimizing risks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7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fire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emergencies.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7180" marR="5080" indent="-285115" algn="just">
              <a:lnSpc>
                <a:spcPts val="1840"/>
              </a:lnSpc>
              <a:spcBef>
                <a:spcPts val="125"/>
              </a:spcBef>
              <a:buSzPct val="94000"/>
              <a:buFont typeface="Segoe UI Symbol" panose="020B0502040204020203"/>
              <a:buChar char="⮚"/>
              <a:tabLst>
                <a:tab pos="299085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700" b="1" spc="24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Protection:</a:t>
            </a:r>
            <a:r>
              <a:rPr sz="1700" b="1" spc="2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700" spc="2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2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contain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threats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hazards.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7815" indent="-285115" algn="just">
              <a:lnSpc>
                <a:spcPts val="1700"/>
              </a:lnSpc>
              <a:buSzPct val="94000"/>
              <a:buFont typeface="Segoe UI Symbol" panose="020B0502040204020203"/>
              <a:buChar char="⮚"/>
              <a:tabLst>
                <a:tab pos="297815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Regulatory</a:t>
            </a:r>
            <a:r>
              <a:rPr sz="1700" b="1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Compliance:</a:t>
            </a:r>
            <a:r>
              <a:rPr sz="1700" b="1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17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adherence</a:t>
            </a:r>
            <a:r>
              <a:rPr sz="17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safety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9085" marR="6350" algn="just">
              <a:lnSpc>
                <a:spcPts val="1840"/>
              </a:lnSpc>
              <a:spcBef>
                <a:spcPts val="12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regulations</a:t>
            </a:r>
            <a:r>
              <a:rPr sz="1700" spc="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4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demonstrate</a:t>
            </a:r>
            <a:r>
              <a:rPr sz="1700" spc="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commitment</a:t>
            </a:r>
            <a:r>
              <a:rPr sz="1700" spc="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public safety.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8450" indent="-285750" algn="just">
              <a:lnSpc>
                <a:spcPts val="1705"/>
              </a:lnSpc>
              <a:buSzPct val="94000"/>
              <a:buFont typeface="Segoe UI Symbol" panose="020B0502040204020203"/>
              <a:buChar char="⮚"/>
              <a:tabLst>
                <a:tab pos="298450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Preventive</a:t>
            </a:r>
            <a:r>
              <a:rPr sz="1700" b="1" spc="2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Maintenance:</a:t>
            </a:r>
            <a:r>
              <a:rPr sz="1700" b="1" spc="23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Mitigate</a:t>
            </a:r>
            <a:r>
              <a:rPr sz="1700" spc="24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risks</a:t>
            </a:r>
            <a:r>
              <a:rPr sz="1700" spc="24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through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9085" algn="just">
              <a:lnSpc>
                <a:spcPts val="1835"/>
              </a:lnSpc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timely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maintenance</a:t>
            </a:r>
            <a:r>
              <a:rPr sz="1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measures.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7180" marR="6350" indent="-285115" algn="just">
              <a:lnSpc>
                <a:spcPts val="1840"/>
              </a:lnSpc>
              <a:spcBef>
                <a:spcPts val="125"/>
              </a:spcBef>
              <a:buSzPct val="94000"/>
              <a:buFont typeface="Segoe UI Symbol" panose="020B0502040204020203"/>
              <a:buChar char="⮚"/>
              <a:tabLst>
                <a:tab pos="299085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Urban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Planning:</a:t>
            </a:r>
            <a:r>
              <a:rPr sz="17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Safely</a:t>
            </a:r>
            <a:r>
              <a:rPr sz="17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industrial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areas</a:t>
            </a:r>
            <a:r>
              <a:rPr sz="17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urban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landscapes.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7815" indent="-285115" algn="just">
              <a:lnSpc>
                <a:spcPts val="1700"/>
              </a:lnSpc>
              <a:buSzPct val="94000"/>
              <a:buFont typeface="Segoe UI Symbol" panose="020B0502040204020203"/>
              <a:buChar char="⮚"/>
              <a:tabLst>
                <a:tab pos="297815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Insurance</a:t>
            </a:r>
            <a:r>
              <a:rPr sz="1700" b="1" spc="4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Assessment:</a:t>
            </a:r>
            <a:r>
              <a:rPr sz="1700" b="1" spc="4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Accurately</a:t>
            </a:r>
            <a:r>
              <a:rPr sz="1700" spc="47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assess</a:t>
            </a:r>
            <a:r>
              <a:rPr sz="1700" spc="459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9085" algn="just">
              <a:lnSpc>
                <a:spcPts val="1835"/>
              </a:lnSpc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underwrite</a:t>
            </a:r>
            <a:r>
              <a:rPr sz="17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7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hazard</a:t>
            </a:r>
            <a:r>
              <a:rPr sz="17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mapping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7180" marR="5080" indent="-285115" algn="just">
              <a:lnSpc>
                <a:spcPct val="90000"/>
              </a:lnSpc>
              <a:spcBef>
                <a:spcPts val="100"/>
              </a:spcBef>
              <a:buSzPct val="94000"/>
              <a:buFont typeface="Segoe UI Symbol" panose="020B0502040204020203"/>
              <a:buChar char="⮚"/>
              <a:tabLst>
                <a:tab pos="299085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700" b="1" spc="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700" b="1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Studies:</a:t>
            </a:r>
            <a:r>
              <a:rPr sz="1700" b="1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Conduct</a:t>
            </a:r>
            <a:r>
              <a:rPr sz="1700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research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700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700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impacts</a:t>
            </a:r>
            <a:r>
              <a:rPr sz="1700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1700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industrial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activities.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521335">
              <a:lnSpc>
                <a:spcPct val="100000"/>
              </a:lnSpc>
              <a:spcBef>
                <a:spcPts val="700"/>
              </a:spcBef>
            </a:pPr>
            <a:r>
              <a:rPr sz="1100" spc="-50" dirty="0">
                <a:latin typeface="Verdana" panose="020B0604030504040204"/>
                <a:cs typeface="Verdana" panose="020B0604030504040204"/>
              </a:rPr>
              <a:t>3</a:t>
            </a:r>
            <a:endParaRPr sz="1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464" y="575309"/>
            <a:ext cx="202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Show</a:t>
            </a:r>
            <a:r>
              <a:rPr sz="2400" b="1" spc="-6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Stopper</a:t>
            </a:r>
            <a:r>
              <a:rPr sz="2400" b="1" spc="-7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solidFill>
                  <a:srgbClr val="7BA654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9078" y="1255902"/>
            <a:ext cx="10382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assessment.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2184" y="1488770"/>
            <a:ext cx="44634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4000"/>
              <a:buFont typeface="Segoe UI Symbol" panose="020B0502040204020203"/>
              <a:buChar char="⮚"/>
              <a:tabLst>
                <a:tab pos="299085" algn="l"/>
                <a:tab pos="1548765" algn="l"/>
                <a:tab pos="2760980" algn="l"/>
                <a:tab pos="3970020" algn="l"/>
              </a:tabLst>
            </a:pP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Reliability: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Dependable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aerial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2184" y="1022731"/>
            <a:ext cx="58807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SzPct val="94000"/>
              <a:buFont typeface="Segoe UI Symbol" panose="020B0502040204020203"/>
              <a:buChar char="⮚"/>
              <a:tabLst>
                <a:tab pos="298450" algn="l"/>
                <a:tab pos="925830" algn="l"/>
                <a:tab pos="2054860" algn="l"/>
                <a:tab pos="2837180" algn="l"/>
                <a:tab pos="3630295" algn="l"/>
                <a:tab pos="4173220" algn="l"/>
                <a:tab pos="4606290" algn="l"/>
                <a:tab pos="5543550" algn="l"/>
              </a:tabLst>
            </a:pPr>
            <a:r>
              <a:rPr sz="1700" b="1" spc="-2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Accuracy: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precise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risk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R="8890" algn="r">
              <a:lnSpc>
                <a:spcPct val="100000"/>
              </a:lnSpc>
              <a:spcBef>
                <a:spcPts val="1630"/>
              </a:spcBef>
              <a:tabLst>
                <a:tab pos="1090930" algn="l"/>
              </a:tabLst>
            </a:pP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equipment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is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9078" y="2188845"/>
            <a:ext cx="10382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regulations.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2184" y="1722501"/>
            <a:ext cx="5878195" cy="98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ts val="1940"/>
              </a:lnSpc>
              <a:spcBef>
                <a:spcPts val="10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7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uninterrupted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mapping.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1940"/>
              </a:lnSpc>
              <a:buSzPct val="94000"/>
              <a:buFont typeface="Segoe UI Symbol" panose="020B0502040204020203"/>
              <a:buChar char="⮚"/>
              <a:tabLst>
                <a:tab pos="298450" algn="l"/>
                <a:tab pos="1149350" algn="l"/>
                <a:tab pos="2234565" algn="l"/>
                <a:tab pos="3085465" algn="l"/>
                <a:tab pos="3873500" algn="l"/>
                <a:tab pos="4530090" algn="l"/>
                <a:tab pos="4981575" algn="l"/>
                <a:tab pos="5697855" algn="l"/>
              </a:tabLst>
            </a:pP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Privacy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Concerns: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privacy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issues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adhere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to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630"/>
              </a:spcBef>
              <a:buSzPct val="94000"/>
              <a:buFont typeface="Segoe UI Symbol" panose="020B0502040204020203"/>
              <a:buChar char="⮚"/>
              <a:tabLst>
                <a:tab pos="298450" algn="l"/>
              </a:tabLst>
            </a:pPr>
            <a:r>
              <a:rPr sz="1700" b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7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Security:</a:t>
            </a:r>
            <a:r>
              <a:rPr sz="17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Protect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collected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unauthorized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access.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25184" y="2731006"/>
            <a:ext cx="4639056" cy="41269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869680" y="889"/>
            <a:ext cx="3322320" cy="3321685"/>
            <a:chOff x="8869680" y="889"/>
            <a:chExt cx="3322320" cy="3321685"/>
          </a:xfrm>
        </p:grpSpPr>
        <p:sp>
          <p:nvSpPr>
            <p:cNvPr id="4" name="object 4"/>
            <p:cNvSpPr/>
            <p:nvPr/>
          </p:nvSpPr>
          <p:spPr>
            <a:xfrm>
              <a:off x="10520172" y="1091183"/>
              <a:ext cx="1671955" cy="2231390"/>
            </a:xfrm>
            <a:custGeom>
              <a:avLst/>
              <a:gdLst/>
              <a:ahLst/>
              <a:cxnLst/>
              <a:rect l="l" t="t" r="r" b="b"/>
              <a:pathLst>
                <a:path w="1671954" h="2231390">
                  <a:moveTo>
                    <a:pt x="558926" y="0"/>
                  </a:moveTo>
                  <a:lnTo>
                    <a:pt x="0" y="559053"/>
                  </a:lnTo>
                  <a:lnTo>
                    <a:pt x="1671826" y="2231133"/>
                  </a:lnTo>
                  <a:lnTo>
                    <a:pt x="1671826" y="1113152"/>
                  </a:lnTo>
                  <a:lnTo>
                    <a:pt x="558926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7" y="0"/>
                  </a:moveTo>
                  <a:lnTo>
                    <a:pt x="0" y="0"/>
                  </a:lnTo>
                  <a:lnTo>
                    <a:pt x="1084197" y="1084197"/>
                  </a:lnTo>
                  <a:lnTo>
                    <a:pt x="1084197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69680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Team</a:t>
            </a:r>
            <a:r>
              <a:rPr spc="-130" dirty="0"/>
              <a:t> </a:t>
            </a:r>
            <a:r>
              <a:rPr dirty="0"/>
              <a:t>Member</a:t>
            </a:r>
            <a:r>
              <a:rPr spc="-100" dirty="0"/>
              <a:t> </a:t>
            </a:r>
            <a:r>
              <a:rPr spc="-10" dirty="0"/>
              <a:t>Details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52171" y="1934464"/>
            <a:ext cx="4324350" cy="437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4360">
              <a:lnSpc>
                <a:spcPct val="145000"/>
              </a:lnSpc>
              <a:spcBef>
                <a:spcPts val="100"/>
              </a:spcBef>
            </a:pP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500" b="1" spc="-3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Leader</a:t>
            </a:r>
            <a:r>
              <a:rPr sz="1500" b="1" spc="-3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Name :</a:t>
            </a:r>
            <a:r>
              <a:rPr sz="1500" b="1" spc="-1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Mr.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Rahul</a:t>
            </a:r>
            <a:r>
              <a:rPr sz="15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Sanjay</a:t>
            </a:r>
            <a:r>
              <a:rPr sz="15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Tetwar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MCA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 marR="162560">
              <a:lnSpc>
                <a:spcPts val="2630"/>
              </a:lnSpc>
              <a:spcBef>
                <a:spcPts val="210"/>
              </a:spcBef>
            </a:pP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500" b="1" spc="-4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500" b="1" spc="-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="1" spc="-2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500" b="1" spc="-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b="1" spc="-3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IN" altLang="" sz="1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5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Akankasha</a:t>
            </a:r>
            <a:r>
              <a:rPr sz="15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Atul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Kasar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MCA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500" b="1" spc="-4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500" b="1" spc="-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b="1" spc="-3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500" b="1" spc="-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b="1" spc="-3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Mr.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Pranjal</a:t>
            </a:r>
            <a:r>
              <a:rPr sz="15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Shankar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Jadhav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MCA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 marR="141605">
              <a:lnSpc>
                <a:spcPct val="145000"/>
              </a:lnSpc>
              <a:spcBef>
                <a:spcPts val="15"/>
              </a:spcBef>
            </a:pP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500" b="1" spc="-4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500" b="1" spc="-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500" b="1" spc="-3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500" b="1" spc="-1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b="1" spc="-2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Mr.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Prajwal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Mohan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Chapke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MCA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 marR="100965">
              <a:lnSpc>
                <a:spcPts val="2630"/>
              </a:lnSpc>
              <a:spcBef>
                <a:spcPts val="210"/>
              </a:spcBef>
            </a:pP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500" b="1" spc="-4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500" b="1" spc="-1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500" b="1" spc="-3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500" b="1" spc="-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b="1" spc="-3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Mr.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Govind</a:t>
            </a:r>
            <a:r>
              <a:rPr sz="1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Madan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Ambade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MCA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500" b="1" spc="-4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500" b="1" spc="-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500" b="1" spc="-2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500" b="1" spc="-10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b="1" spc="-25" dirty="0">
                <a:solidFill>
                  <a:srgbClr val="5D7B3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Mr.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Vedant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Vivek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Koleshwar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Branch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MCA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500" b="1" dirty="0">
                <a:solidFill>
                  <a:srgbClr val="80415F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1500" b="1" spc="-40" dirty="0">
                <a:solidFill>
                  <a:srgbClr val="8041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80415F"/>
                </a:solidFill>
                <a:latin typeface="Times New Roman" panose="02020603050405020304"/>
                <a:cs typeface="Times New Roman" panose="02020603050405020304"/>
              </a:rPr>
              <a:t>Mentor</a:t>
            </a:r>
            <a:r>
              <a:rPr sz="1500" b="1" spc="-40" dirty="0">
                <a:solidFill>
                  <a:srgbClr val="8041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80415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="1" spc="-25" dirty="0">
                <a:solidFill>
                  <a:srgbClr val="8041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80415F"/>
                </a:solidFill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500" b="1" spc="-5" dirty="0">
                <a:solidFill>
                  <a:srgbClr val="8041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Dr.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Shubhashree</a:t>
            </a:r>
            <a:r>
              <a:rPr sz="15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Savant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4729" y="2370835"/>
            <a:ext cx="2110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Science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7365" y="2370835"/>
            <a:ext cx="670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II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4729" y="3036823"/>
            <a:ext cx="2110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Science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7365" y="3036823"/>
            <a:ext cx="670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II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4729" y="3700983"/>
            <a:ext cx="21094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15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5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Science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7365" y="3700983"/>
            <a:ext cx="6705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II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4729" y="4367529"/>
            <a:ext cx="2110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Science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7365" y="4367529"/>
            <a:ext cx="670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II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4729" y="5033517"/>
            <a:ext cx="2110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Science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97365" y="5033517"/>
            <a:ext cx="670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II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4729" y="5698337"/>
            <a:ext cx="2110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Science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97365" y="5698337"/>
            <a:ext cx="670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Year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II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071" y="6364325"/>
            <a:ext cx="8388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708400" algn="l"/>
              </a:tabLst>
            </a:pPr>
            <a:r>
              <a:rPr sz="1500" spc="-35" dirty="0">
                <a:latin typeface="Times New Roman" panose="02020603050405020304"/>
                <a:cs typeface="Times New Roman" panose="02020603050405020304"/>
              </a:rPr>
              <a:t>Category</a:t>
            </a:r>
            <a:r>
              <a:rPr sz="1650" spc="-52" baseline="40000" dirty="0">
                <a:latin typeface="Verdana" panose="020B0604030504040204"/>
                <a:cs typeface="Verdana" panose="020B0604030504040204"/>
              </a:rPr>
              <a:t>4</a:t>
            </a:r>
            <a:r>
              <a:rPr sz="1500" spc="-3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Academic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	Expertise</a:t>
            </a:r>
            <a:r>
              <a:rPr sz="1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Medical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Image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5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Programming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97365" y="6364325"/>
            <a:ext cx="23260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Experience</a:t>
            </a:r>
            <a:r>
              <a:rPr sz="15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years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3156</Words>
  <Application>WPS Presentation</Application>
  <PresentationFormat>On-screen Show (4:3)</PresentationFormat>
  <Paragraphs>108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Wingdings</vt:lpstr>
      <vt:lpstr>Segoe UI Symbol</vt:lpstr>
      <vt:lpstr>Verdana</vt:lpstr>
      <vt:lpstr>Microsoft YaHei</vt:lpstr>
      <vt:lpstr>Arial Unicode MS</vt:lpstr>
      <vt:lpstr>Calibri</vt:lpstr>
      <vt:lpstr>Office Theme</vt:lpstr>
      <vt:lpstr>Basic Details of the Team and Problem Statement</vt:lpstr>
      <vt:lpstr>Idea/Approach Details</vt:lpstr>
      <vt:lpstr>Idea/Approach Details</vt:lpstr>
      <vt:lpstr>Team Member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Rahul Tetwar</dc:creator>
  <cp:lastModifiedBy>HP</cp:lastModifiedBy>
  <cp:revision>1</cp:revision>
  <dcterms:created xsi:type="dcterms:W3CDTF">2023-12-20T11:15:34Z</dcterms:created>
  <dcterms:modified xsi:type="dcterms:W3CDTF">2023-12-20T11:15:34Z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2023-12-20T05:30:00Z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85C607DF83E84226932066E7FC624FC3_12</vt:lpwstr>
  </property>
  <property fmtid="{D5CDD505-2E9C-101B-9397-08002B2CF9AE}" pid="7" name="KSOProductBuildVer">
    <vt:lpwstr>1033-12.2.0.13359</vt:lpwstr>
  </property>
</Properties>
</file>