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39" r:id="rId10"/>
    <p:sldId id="340" r:id="rId11"/>
    <p:sldId id="341" r:id="rId12"/>
    <p:sldId id="345"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4" d="100"/>
          <a:sy n="74" d="100"/>
        </p:scale>
        <p:origin x="296"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notesMaster" Target="notesMasters/notesMaster1.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handoutMaster" Target="handoutMasters/handout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21" Type="http://schemas.openxmlformats.org/officeDocument/2006/relationships/slideLayout" Target="../slideLayouts/slideLayout21.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slideLayout" Target="../slideLayouts/slideLayout20.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slideLayout" Target="../slideLayouts/slideLayout19.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 Id="rId2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17.xml" /></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prajwalchavan007/VOIS_AICTE_Oct2025_PrajwalChavan.git" TargetMode="External"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11.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1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13.xml.rels><?xml version="1.0" encoding="UTF-8" standalone="yes"?>
<Relationships xmlns="http://schemas.openxmlformats.org/package/2006/relationships"><Relationship Id="rId2" Type="http://schemas.openxmlformats.org/officeDocument/2006/relationships/image" Target="../media/image1.jfif" /><Relationship Id="rId1" Type="http://schemas.openxmlformats.org/officeDocument/2006/relationships/slideLayout" Target="../slideLayouts/slideLayout20.xml" /></Relationships>
</file>

<file path=ppt/slides/_rels/slide2.xml.rels><?xml version="1.0" encoding="UTF-8" standalone="yes"?>
<Relationships xmlns="http://schemas.openxmlformats.org/package/2006/relationships"><Relationship Id="rId3" Type="http://schemas.openxmlformats.org/officeDocument/2006/relationships/image" Target="../media/image1.jfif" /><Relationship Id="rId2" Type="http://schemas.openxmlformats.org/officeDocument/2006/relationships/image" Target="../media/image2.png" /><Relationship Id="rId1" Type="http://schemas.openxmlformats.org/officeDocument/2006/relationships/slideLayout" Target="../slideLayouts/slideLayout19.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19.xml" /></Relationships>
</file>

<file path=ppt/slides/_rels/slide5.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1.xml" /><Relationship Id="rId1" Type="http://schemas.openxmlformats.org/officeDocument/2006/relationships/slideLayout" Target="../slideLayouts/slideLayout18.xml" /><Relationship Id="rId4" Type="http://schemas.openxmlformats.org/officeDocument/2006/relationships/image" Target="../media/image5.png" /></Relationships>
</file>

<file path=ppt/slides/_rels/slide6.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1.jfif" /><Relationship Id="rId1" Type="http://schemas.openxmlformats.org/officeDocument/2006/relationships/slideLayout" Target="../slideLayouts/slideLayout19.xml" /><Relationship Id="rId6" Type="http://schemas.openxmlformats.org/officeDocument/2006/relationships/image" Target="../media/image9.jpeg" /><Relationship Id="rId5" Type="http://schemas.openxmlformats.org/officeDocument/2006/relationships/image" Target="../media/image8.jpeg" /><Relationship Id="rId4" Type="http://schemas.openxmlformats.org/officeDocument/2006/relationships/image" Target="../media/image7.jpeg" /></Relationships>
</file>

<file path=ppt/slides/_rels/slide7.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8.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jfif" /><Relationship Id="rId1" Type="http://schemas.openxmlformats.org/officeDocument/2006/relationships/slideLayout" Target="../slideLayouts/slideLayout19.xml" /></Relationships>
</file>

<file path=ppt/slides/_rels/slide9.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1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269618" y="4141999"/>
            <a:ext cx="5443343" cy="1034763"/>
          </a:xfrm>
        </p:spPr>
        <p:txBody>
          <a:bodyPr>
            <a:normAutofit/>
          </a:bodyPr>
          <a:lstStyle/>
          <a:p>
            <a:pPr algn="r"/>
            <a:r>
              <a:rPr lang="en-IN" dirty="0">
                <a:solidFill>
                  <a:schemeClr val="tx1"/>
                </a:solidFill>
              </a:rPr>
              <a:t>Prajwal </a:t>
            </a:r>
            <a:r>
              <a:rPr lang="en-IN" dirty="0" err="1">
                <a:solidFill>
                  <a:schemeClr val="tx1"/>
                </a:solidFill>
              </a:rPr>
              <a:t>Chavan</a:t>
            </a:r>
            <a:endParaRPr lang="en-IN" dirty="0">
              <a:solidFill>
                <a:schemeClr val="tx1"/>
              </a:solidFill>
            </a:endParaRPr>
          </a:p>
          <a:p>
            <a:pPr algn="r"/>
            <a:r>
              <a:rPr lang="en-IN" dirty="0">
                <a:solidFill>
                  <a:schemeClr val="tx1"/>
                </a:solidFill>
              </a:rPr>
              <a:t>INTERNSHIP_17546440516895be537820f0</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3822094" y="3210517"/>
            <a:ext cx="6364639" cy="861497"/>
          </a:xfrm>
        </p:spPr>
        <p:txBody>
          <a:bodyPr>
            <a:normAutofit fontScale="90000"/>
          </a:bodyPr>
          <a:lstStyle/>
          <a:p>
            <a:r>
              <a:rPr lang="en-GB" sz="3200" b="1" dirty="0"/>
              <a:t>AIRBNB HOTEL BOOKING ANALYSIS</a:t>
            </a:r>
            <a:endParaRPr lang="en-IN" sz="3200" b="1"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599193"/>
            <a:ext cx="5180013" cy="2553970"/>
          </a:xfrm>
        </p:spPr>
        <p:txBody>
          <a:bodyPr vert="horz" lIns="91440" tIns="45720" rIns="91440" bIns="45720" rtlCol="0" anchor="t">
            <a:normAutofit/>
          </a:bodyPr>
          <a:lstStyle/>
          <a:p>
            <a:pPr marL="0" indent="0">
              <a:buNone/>
            </a:pPr>
            <a:r>
              <a:rPr lang="en-US" dirty="0">
                <a:hlinkClick r:id="rId3"/>
              </a:rPr>
              <a:t>https://github.com/prajwalchavan007/VOIS_AICTE_Oct2025_PrajwalChavan.git</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5975E0EA-56B8-3021-46D8-E79DA5788432}"/>
              </a:ext>
            </a:extLst>
          </p:cNvPr>
          <p:cNvPicPr>
            <a:picLocks noChangeAspect="1"/>
          </p:cNvPicPr>
          <p:nvPr/>
        </p:nvPicPr>
        <p:blipFill>
          <a:blip r:embed="rId3"/>
          <a:stretch>
            <a:fillRect/>
          </a:stretch>
        </p:blipFill>
        <p:spPr>
          <a:xfrm>
            <a:off x="1467271" y="1512389"/>
            <a:ext cx="6661045" cy="462126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CE986AAD-8B2D-A488-6914-E8C761FA61FC}"/>
              </a:ext>
            </a:extLst>
          </p:cNvPr>
          <p:cNvPicPr>
            <a:picLocks noChangeAspect="1"/>
          </p:cNvPicPr>
          <p:nvPr/>
        </p:nvPicPr>
        <p:blipFill>
          <a:blip r:embed="rId3"/>
          <a:stretch>
            <a:fillRect/>
          </a:stretch>
        </p:blipFill>
        <p:spPr>
          <a:xfrm>
            <a:off x="1513005" y="1463268"/>
            <a:ext cx="6563415" cy="463920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463047" y="2843113"/>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580571" y="1875556"/>
            <a:ext cx="6897189" cy="3607987"/>
          </a:xfrm>
        </p:spPr>
        <p:txBody>
          <a:bodyPr>
            <a:normAutofit fontScale="77500" lnSpcReduction="20000"/>
          </a:bodyPr>
          <a:lstStyle/>
          <a:p>
            <a:pPr algn="just">
              <a:lnSpc>
                <a:spcPct val="150000"/>
              </a:lnSpc>
            </a:pPr>
            <a:r>
              <a:rPr lang="en-IN" sz="2800" dirty="0"/>
              <a:t>Airbnb is a popular platform where property owners rent out their homes or apartments to </a:t>
            </a:r>
            <a:r>
              <a:rPr lang="en-IN" sz="2800" dirty="0" err="1"/>
              <a:t>travelers</a:t>
            </a:r>
            <a:r>
              <a:rPr lang="en-IN" sz="2800" dirty="0"/>
              <a:t>. One of the biggest challenges for hosts is deciding the right price for their listings, since prices vary depending on several factors such as the number of bedrooms, number of bathrooms, cleanliness, accuracy of descriptions, a communication quality with guests.</a:t>
            </a: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 </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2CD60C1B-890F-9495-8EBD-A5F329EE9393}"/>
              </a:ext>
            </a:extLst>
          </p:cNvPr>
          <p:cNvSpPr txBox="1"/>
          <p:nvPr/>
        </p:nvSpPr>
        <p:spPr>
          <a:xfrm>
            <a:off x="660399" y="2159333"/>
            <a:ext cx="7673220" cy="3170099"/>
          </a:xfrm>
          <a:prstGeom prst="rect">
            <a:avLst/>
          </a:prstGeom>
          <a:noFill/>
        </p:spPr>
        <p:txBody>
          <a:bodyPr wrap="square">
            <a:spAutoFit/>
          </a:bodyPr>
          <a:lstStyle/>
          <a:p>
            <a:pPr algn="justLow"/>
            <a:r>
              <a:rPr lang="en-US" sz="2000" dirty="0"/>
              <a:t>This project aims to develop a machine learning model that predicts Airbnb listing prices. Accurate pricing is essential for both hosts and guests—hosts seek to optimize their revenue and occupancy rates, while travelers look for fair and competitive rates. By analyzing historical Airbnb data, the project builds a regression model that identifies how various factors such as the number of bedrooms, bathrooms, and guest ratings influence the listing </a:t>
            </a:r>
            <a:r>
              <a:rPr lang="en-US" sz="2000" dirty="0" err="1"/>
              <a:t>price.The</a:t>
            </a:r>
            <a:r>
              <a:rPr lang="en-US" sz="2000" dirty="0"/>
              <a:t> trained model can then estimate prices for new or potential listings, enabling property owners to set data-driven and competitive prices.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7500" lnSpcReduction="20000"/>
          </a:bodyPr>
          <a:lstStyle/>
          <a:p>
            <a:pPr algn="just">
              <a:lnSpc>
                <a:spcPct val="150000"/>
              </a:lnSpc>
            </a:pPr>
            <a:r>
              <a:rPr lang="en-IN" sz="3600" b="1" dirty="0"/>
              <a:t>Airbnb Hosts. </a:t>
            </a:r>
            <a:r>
              <a:rPr lang="en-IN" sz="3600" dirty="0"/>
              <a:t>: To algorithmically refine the pricing strategy of their properties by leveraging correlations among structural attributes and guest feedback metrics.</a:t>
            </a:r>
          </a:p>
          <a:p>
            <a:pPr algn="just">
              <a:lnSpc>
                <a:spcPct val="150000"/>
              </a:lnSpc>
            </a:pPr>
            <a:r>
              <a:rPr lang="en-IN" sz="3600" b="1" dirty="0"/>
              <a:t>Travelers</a:t>
            </a:r>
            <a:r>
              <a:rPr lang="en-IN" sz="3600" dirty="0"/>
              <a:t> : To critically assess the rationality of listed prices relative to intrinsic property characteristics and market equilibrium.</a:t>
            </a:r>
          </a:p>
          <a:p>
            <a:pPr algn="just">
              <a:lnSpc>
                <a:spcPct val="150000"/>
              </a:lnSpc>
            </a:pPr>
            <a:r>
              <a:rPr lang="en-IN" sz="3600" b="1" dirty="0"/>
              <a:t>Airbnb Platform Analysts </a:t>
            </a:r>
            <a:r>
              <a:rPr lang="en-IN" sz="3600" dirty="0"/>
              <a:t>: To enhance dynamic pricing algorithms and strengthen user confidence through data-driven pricing intelligence. </a:t>
            </a:r>
          </a:p>
          <a:p>
            <a:pPr algn="just">
              <a:lnSpc>
                <a:spcPct val="150000"/>
              </a:lnSpc>
            </a:pPr>
            <a:r>
              <a:rPr lang="en-IN" sz="3600" b="1" dirty="0"/>
              <a:t>Researchers/Students</a:t>
            </a:r>
            <a:r>
              <a:rPr lang="en-IN" sz="3600" dirty="0"/>
              <a:t> : To empirically investigate the quantitative influence of property attributes and user sentiment on rental price determination.</a:t>
            </a:r>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0618" y="1432560"/>
            <a:ext cx="9027702" cy="5243448"/>
          </a:xfrm>
        </p:spPr>
        <p:txBody>
          <a:bodyPr/>
          <a:lstStyle/>
          <a:p>
            <a:pPr lvl="1">
              <a:lnSpc>
                <a:spcPct val="150000"/>
              </a:lnSpc>
            </a:pPr>
            <a:r>
              <a:rPr lang="en-IN" dirty="0"/>
              <a:t>Python-Core programming </a:t>
            </a:r>
            <a:r>
              <a:rPr lang="en-IN" dirty="0" err="1"/>
              <a:t>languageI</a:t>
            </a:r>
            <a:r>
              <a:rPr lang="en-IN" dirty="0"/>
              <a:t> </a:t>
            </a:r>
          </a:p>
          <a:p>
            <a:pPr lvl="1">
              <a:lnSpc>
                <a:spcPct val="150000"/>
              </a:lnSpc>
            </a:pPr>
            <a:r>
              <a:rPr lang="en-IN" dirty="0"/>
              <a:t>Pandas &amp; </a:t>
            </a:r>
            <a:r>
              <a:rPr lang="en-IN" dirty="0" err="1"/>
              <a:t>NumPy</a:t>
            </a:r>
            <a:r>
              <a:rPr lang="en-IN" dirty="0"/>
              <a:t>-Data cleaning and </a:t>
            </a:r>
            <a:r>
              <a:rPr lang="en-IN" dirty="0" err="1"/>
              <a:t>preprocessing</a:t>
            </a:r>
            <a:endParaRPr lang="en-IN" dirty="0"/>
          </a:p>
          <a:p>
            <a:pPr lvl="1">
              <a:lnSpc>
                <a:spcPct val="150000"/>
              </a:lnSpc>
            </a:pPr>
            <a:r>
              <a:rPr lang="en-IN" dirty="0" err="1"/>
              <a:t>Scikit</a:t>
            </a:r>
            <a:r>
              <a:rPr lang="en-IN" dirty="0"/>
              <a:t>-learn-Machine learning (model training, regression, evaluation)-</a:t>
            </a:r>
          </a:p>
          <a:p>
            <a:pPr lvl="1">
              <a:lnSpc>
                <a:spcPct val="150000"/>
              </a:lnSpc>
            </a:pPr>
            <a:r>
              <a:rPr lang="en-IN" dirty="0" err="1"/>
              <a:t>Matplotlib</a:t>
            </a:r>
            <a:r>
              <a:rPr lang="en-IN" dirty="0"/>
              <a:t>/</a:t>
            </a:r>
            <a:r>
              <a:rPr lang="en-IN" dirty="0" err="1"/>
              <a:t>Seaborn</a:t>
            </a:r>
            <a:r>
              <a:rPr lang="en-IN" dirty="0"/>
              <a:t>-Data visualization and feature importance</a:t>
            </a:r>
          </a:p>
          <a:p>
            <a:pPr lvl="1">
              <a:lnSpc>
                <a:spcPct val="150000"/>
              </a:lnSpc>
            </a:pPr>
            <a:r>
              <a:rPr lang="en-IN" dirty="0"/>
              <a:t>Google </a:t>
            </a:r>
            <a:r>
              <a:rPr lang="en-IN" dirty="0" err="1"/>
              <a:t>Colab</a:t>
            </a:r>
            <a:r>
              <a:rPr lang="en-IN" dirty="0"/>
              <a:t>-Cloud-based environment for running the project</a:t>
            </a:r>
          </a:p>
          <a:p>
            <a:pPr lvl="1">
              <a:lnSpc>
                <a:spcPct val="150000"/>
              </a:lnSpc>
            </a:pPr>
            <a:r>
              <a:rPr lang="en-IN" dirty="0"/>
              <a:t>File handling libraries </a:t>
            </a:r>
            <a:r>
              <a:rPr lang="en-IN" dirty="0" err="1"/>
              <a:t>openpyxi</a:t>
            </a:r>
            <a:r>
              <a:rPr lang="en-IN" dirty="0"/>
              <a:t>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4275138" cy="666078"/>
          </a:xfrm>
        </p:spPr>
        <p:txBody>
          <a:bodyPr>
            <a:normAutofit fontScale="90000"/>
          </a:bodyPr>
          <a:lstStyle/>
          <a:p>
            <a:r>
              <a:rPr lang="en-IN" dirty="0" err="1"/>
              <a:t>Pyhton</a:t>
            </a:r>
            <a:r>
              <a:rPr lang="en-IN" dirty="0"/>
              <a:t> Code </a:t>
            </a:r>
            <a:r>
              <a:rPr lang="en-GB" dirty="0"/>
              <a:t>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0CFD6FA4-F155-D6D3-0C3E-57603ED77F37}"/>
              </a:ext>
            </a:extLst>
          </p:cNvPr>
          <p:cNvSpPr>
            <a:spLocks noGrp="1"/>
          </p:cNvSpPr>
          <p:nvPr>
            <p:ph type="body" sz="quarter" idx="12"/>
          </p:nvPr>
        </p:nvSpPr>
        <p:spPr/>
        <p:txBody>
          <a:bodyPr/>
          <a:lstStyle/>
          <a:p>
            <a:endParaRPr lang="en-US" dirty="0"/>
          </a:p>
        </p:txBody>
      </p:sp>
      <p:pic>
        <p:nvPicPr>
          <p:cNvPr id="14" name="Picture 13">
            <a:extLst>
              <a:ext uri="{FF2B5EF4-FFF2-40B4-BE49-F238E27FC236}">
                <a16:creationId xmlns:a16="http://schemas.microsoft.com/office/drawing/2014/main" id="{366C938F-9424-4498-3CF2-C331414584E3}"/>
              </a:ext>
            </a:extLst>
          </p:cNvPr>
          <p:cNvPicPr>
            <a:picLocks noChangeAspect="1"/>
          </p:cNvPicPr>
          <p:nvPr/>
        </p:nvPicPr>
        <p:blipFill>
          <a:blip r:embed="rId3"/>
          <a:stretch>
            <a:fillRect/>
          </a:stretch>
        </p:blipFill>
        <p:spPr>
          <a:xfrm>
            <a:off x="508001" y="1334535"/>
            <a:ext cx="4443094" cy="2228576"/>
          </a:xfrm>
          <a:prstGeom prst="rect">
            <a:avLst/>
          </a:prstGeom>
        </p:spPr>
      </p:pic>
      <p:pic>
        <p:nvPicPr>
          <p:cNvPr id="15" name="Picture 14">
            <a:extLst>
              <a:ext uri="{FF2B5EF4-FFF2-40B4-BE49-F238E27FC236}">
                <a16:creationId xmlns:a16="http://schemas.microsoft.com/office/drawing/2014/main" id="{E33DB126-C6EE-5AA5-D503-F07E1716A1C6}"/>
              </a:ext>
            </a:extLst>
          </p:cNvPr>
          <p:cNvPicPr>
            <a:picLocks noChangeAspect="1"/>
          </p:cNvPicPr>
          <p:nvPr/>
        </p:nvPicPr>
        <p:blipFill>
          <a:blip r:embed="rId4"/>
          <a:stretch>
            <a:fillRect/>
          </a:stretch>
        </p:blipFill>
        <p:spPr>
          <a:xfrm>
            <a:off x="508001" y="3543089"/>
            <a:ext cx="4443094" cy="2528721"/>
          </a:xfrm>
          <a:prstGeom prst="rect">
            <a:avLst/>
          </a:prstGeom>
        </p:spPr>
      </p:pic>
      <p:pic>
        <p:nvPicPr>
          <p:cNvPr id="16" name="Picture 15">
            <a:extLst>
              <a:ext uri="{FF2B5EF4-FFF2-40B4-BE49-F238E27FC236}">
                <a16:creationId xmlns:a16="http://schemas.microsoft.com/office/drawing/2014/main" id="{07A07605-AADC-00F1-C824-2B32CF95F75D}"/>
              </a:ext>
            </a:extLst>
          </p:cNvPr>
          <p:cNvPicPr>
            <a:picLocks noChangeAspect="1"/>
          </p:cNvPicPr>
          <p:nvPr/>
        </p:nvPicPr>
        <p:blipFill>
          <a:blip r:embed="rId5"/>
          <a:stretch>
            <a:fillRect/>
          </a:stretch>
        </p:blipFill>
        <p:spPr>
          <a:xfrm>
            <a:off x="4951095" y="1334535"/>
            <a:ext cx="4940753" cy="2430896"/>
          </a:xfrm>
          <a:prstGeom prst="rect">
            <a:avLst/>
          </a:prstGeom>
        </p:spPr>
      </p:pic>
      <p:pic>
        <p:nvPicPr>
          <p:cNvPr id="17" name="Picture 16">
            <a:extLst>
              <a:ext uri="{FF2B5EF4-FFF2-40B4-BE49-F238E27FC236}">
                <a16:creationId xmlns:a16="http://schemas.microsoft.com/office/drawing/2014/main" id="{F016F900-80D8-3906-2DA2-B3060F714C41}"/>
              </a:ext>
            </a:extLst>
          </p:cNvPr>
          <p:cNvPicPr>
            <a:picLocks noChangeAspect="1"/>
          </p:cNvPicPr>
          <p:nvPr/>
        </p:nvPicPr>
        <p:blipFill>
          <a:blip r:embed="rId6"/>
          <a:stretch>
            <a:fillRect/>
          </a:stretch>
        </p:blipFill>
        <p:spPr>
          <a:xfrm>
            <a:off x="4951095" y="3765431"/>
            <a:ext cx="4940754" cy="230637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a:t>
            </a:r>
            <a:r>
              <a:rPr lang="en-IN" dirty="0"/>
              <a:t> 1</a:t>
            </a:r>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85BA250C-07D5-A7E8-2BF7-C41D864FE706}"/>
              </a:ext>
            </a:extLst>
          </p:cNvPr>
          <p:cNvSpPr>
            <a:spLocks noGrp="1"/>
          </p:cNvSpPr>
          <p:nvPr>
            <p:ph type="body" sz="quarter" idx="12"/>
          </p:nvPr>
        </p:nvSpPr>
        <p:spPr/>
        <p:txBody>
          <a:bodyPr/>
          <a:lstStyle/>
          <a:p>
            <a:endParaRPr lang="en-US" dirty="0"/>
          </a:p>
        </p:txBody>
      </p:sp>
      <p:pic>
        <p:nvPicPr>
          <p:cNvPr id="6" name="Picture 5">
            <a:extLst>
              <a:ext uri="{FF2B5EF4-FFF2-40B4-BE49-F238E27FC236}">
                <a16:creationId xmlns:a16="http://schemas.microsoft.com/office/drawing/2014/main" id="{2F3486F7-BA0A-D42F-958D-2698F8DC14A1}"/>
              </a:ext>
            </a:extLst>
          </p:cNvPr>
          <p:cNvPicPr>
            <a:picLocks noChangeAspect="1"/>
          </p:cNvPicPr>
          <p:nvPr/>
        </p:nvPicPr>
        <p:blipFill>
          <a:blip r:embed="rId3"/>
          <a:stretch>
            <a:fillRect/>
          </a:stretch>
        </p:blipFill>
        <p:spPr>
          <a:xfrm>
            <a:off x="660400" y="1426861"/>
            <a:ext cx="7668456" cy="479643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a:t>
            </a:r>
            <a:r>
              <a:rPr lang="en-IN" dirty="0"/>
              <a:t> 2</a:t>
            </a:r>
            <a:r>
              <a:rPr lang="en-GB" dirty="0"/>
              <a:t>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48AA0EA7-DA7F-D223-20A8-ECEA6E3538EB}"/>
              </a:ext>
            </a:extLst>
          </p:cNvPr>
          <p:cNvSpPr>
            <a:spLocks noGrp="1"/>
          </p:cNvSpPr>
          <p:nvPr>
            <p:ph type="body" sz="quarter" idx="12"/>
          </p:nvPr>
        </p:nvSpPr>
        <p:spPr/>
        <p:txBody>
          <a:bodyPr/>
          <a:lstStyle/>
          <a:p>
            <a:endParaRPr lang="en-US"/>
          </a:p>
        </p:txBody>
      </p:sp>
      <p:pic>
        <p:nvPicPr>
          <p:cNvPr id="6" name="Picture 5">
            <a:extLst>
              <a:ext uri="{FF2B5EF4-FFF2-40B4-BE49-F238E27FC236}">
                <a16:creationId xmlns:a16="http://schemas.microsoft.com/office/drawing/2014/main" id="{50AD9C8A-C46A-80E8-5FF5-EFC11DBCE7AA}"/>
              </a:ext>
            </a:extLst>
          </p:cNvPr>
          <p:cNvPicPr>
            <a:picLocks noChangeAspect="1"/>
          </p:cNvPicPr>
          <p:nvPr/>
        </p:nvPicPr>
        <p:blipFill>
          <a:blip r:embed="rId3"/>
          <a:stretch>
            <a:fillRect/>
          </a:stretch>
        </p:blipFill>
        <p:spPr>
          <a:xfrm>
            <a:off x="675957" y="1409616"/>
            <a:ext cx="6738424" cy="4333875"/>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CDF42B-A2DA-832F-0A27-0C47C22B69B6}"/>
              </a:ext>
            </a:extLst>
          </p:cNvPr>
          <p:cNvSpPr>
            <a:spLocks noGrp="1"/>
          </p:cNvSpPr>
          <p:nvPr>
            <p:ph type="title"/>
          </p:nvPr>
        </p:nvSpPr>
        <p:spPr>
          <a:xfrm>
            <a:off x="781847" y="389713"/>
            <a:ext cx="4275138" cy="830997"/>
          </a:xfrm>
        </p:spPr>
        <p:txBody>
          <a:bodyPr>
            <a:normAutofit/>
          </a:bodyPr>
          <a:lstStyle/>
          <a:p>
            <a:r>
              <a:rPr lang="en-IN" dirty="0"/>
              <a:t>RESULT 3</a:t>
            </a:r>
            <a:endParaRPr lang="en-US" dirty="0"/>
          </a:p>
        </p:txBody>
      </p:sp>
      <p:pic>
        <p:nvPicPr>
          <p:cNvPr id="8" name="Picture 7">
            <a:extLst>
              <a:ext uri="{FF2B5EF4-FFF2-40B4-BE49-F238E27FC236}">
                <a16:creationId xmlns:a16="http://schemas.microsoft.com/office/drawing/2014/main" id="{B2E223D9-BC3C-288A-F663-80E6E378A20D}"/>
              </a:ext>
            </a:extLst>
          </p:cNvPr>
          <p:cNvPicPr>
            <a:picLocks noChangeAspect="1"/>
          </p:cNvPicPr>
          <p:nvPr/>
        </p:nvPicPr>
        <p:blipFill>
          <a:blip r:embed="rId2"/>
          <a:stretch>
            <a:fillRect/>
          </a:stretch>
        </p:blipFill>
        <p:spPr>
          <a:xfrm>
            <a:off x="660895" y="1573918"/>
            <a:ext cx="6712847" cy="4152298"/>
          </a:xfrm>
          <a:prstGeom prst="rect">
            <a:avLst/>
          </a:prstGeom>
        </p:spPr>
      </p:pic>
    </p:spTree>
    <p:extLst>
      <p:ext uri="{BB962C8B-B14F-4D97-AF65-F5344CB8AC3E}">
        <p14:creationId xmlns:p14="http://schemas.microsoft.com/office/powerpoint/2010/main" val="28704138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www.w3.org/2000/xmlns/"/>
    <ds:schemaRef ds:uri="71af3243-3dd4-4a8d-8c0d-dd76da1f02a5"/>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Facet</Template>
  <TotalTime>552</TotalTime>
  <Words>112</Words>
  <Application>Microsoft Office PowerPoint</Application>
  <PresentationFormat>Widescreen</PresentationFormat>
  <Paragraphs>24</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Facet</vt:lpstr>
      <vt:lpstr>AIRBNB HOTEL BOOKING ANALYSIS</vt:lpstr>
      <vt:lpstr>PROBLEM  STATEMENT</vt:lpstr>
      <vt:lpstr>Project Description  </vt:lpstr>
      <vt:lpstr>WHO ARE THE END USERS?</vt:lpstr>
      <vt:lpstr>Technology Used</vt:lpstr>
      <vt:lpstr>Pyhton Code  </vt:lpstr>
      <vt:lpstr>RESULT 1</vt:lpstr>
      <vt:lpstr>RESULT 2 </vt:lpstr>
      <vt:lpstr>RESULT 3</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Prajwal Chavan</cp:lastModifiedBy>
  <cp:revision>108</cp:revision>
  <dcterms:created xsi:type="dcterms:W3CDTF">2021-07-11T13:13:15Z</dcterms:created>
  <dcterms:modified xsi:type="dcterms:W3CDTF">2025-10-08T18:07:36Z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