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0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4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6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algn="l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2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7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0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3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3A621-1E6D-4B56-94D6-4F8EC0729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3849020"/>
          </a:xfrm>
        </p:spPr>
        <p:txBody>
          <a:bodyPr anchor="b">
            <a:normAutofit/>
          </a:bodyPr>
          <a:lstStyle/>
          <a:p>
            <a:pPr algn="r"/>
            <a:r>
              <a:rPr lang="en-US" sz="8800"/>
              <a:t>Market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D9013-589C-41BE-A1FF-427979C8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53786"/>
            <a:ext cx="6485956" cy="1099889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Prajwal C N</a:t>
            </a:r>
          </a:p>
          <a:p>
            <a:pPr algn="r"/>
            <a:r>
              <a:rPr lang="en-US"/>
              <a:t>KSU ID: 811123309</a:t>
            </a: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Freeform: Shape 37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 descr="Calendar&#10;&#10;Description automatically generated with low confidence">
            <a:extLst>
              <a:ext uri="{FF2B5EF4-FFF2-40B4-BE49-F238E27FC236}">
                <a16:creationId xmlns:a16="http://schemas.microsoft.com/office/drawing/2014/main" id="{1F0F0AF7-6E25-43A3-AAB5-43B157544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" b="22950"/>
          <a:stretch/>
        </p:blipFill>
        <p:spPr>
          <a:xfrm>
            <a:off x="8739986" y="2910078"/>
            <a:ext cx="1828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6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F4B4-37F7-45CD-8FE4-E1513648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/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2590D11-42C3-4850-AD4B-8EA69718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Segmenting the households for </a:t>
            </a:r>
            <a:r>
              <a:rPr lang="en-US" sz="2800" dirty="0">
                <a:solidFill>
                  <a:schemeClr val="accent1"/>
                </a:solidFill>
              </a:rPr>
              <a:t>target marketing</a:t>
            </a:r>
            <a:r>
              <a:rPr lang="en-US" dirty="0"/>
              <a:t> based on:</a:t>
            </a:r>
          </a:p>
          <a:p>
            <a:r>
              <a:rPr lang="en-US" dirty="0"/>
              <a:t>Demographics data</a:t>
            </a:r>
          </a:p>
          <a:p>
            <a:r>
              <a:rPr lang="en-US" dirty="0"/>
              <a:t>Purchase behavior</a:t>
            </a:r>
          </a:p>
          <a:p>
            <a:r>
              <a:rPr lang="en-US" dirty="0"/>
              <a:t>Basis of purchase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CF82-4301-408F-AC00-2C02CCBE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on segmentations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1807-23CC-4A9E-A05A-66A76E8B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6" y="2243593"/>
            <a:ext cx="3435626" cy="351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Purchase behavior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Variety seeking customers </a:t>
            </a:r>
            <a:r>
              <a:rPr lang="en-US" sz="1600" dirty="0"/>
              <a:t>try a wide variety of products and favoring many brands.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Habitual customers </a:t>
            </a:r>
            <a:r>
              <a:rPr lang="en-US" sz="1600" dirty="0"/>
              <a:t>loyal, favoring the main brands of a product.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Complex customers </a:t>
            </a:r>
            <a:r>
              <a:rPr lang="en-US" sz="1600" dirty="0"/>
              <a:t>purchase only with promos or vouchers switch between many brands.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DA793C-45E5-47DB-B1D8-4FBE60430BCA}"/>
              </a:ext>
            </a:extLst>
          </p:cNvPr>
          <p:cNvSpPr txBox="1">
            <a:spLocks/>
          </p:cNvSpPr>
          <p:nvPr/>
        </p:nvSpPr>
        <p:spPr>
          <a:xfrm>
            <a:off x="4151242" y="2243593"/>
            <a:ext cx="3435625" cy="351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Basis of purchase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Competitor-based positioning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purchases almost equally from all categories.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Attribute-based positioning </a:t>
            </a:r>
            <a:r>
              <a:rPr lang="en-US" sz="1600" dirty="0"/>
              <a:t>who purchase essential products.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Price-based positioning </a:t>
            </a:r>
            <a:r>
              <a:rPr lang="en-US" sz="1600" dirty="0"/>
              <a:t>who purchase mostly with promo codes.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02AE73-BE32-490A-9B66-2CBF0839DB9C}"/>
              </a:ext>
            </a:extLst>
          </p:cNvPr>
          <p:cNvSpPr txBox="1">
            <a:spLocks/>
          </p:cNvSpPr>
          <p:nvPr/>
        </p:nvSpPr>
        <p:spPr>
          <a:xfrm>
            <a:off x="7586867" y="2182633"/>
            <a:ext cx="3561523" cy="351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  </a:t>
            </a:r>
            <a:r>
              <a:rPr lang="en-US" b="1" dirty="0"/>
              <a:t>Demographics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Low-income households </a:t>
            </a:r>
            <a:r>
              <a:rPr lang="en-US" sz="1600" dirty="0"/>
              <a:t>whose affluence index and socioeconomic class are low.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Middle-income households </a:t>
            </a:r>
            <a:r>
              <a:rPr lang="en-US" sz="1600" dirty="0"/>
              <a:t>who do not rely on a particular brand and switch between all price categories.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Highly-affluent households </a:t>
            </a:r>
            <a:r>
              <a:rPr lang="en-US" sz="1600" dirty="0"/>
              <a:t>whose affluence index and socioeconomic class are high.</a:t>
            </a:r>
          </a:p>
        </p:txBody>
      </p:sp>
    </p:spTree>
    <p:extLst>
      <p:ext uri="{BB962C8B-B14F-4D97-AF65-F5344CB8AC3E}">
        <p14:creationId xmlns:p14="http://schemas.microsoft.com/office/powerpoint/2010/main" val="245643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C4BB-F820-42FF-823A-8F89EA03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Conclusion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186E-9122-4ACD-950A-EC1C615B6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3" y="1359090"/>
            <a:ext cx="5132665" cy="404804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Low- income households are habitual customers whose purchasing proportions are </a:t>
            </a:r>
            <a:r>
              <a:rPr lang="en-US" sz="2400" dirty="0">
                <a:solidFill>
                  <a:schemeClr val="accent1"/>
                </a:solidFill>
              </a:rPr>
              <a:t>very high</a:t>
            </a:r>
            <a:r>
              <a:rPr lang="en-US" dirty="0"/>
              <a:t>, hence easy for </a:t>
            </a:r>
            <a:r>
              <a:rPr lang="en-US" sz="2400" dirty="0">
                <a:solidFill>
                  <a:schemeClr val="accent1"/>
                </a:solidFill>
              </a:rPr>
              <a:t>target marketing</a:t>
            </a:r>
            <a:r>
              <a:rPr lang="en-US" dirty="0"/>
              <a:t>.</a:t>
            </a:r>
          </a:p>
          <a:p>
            <a:r>
              <a:rPr lang="en-US" dirty="0"/>
              <a:t>High affluent households are complex customers tends to buy with promo codes and tend to buy goods with high value. </a:t>
            </a:r>
            <a:r>
              <a:rPr lang="en-US" sz="2400" dirty="0">
                <a:solidFill>
                  <a:schemeClr val="accent1"/>
                </a:solidFill>
              </a:rPr>
              <a:t>Strong marketing messages </a:t>
            </a:r>
            <a:r>
              <a:rPr lang="en-US" dirty="0"/>
              <a:t>and </a:t>
            </a:r>
            <a:r>
              <a:rPr lang="en-US" sz="2400" dirty="0">
                <a:solidFill>
                  <a:schemeClr val="accent1"/>
                </a:solidFill>
              </a:rPr>
              <a:t>more discounts </a:t>
            </a:r>
            <a:r>
              <a:rPr lang="en-US" dirty="0"/>
              <a:t>to be given.</a:t>
            </a:r>
          </a:p>
          <a:p>
            <a:r>
              <a:rPr lang="en-US" dirty="0"/>
              <a:t>Middle-income households tend to switch between all price categories and proportions, hence targeting them is not much useful.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7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216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Market Segmentation</vt:lpstr>
      <vt:lpstr>Problem Statement</vt:lpstr>
      <vt:lpstr>Cluster Analysis on segmentations</vt:lpstr>
      <vt:lpstr>Conclusion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Segmentation</dc:title>
  <dc:creator>Bollina, Vijay</dc:creator>
  <cp:lastModifiedBy>Bollina, Vijay</cp:lastModifiedBy>
  <cp:revision>19</cp:revision>
  <dcterms:created xsi:type="dcterms:W3CDTF">2021-05-10T00:46:45Z</dcterms:created>
  <dcterms:modified xsi:type="dcterms:W3CDTF">2021-05-10T03:43:14Z</dcterms:modified>
</cp:coreProperties>
</file>