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4"/>
  </p:handoutMasterIdLst>
  <p:sldIdLst>
    <p:sldId id="256" r:id="rId3"/>
    <p:sldId id="290" r:id="rId5"/>
    <p:sldId id="291" r:id="rId6"/>
    <p:sldId id="292" r:id="rId7"/>
    <p:sldId id="257" r:id="rId8"/>
    <p:sldId id="261" r:id="rId9"/>
    <p:sldId id="258" r:id="rId10"/>
    <p:sldId id="293" r:id="rId11"/>
    <p:sldId id="260" r:id="rId12"/>
    <p:sldId id="259" r:id="rId13"/>
    <p:sldId id="262" r:id="rId14"/>
    <p:sldId id="271" r:id="rId15"/>
    <p:sldId id="294" r:id="rId16"/>
    <p:sldId id="295" r:id="rId17"/>
    <p:sldId id="266" r:id="rId18"/>
    <p:sldId id="272" r:id="rId19"/>
    <p:sldId id="267" r:id="rId20"/>
    <p:sldId id="268" r:id="rId21"/>
    <p:sldId id="296" r:id="rId22"/>
    <p:sldId id="297" r:id="rId23"/>
    <p:sldId id="269" r:id="rId24"/>
    <p:sldId id="274" r:id="rId25"/>
    <p:sldId id="273" r:id="rId26"/>
    <p:sldId id="298" r:id="rId27"/>
    <p:sldId id="299" r:id="rId28"/>
    <p:sldId id="270" r:id="rId29"/>
    <p:sldId id="265" r:id="rId30"/>
    <p:sldId id="277" r:id="rId31"/>
    <p:sldId id="278" r:id="rId32"/>
    <p:sldId id="279" r:id="rId33"/>
    <p:sldId id="300" r:id="rId34"/>
    <p:sldId id="301" r:id="rId35"/>
    <p:sldId id="302" r:id="rId36"/>
    <p:sldId id="303" r:id="rId37"/>
    <p:sldId id="304" r:id="rId38"/>
    <p:sldId id="305" r:id="rId39"/>
    <p:sldId id="307" r:id="rId40"/>
    <p:sldId id="306" r:id="rId41"/>
    <p:sldId id="311" r:id="rId42"/>
    <p:sldId id="308" r:id="rId43"/>
    <p:sldId id="309" r:id="rId44"/>
    <p:sldId id="310" r:id="rId45"/>
    <p:sldId id="313" r:id="rId46"/>
    <p:sldId id="280" r:id="rId47"/>
    <p:sldId id="312" r:id="rId48"/>
    <p:sldId id="281" r:id="rId49"/>
    <p:sldId id="276" r:id="rId50"/>
    <p:sldId id="275" r:id="rId51"/>
    <p:sldId id="264" r:id="rId52"/>
    <p:sldId id="2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CSE,BMSCE</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CSE,BMSCE</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r>
              <a:rPr lang="en-US"/>
              <a:t>Department of CSE,BMSCE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CSE,BMSCE</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CSE,BMSCE</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CSE,BMSCE</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CSE,BMSCE</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CSE,BMSCE</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CSE,BMSCE</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Department Of CSE,BMSCE</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Department Of CSE,BMSCE</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Department Of CSE,BMSCE</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CSE,BMSCE</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CSE,BMSCE</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CSE,BMSCE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8955"/>
            <a:ext cx="9509125" cy="4552950"/>
          </a:xfrm>
        </p:spPr>
        <p:txBody>
          <a:bodyPr>
            <a:noAutofit/>
          </a:bodyPr>
          <a:lstStyle/>
          <a:p>
            <a:r>
              <a:rPr lang="en-US" sz="2000" b="1" dirty="0">
                <a:latin typeface="Times New Roman" panose="02020603050405020304" pitchFamily="18" charset="0"/>
                <a:cs typeface="Times New Roman" panose="02020603050405020304" pitchFamily="18" charset="0"/>
                <a:sym typeface="+mn-ea"/>
              </a:rPr>
              <a:t>B.M.S. College of Engineering </a:t>
            </a:r>
            <a:br>
              <a:rPr lang="en-US" sz="2000" dirty="0">
                <a:latin typeface="Times New Roman" panose="02020603050405020304" pitchFamily="18" charset="0"/>
                <a:cs typeface="Times New Roman" panose="02020603050405020304" pitchFamily="18" charset="0"/>
                <a:sym typeface="+mn-ea"/>
              </a:rPr>
            </a:br>
            <a:r>
              <a:rPr lang="en-US" sz="2000" b="1" dirty="0" err="1">
                <a:latin typeface="Times New Roman" panose="02020603050405020304" pitchFamily="18" charset="0"/>
                <a:cs typeface="Times New Roman" panose="02020603050405020304" pitchFamily="18" charset="0"/>
                <a:sym typeface="+mn-ea"/>
              </a:rPr>
              <a:t>M.Tech</a:t>
            </a:r>
            <a:r>
              <a:rPr lang="en-US" sz="2000" dirty="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AAT </a:t>
            </a:r>
            <a:r>
              <a:rPr lang="en-IN" altLang="en-US" sz="2000" b="1" dirty="0">
                <a:latin typeface="Times New Roman" panose="02020603050405020304" pitchFamily="18" charset="0"/>
                <a:cs typeface="Times New Roman" panose="02020603050405020304" pitchFamily="18" charset="0"/>
                <a:sym typeface="+mn-ea"/>
              </a:rPr>
              <a:t>Presentation</a:t>
            </a:r>
            <a:br>
              <a:rPr lang="en-IN" altLang="en-US" sz="2000" b="1" dirty="0">
                <a:latin typeface="Times New Roman" panose="02020603050405020304" pitchFamily="18" charset="0"/>
                <a:cs typeface="Times New Roman" panose="02020603050405020304" pitchFamily="18" charset="0"/>
                <a:sym typeface="+mn-ea"/>
              </a:rPr>
            </a:br>
            <a:r>
              <a:rPr lang="en-US" altLang="en-IN" sz="2000" b="1" dirty="0">
                <a:latin typeface="Times New Roman" panose="02020603050405020304" pitchFamily="18" charset="0"/>
                <a:cs typeface="Times New Roman" panose="02020603050405020304" pitchFamily="18" charset="0"/>
                <a:sym typeface="+mn-ea"/>
              </a:rPr>
              <a:t>On </a:t>
            </a:r>
            <a:br>
              <a:rPr lang="en-US" altLang="en-IN" sz="2000" b="1" dirty="0">
                <a:latin typeface="Times New Roman" panose="02020603050405020304" pitchFamily="18" charset="0"/>
                <a:cs typeface="Times New Roman" panose="02020603050405020304" pitchFamily="18" charset="0"/>
                <a:sym typeface="+mn-ea"/>
              </a:rPr>
            </a:br>
            <a:r>
              <a:rPr lang="en-US" altLang="en-IN" sz="2000" b="1" dirty="0">
                <a:latin typeface="Times New Roman" panose="02020603050405020304" pitchFamily="18" charset="0"/>
                <a:cs typeface="Times New Roman" panose="02020603050405020304" pitchFamily="18" charset="0"/>
                <a:sym typeface="+mn-ea"/>
              </a:rPr>
              <a:t>Implementing E-commerce CRUD Operations and wallmarts data analysis</a:t>
            </a:r>
            <a:br>
              <a:rPr lang="en-US" altLang="en-IN" sz="2000" b="1" dirty="0">
                <a:latin typeface="Times New Roman" panose="02020603050405020304" pitchFamily="18" charset="0"/>
                <a:cs typeface="Times New Roman" panose="02020603050405020304" pitchFamily="18" charset="0"/>
                <a:sym typeface="+mn-ea"/>
              </a:rPr>
            </a:br>
            <a:br>
              <a:rPr lang="en-US" altLang="en-IN" sz="2000" b="1" dirty="0">
                <a:latin typeface="Times New Roman" panose="02020603050405020304" pitchFamily="18" charset="0"/>
                <a:cs typeface="Times New Roman" panose="02020603050405020304" pitchFamily="18" charset="0"/>
                <a:sym typeface="+mn-ea"/>
              </a:rPr>
            </a:br>
            <a:br>
              <a:rPr lang="en-US" altLang="en-IN" sz="2000" b="1" dirty="0">
                <a:latin typeface="Times New Roman" panose="02020603050405020304" pitchFamily="18" charset="0"/>
                <a:cs typeface="Times New Roman" panose="02020603050405020304" pitchFamily="18" charset="0"/>
                <a:sym typeface="+mn-ea"/>
              </a:rPr>
            </a:br>
            <a:r>
              <a:rPr lang="en-US" altLang="en-IN" sz="2400" b="1" dirty="0">
                <a:latin typeface="Times New Roman" panose="02020603050405020304" pitchFamily="18" charset="0"/>
                <a:cs typeface="Times New Roman" panose="02020603050405020304" pitchFamily="18" charset="0"/>
                <a:sym typeface="+mn-ea"/>
              </a:rPr>
              <a:t>  </a:t>
            </a:r>
            <a:r>
              <a:rPr lang="en-US" altLang="en-IN" sz="1800" dirty="0">
                <a:latin typeface="Times New Roman" panose="02020603050405020304" pitchFamily="18" charset="0"/>
                <a:cs typeface="Times New Roman" panose="02020603050405020304" pitchFamily="18" charset="0"/>
                <a:sym typeface="+mn-ea"/>
              </a:rPr>
              <a:t>M SNEHA</a:t>
            </a:r>
            <a:r>
              <a:rPr lang="en-US" altLang="en-IN" sz="1800" dirty="0">
                <a:solidFill>
                  <a:prstClr val="black"/>
                </a:solidFill>
                <a:latin typeface="Times New Roman" panose="02020603050405020304" pitchFamily="18" charset="0"/>
                <a:cs typeface="Times New Roman" panose="02020603050405020304" pitchFamily="18" charset="0"/>
                <a:sym typeface="+mn-ea"/>
              </a:rPr>
              <a:t>                                       (</a:t>
            </a:r>
            <a:r>
              <a:rPr lang="en-US" altLang="en-IN" sz="1800" dirty="0">
                <a:latin typeface="Times New Roman" panose="02020603050405020304" pitchFamily="18" charset="0"/>
                <a:cs typeface="Times New Roman" panose="02020603050405020304" pitchFamily="18" charset="0"/>
                <a:sym typeface="+mn-ea"/>
              </a:rPr>
              <a:t>1BM22SCS06)</a:t>
            </a:r>
            <a:br>
              <a:rPr lang="en-US" altLang="en-IN" sz="1800" dirty="0">
                <a:latin typeface="Times New Roman" panose="02020603050405020304" pitchFamily="18" charset="0"/>
                <a:cs typeface="Times New Roman" panose="02020603050405020304" pitchFamily="18" charset="0"/>
                <a:sym typeface="+mn-ea"/>
              </a:rPr>
            </a:br>
            <a:r>
              <a:rPr lang="en-US" altLang="en-IN" sz="1800" dirty="0">
                <a:latin typeface="Times New Roman" panose="02020603050405020304" pitchFamily="18" charset="0"/>
                <a:cs typeface="Times New Roman" panose="02020603050405020304" pitchFamily="18" charset="0"/>
                <a:sym typeface="+mn-ea"/>
              </a:rPr>
              <a:t>  PRAJWAL D                                   (1BM22SCS08)</a:t>
            </a:r>
            <a:br>
              <a:rPr lang="en-US" altLang="en-IN" sz="1800" dirty="0">
                <a:latin typeface="Times New Roman" panose="02020603050405020304" pitchFamily="18" charset="0"/>
                <a:cs typeface="Times New Roman" panose="02020603050405020304" pitchFamily="18" charset="0"/>
                <a:sym typeface="+mn-ea"/>
              </a:rPr>
            </a:br>
            <a:r>
              <a:rPr lang="en-US" altLang="en-IN" sz="1800" dirty="0">
                <a:latin typeface="Times New Roman" panose="02020603050405020304" pitchFamily="18" charset="0"/>
                <a:cs typeface="Times New Roman" panose="02020603050405020304" pitchFamily="18" charset="0"/>
                <a:sym typeface="+mn-ea"/>
              </a:rPr>
              <a:t>  </a:t>
            </a:r>
            <a:r>
              <a:rPr lang="en-US" altLang="en-IN" sz="1800" dirty="0">
                <a:latin typeface="Times New Roman" panose="02020603050405020304" pitchFamily="18" charset="0"/>
                <a:cs typeface="Times New Roman" panose="02020603050405020304" pitchFamily="18" charset="0"/>
                <a:sym typeface="+mn-ea"/>
              </a:rPr>
              <a:t>SARA  SUMAIYYA</a:t>
            </a:r>
            <a:r>
              <a:rPr lang="en-US" altLang="en-IN" sz="1800" dirty="0">
                <a:solidFill>
                  <a:prstClr val="black"/>
                </a:solidFill>
                <a:latin typeface="Times New Roman" panose="02020603050405020304" pitchFamily="18" charset="0"/>
                <a:cs typeface="Times New Roman" panose="02020603050405020304" pitchFamily="18" charset="0"/>
                <a:sym typeface="+mn-ea"/>
              </a:rPr>
              <a:t>                        (</a:t>
            </a:r>
            <a:r>
              <a:rPr lang="en-US" altLang="en-IN" sz="1800" dirty="0">
                <a:latin typeface="Times New Roman" panose="02020603050405020304" pitchFamily="18" charset="0"/>
                <a:cs typeface="Times New Roman" panose="02020603050405020304" pitchFamily="18" charset="0"/>
                <a:sym typeface="+mn-ea"/>
              </a:rPr>
              <a:t>1BM22SCS10)</a:t>
            </a:r>
            <a:br>
              <a:rPr lang="en-US" altLang="en-IN" sz="1800" dirty="0">
                <a:latin typeface="Times New Roman" panose="02020603050405020304" pitchFamily="18" charset="0"/>
                <a:cs typeface="Times New Roman" panose="02020603050405020304" pitchFamily="18" charset="0"/>
                <a:sym typeface="+mn-ea"/>
              </a:rPr>
            </a:br>
            <a:r>
              <a:rPr lang="en-US" altLang="en-IN" sz="1800" dirty="0">
                <a:latin typeface="Times New Roman" panose="02020603050405020304" pitchFamily="18" charset="0"/>
                <a:cs typeface="Times New Roman" panose="02020603050405020304" pitchFamily="18" charset="0"/>
                <a:sym typeface="+mn-ea"/>
              </a:rPr>
              <a:t>   SHWETHA H                                  </a:t>
            </a:r>
            <a:r>
              <a:rPr lang="en-US" altLang="en-IN" sz="1800" dirty="0">
                <a:solidFill>
                  <a:prstClr val="black"/>
                </a:solidFill>
                <a:latin typeface="Times New Roman" panose="02020603050405020304" pitchFamily="18" charset="0"/>
                <a:cs typeface="Times New Roman" panose="02020603050405020304" pitchFamily="18" charset="0"/>
                <a:sym typeface="+mn-ea"/>
              </a:rPr>
              <a:t>(</a:t>
            </a:r>
            <a:r>
              <a:rPr lang="en-US" altLang="en-IN" sz="1800" dirty="0">
                <a:latin typeface="Times New Roman" panose="02020603050405020304" pitchFamily="18" charset="0"/>
                <a:cs typeface="Times New Roman" panose="02020603050405020304" pitchFamily="18" charset="0"/>
                <a:sym typeface="+mn-ea"/>
              </a:rPr>
              <a:t>1BM22SCS13)</a:t>
            </a:r>
            <a:br>
              <a:rPr lang="en-US" altLang="en-IN" sz="1800" dirty="0">
                <a:latin typeface="Times New Roman" panose="02020603050405020304" pitchFamily="18" charset="0"/>
                <a:cs typeface="Times New Roman" panose="02020603050405020304" pitchFamily="18" charset="0"/>
                <a:sym typeface="+mn-ea"/>
              </a:rPr>
            </a:br>
            <a:br>
              <a:rPr lang="en-US" altLang="en-IN" sz="2000" dirty="0">
                <a:latin typeface="Times New Roman" panose="02020603050405020304" pitchFamily="18" charset="0"/>
                <a:cs typeface="Times New Roman" panose="02020603050405020304" pitchFamily="18" charset="0"/>
                <a:sym typeface="+mn-ea"/>
              </a:rPr>
            </a:br>
            <a:br>
              <a:rPr lang="en-US" altLang="en-IN" sz="2400" dirty="0">
                <a:latin typeface="Times New Roman" panose="02020603050405020304" pitchFamily="18" charset="0"/>
                <a:cs typeface="Times New Roman" panose="02020603050405020304" pitchFamily="18" charset="0"/>
                <a:sym typeface="+mn-ea"/>
              </a:rPr>
            </a:br>
            <a:r>
              <a:rPr lang="en-US" altLang="en-IN" sz="2400" dirty="0">
                <a:solidFill>
                  <a:prstClr val="black"/>
                </a:solidFill>
                <a:latin typeface="Times New Roman" panose="02020603050405020304" pitchFamily="18" charset="0"/>
                <a:cs typeface="Times New Roman" panose="02020603050405020304" pitchFamily="18" charset="0"/>
                <a:sym typeface="+mn-ea"/>
              </a:rPr>
              <a:t>Second</a:t>
            </a:r>
            <a:r>
              <a:rPr lang="en-IN" sz="2400" dirty="0">
                <a:solidFill>
                  <a:prstClr val="black"/>
                </a:solidFill>
                <a:latin typeface="Times New Roman" panose="02020603050405020304" pitchFamily="18" charset="0"/>
                <a:cs typeface="Times New Roman" panose="02020603050405020304" pitchFamily="18" charset="0"/>
                <a:sym typeface="+mn-ea"/>
              </a:rPr>
              <a:t> Semester, </a:t>
            </a:r>
            <a:r>
              <a:rPr lang="en-IN" sz="2400" dirty="0" err="1">
                <a:solidFill>
                  <a:prstClr val="black"/>
                </a:solidFill>
                <a:latin typeface="Times New Roman" panose="02020603050405020304" pitchFamily="18" charset="0"/>
                <a:cs typeface="Times New Roman" panose="02020603050405020304" pitchFamily="18" charset="0"/>
                <a:sym typeface="+mn-ea"/>
              </a:rPr>
              <a:t>M.Tech</a:t>
            </a:r>
            <a:br>
              <a:rPr lang="en-IN" sz="2400" dirty="0">
                <a:solidFill>
                  <a:prstClr val="black"/>
                </a:solidFill>
                <a:latin typeface="Times New Roman" panose="02020603050405020304" pitchFamily="18" charset="0"/>
                <a:cs typeface="Times New Roman" panose="02020603050405020304" pitchFamily="18" charset="0"/>
                <a:sym typeface="+mn-ea"/>
              </a:rPr>
            </a:br>
            <a:r>
              <a:rPr lang="en-US" altLang="en-IN" sz="2400" dirty="0">
                <a:solidFill>
                  <a:prstClr val="black"/>
                </a:solidFill>
                <a:latin typeface="Times New Roman" panose="02020603050405020304" pitchFamily="18" charset="0"/>
                <a:cs typeface="Times New Roman" panose="02020603050405020304" pitchFamily="18" charset="0"/>
                <a:sym typeface="+mn-ea"/>
              </a:rPr>
              <a:t>  </a:t>
            </a:r>
            <a:r>
              <a:rPr lang="en-IN" sz="2400" dirty="0">
                <a:solidFill>
                  <a:prstClr val="black"/>
                </a:solidFill>
                <a:latin typeface="Times New Roman" panose="02020603050405020304" pitchFamily="18" charset="0"/>
                <a:cs typeface="Times New Roman" panose="02020603050405020304" pitchFamily="18" charset="0"/>
                <a:sym typeface="+mn-ea"/>
              </a:rPr>
              <a:t>Department of CSE, BMSCE</a:t>
            </a:r>
            <a:br>
              <a:rPr lang="en-IN" sz="2400" dirty="0">
                <a:solidFill>
                  <a:prstClr val="black"/>
                </a:solidFill>
                <a:latin typeface="Times New Roman" panose="02020603050405020304" pitchFamily="18" charset="0"/>
                <a:cs typeface="Times New Roman" panose="02020603050405020304" pitchFamily="18" charset="0"/>
                <a:sym typeface="+mn-ea"/>
              </a:rPr>
            </a:br>
            <a:br>
              <a:rPr lang="en-US" altLang="en-IN" sz="2400" dirty="0">
                <a:latin typeface="Times New Roman" panose="02020603050405020304" pitchFamily="18" charset="0"/>
                <a:cs typeface="Times New Roman" panose="02020603050405020304" pitchFamily="18" charset="0"/>
                <a:sym typeface="+mn-ea"/>
              </a:rPr>
            </a:br>
            <a:endParaRPr lang="en-US" altLang="en-IN" sz="2400" b="1" dirty="0">
              <a:latin typeface="Times New Roman" panose="02020603050405020304" pitchFamily="18" charset="0"/>
              <a:cs typeface="Times New Roman" panose="02020603050405020304" pitchFamily="18" charset="0"/>
              <a:sym typeface="+mn-ea"/>
            </a:endParaRPr>
          </a:p>
        </p:txBody>
      </p:sp>
      <p:pic>
        <p:nvPicPr>
          <p:cNvPr id="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p:nvPr/>
        </p:nvSpPr>
        <p:spPr>
          <a:xfrm>
            <a:off x="3074670" y="4631690"/>
            <a:ext cx="5971540" cy="2030095"/>
          </a:xfrm>
          <a:prstGeom prst="rect">
            <a:avLst/>
          </a:prstGeom>
          <a:noFill/>
        </p:spPr>
        <p:txBody>
          <a:bodyPr wrap="square" rtlCol="0">
            <a:spAutoFit/>
          </a:bodyPr>
          <a:p>
            <a:pPr lvl="0" algn="ctr"/>
            <a:endParaRPr lang="en-US" altLang="en-IN" dirty="0">
              <a:solidFill>
                <a:prstClr val="black"/>
              </a:solidFill>
              <a:latin typeface="Times New Roman" panose="02020603050405020304" pitchFamily="18" charset="0"/>
              <a:cs typeface="Times New Roman" panose="02020603050405020304" pitchFamily="18" charset="0"/>
              <a:sym typeface="+mn-ea"/>
            </a:endParaRPr>
          </a:p>
          <a:p>
            <a:pPr lvl="0" algn="ctr"/>
            <a:r>
              <a:rPr lang="en-US" altLang="en-IN" dirty="0">
                <a:solidFill>
                  <a:prstClr val="black"/>
                </a:solidFill>
                <a:latin typeface="Times New Roman" panose="02020603050405020304" pitchFamily="18" charset="0"/>
                <a:cs typeface="Times New Roman" panose="02020603050405020304" pitchFamily="18" charset="0"/>
                <a:sym typeface="+mn-ea"/>
              </a:rPr>
              <a:t>I</a:t>
            </a:r>
            <a:r>
              <a:rPr lang="en-IN" dirty="0">
                <a:solidFill>
                  <a:prstClr val="black"/>
                </a:solidFill>
                <a:latin typeface="Times New Roman" panose="02020603050405020304" pitchFamily="18" charset="0"/>
                <a:cs typeface="Times New Roman" panose="02020603050405020304" pitchFamily="18" charset="0"/>
                <a:sym typeface="+mn-ea"/>
              </a:rPr>
              <a:t>nternal Guide</a:t>
            </a:r>
            <a:endParaRPr lang="en-IN" dirty="0">
              <a:solidFill>
                <a:prstClr val="black"/>
              </a:solidFill>
              <a:latin typeface="Times New Roman" panose="02020603050405020304" pitchFamily="18" charset="0"/>
              <a:cs typeface="Times New Roman" panose="02020603050405020304" pitchFamily="18" charset="0"/>
            </a:endParaRPr>
          </a:p>
          <a:p>
            <a:pPr lvl="0" algn="ctr"/>
            <a:r>
              <a:rPr lang="en-IN" b="1" dirty="0">
                <a:solidFill>
                  <a:prstClr val="black"/>
                </a:solidFill>
                <a:latin typeface="Times New Roman" panose="02020603050405020304" pitchFamily="18" charset="0"/>
                <a:cs typeface="Times New Roman" panose="02020603050405020304" pitchFamily="18" charset="0"/>
                <a:sym typeface="+mn-ea"/>
              </a:rPr>
              <a:t> </a:t>
            </a:r>
            <a:r>
              <a:rPr lang="en-IN" b="1">
                <a:solidFill>
                  <a:prstClr val="black"/>
                </a:solidFill>
                <a:latin typeface="Times New Roman" panose="02020603050405020304" pitchFamily="18" charset="0"/>
                <a:cs typeface="Times New Roman" panose="02020603050405020304" pitchFamily="18" charset="0"/>
                <a:sym typeface="+mn-ea"/>
              </a:rPr>
              <a:t>Dr. Pallavi G B</a:t>
            </a:r>
            <a:endParaRPr lang="en-IN" b="1">
              <a:solidFill>
                <a:prstClr val="black"/>
              </a:solidFill>
              <a:latin typeface="Times New Roman" panose="02020603050405020304" pitchFamily="18" charset="0"/>
              <a:cs typeface="Times New Roman" panose="02020603050405020304" pitchFamily="18" charset="0"/>
              <a:sym typeface="+mn-ea"/>
            </a:endParaRPr>
          </a:p>
          <a:p>
            <a:pPr lvl="0" algn="ctr"/>
            <a:r>
              <a:rPr lang="en-IN" b="1" dirty="0">
                <a:solidFill>
                  <a:prstClr val="black"/>
                </a:solidFill>
                <a:latin typeface="Times New Roman" panose="02020603050405020304" pitchFamily="18" charset="0"/>
                <a:cs typeface="Times New Roman" panose="02020603050405020304" pitchFamily="18" charset="0"/>
                <a:sym typeface="+mn-ea"/>
              </a:rPr>
              <a:t> Assistant Professor</a:t>
            </a:r>
            <a:endParaRPr lang="en-IN" b="1" dirty="0">
              <a:solidFill>
                <a:prstClr val="black"/>
              </a:solidFill>
              <a:latin typeface="Times New Roman" panose="02020603050405020304" pitchFamily="18" charset="0"/>
              <a:cs typeface="Times New Roman" panose="02020603050405020304" pitchFamily="18" charset="0"/>
              <a:sym typeface="+mn-ea"/>
            </a:endParaRPr>
          </a:p>
          <a:p>
            <a:pPr lvl="0" algn="ctr"/>
            <a:r>
              <a:rPr lang="en-IN" b="1" dirty="0">
                <a:solidFill>
                  <a:prstClr val="black"/>
                </a:solidFill>
                <a:latin typeface="Times New Roman" panose="02020603050405020304" pitchFamily="18" charset="0"/>
                <a:cs typeface="Times New Roman" panose="02020603050405020304" pitchFamily="18" charset="0"/>
                <a:sym typeface="+mn-ea"/>
              </a:rPr>
              <a:t>Department of CSE, BMSCE</a:t>
            </a:r>
            <a:endParaRPr lang="en-IN" b="1" dirty="0">
              <a:solidFill>
                <a:prstClr val="black"/>
              </a:solidFill>
              <a:latin typeface="Times New Roman" panose="02020603050405020304" pitchFamily="18" charset="0"/>
              <a:cs typeface="Times New Roman" panose="02020603050405020304" pitchFamily="18" charset="0"/>
            </a:endParaRPr>
          </a:p>
          <a:p>
            <a:pPr lvl="0" algn="ctr"/>
            <a:r>
              <a:rPr lang="en-IN" b="1" dirty="0">
                <a:latin typeface="Times New Roman" panose="02020603050405020304" pitchFamily="18" charset="0"/>
                <a:cs typeface="Times New Roman" panose="02020603050405020304" pitchFamily="18" charset="0"/>
                <a:sym typeface="+mn-ea"/>
              </a:rPr>
              <a:t>2022-23</a:t>
            </a:r>
            <a:endParaRPr lang="en-IN" dirty="0">
              <a:solidFill>
                <a:prstClr val="black"/>
              </a:solidFill>
              <a:latin typeface="Times New Roman" panose="02020603050405020304" pitchFamily="18" charset="0"/>
              <a:cs typeface="Times New Roman" panose="02020603050405020304" pitchFamily="18" charset="0"/>
            </a:endParaRPr>
          </a:p>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1009650" y="336550"/>
            <a:ext cx="10153650" cy="581596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Register User (POST /register)</a:t>
            </a:r>
            <a:endParaRPr lang="en-US" sz="2400" b="1">
              <a:latin typeface="Times New Roman" panose="02020603050405020304" pitchFamily="18" charset="0"/>
              <a:cs typeface="Times New Roman" panose="02020603050405020304" pitchFamily="18" charset="0"/>
            </a:endParaRPr>
          </a:p>
          <a:p>
            <a:endParaRPr lang="en-US"/>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This operation is used to create a new user account.</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then creates a new user record in the database.</a:t>
            </a:r>
            <a:endParaRPr lang="en-US" sz="2400">
              <a:latin typeface="Times New Roman" panose="02020603050405020304" pitchFamily="18" charset="0"/>
              <a:cs typeface="Times New Roman" panose="02020603050405020304" pitchFamily="18" charset="0"/>
            </a:endParaRPr>
          </a:p>
          <a:p>
            <a:endParaRPr lang="en-US"/>
          </a:p>
          <a:p>
            <a:endParaRPr lang="en-US"/>
          </a:p>
          <a:p>
            <a:pPr algn="l"/>
            <a:r>
              <a:rPr lang="en-US">
                <a:latin typeface="Times New Roman" panose="02020603050405020304" pitchFamily="18" charset="0"/>
                <a:cs typeface="Times New Roman" panose="02020603050405020304" pitchFamily="18" charset="0"/>
              </a:rPr>
              <a:t>const { name, email, password } = req.body;</a:t>
            </a:r>
            <a:endParaRPr lang="en-US">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const user = await User.create({</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name,</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email,</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password,</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avatar: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public_id: myCloud.public_id,</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url: myCloud.secure_url,</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This code takes user registration data (name, email, password) and stores it in the MongoDB database as a new user document.</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930275"/>
          </a:xfrm>
        </p:spPr>
        <p:txBody>
          <a:bodyPr/>
          <a:p>
            <a:pPr algn="l"/>
            <a:r>
              <a:rPr lang="en-US" sz="2000" b="1">
                <a:latin typeface="Times New Roman" panose="02020603050405020304" pitchFamily="18" charset="0"/>
                <a:cs typeface="Times New Roman" panose="02020603050405020304" pitchFamily="18" charset="0"/>
              </a:rPr>
              <a:t>      Read (R) - Login User</a:t>
            </a:r>
            <a:endParaRPr lang="en-US" sz="2000" b="1">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p:nvPr/>
        </p:nvSpPr>
        <p:spPr>
          <a:xfrm>
            <a:off x="1108710" y="1031240"/>
            <a:ext cx="9923145" cy="5617210"/>
          </a:xfrm>
          <a:prstGeom prst="rect">
            <a:avLst/>
          </a:prstGeom>
          <a:noFill/>
        </p:spPr>
        <p:txBody>
          <a:bodyPr wrap="square" rtlCol="0">
            <a:noAutofit/>
          </a:bodyPr>
          <a:p>
            <a:endParaRPr lang="en-US"/>
          </a:p>
          <a:p>
            <a:r>
              <a:rPr lang="en-US"/>
              <a:t>// Retrieving a user document from MongoDB based on their email.</a:t>
            </a:r>
            <a:endParaRPr lang="en-US"/>
          </a:p>
          <a:p>
            <a:r>
              <a:rPr lang="en-US"/>
              <a:t>const user = await User.findOne({ email }).select("+password");</a:t>
            </a:r>
            <a:endParaRPr lang="en-US"/>
          </a:p>
          <a:p>
            <a:endParaRPr lang="en-US"/>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code fetches a user document from the MongoDB "User" collection by their email address to perform a login operation.</a:t>
            </a: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Update (U) - Update User Profile</a:t>
            </a:r>
            <a:endParaRPr lang="en-US" sz="20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1">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 Updating a user's profile information in the MongoDB "User" collection.</a:t>
            </a: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const user = await User.findByIdAndUpdate(req.user.id, newUserData, {</a:t>
            </a: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  new: true,</a:t>
            </a: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  runValidators: true,</a:t>
            </a: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  useFindAndModify: false,</a:t>
            </a: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a:t>
            </a:r>
            <a:endParaRPr lang="en-US"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code modifies a user's profile information (name and email) in the MongoDB database based on their user ID.</a:t>
            </a: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464685"/>
          </a:xfrm>
        </p:spPr>
        <p:txBody>
          <a:bodyPr/>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Delete (D) - Delete User</a:t>
            </a:r>
            <a:br>
              <a:rPr lang="en-US" sz="2400" b="1">
                <a:latin typeface="Times New Roman" panose="02020603050405020304" pitchFamily="18" charset="0"/>
                <a:cs typeface="Times New Roman" panose="02020603050405020304" pitchFamily="18" charset="0"/>
              </a:rPr>
            </a:b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Deleting a user document from the MongoDB "User" collection.</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await user.remove();</a:t>
            </a:r>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This code removes a user document from the MongoDB "User" collection, effectively deleting the user's account.</a:t>
            </a:r>
            <a:endParaRPr lang="en-US" sz="2400">
              <a:latin typeface="Times New Roman" panose="02020603050405020304" pitchFamily="18" charset="0"/>
              <a:cs typeface="Times New Roman" panose="02020603050405020304" pitchFamily="18" charset="0"/>
            </a:endParaRPr>
          </a:p>
        </p:txBody>
      </p:sp>
      <p:pic>
        <p:nvPicPr>
          <p:cNvPr id="4"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p:nvPr/>
        </p:nvSpPr>
        <p:spPr>
          <a:xfrm>
            <a:off x="4092575" y="2391410"/>
            <a:ext cx="4064000" cy="368300"/>
          </a:xfrm>
          <a:prstGeom prst="rect">
            <a:avLst/>
          </a:prstGeom>
          <a:noFill/>
        </p:spPr>
        <p:txBody>
          <a:bodyPr wrap="square" rtlCol="0">
            <a:spAutoFit/>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2961005" y="1056005"/>
            <a:ext cx="6884670" cy="3952875"/>
          </a:xfrm>
          <a:prstGeom prst="rect">
            <a:avLst/>
          </a:prstGeom>
        </p:spPr>
      </p:pic>
      <p:sp>
        <p:nvSpPr>
          <p:cNvPr id="5" name="Text Box 4"/>
          <p:cNvSpPr txBox="1"/>
          <p:nvPr/>
        </p:nvSpPr>
        <p:spPr>
          <a:xfrm>
            <a:off x="5186680" y="5318125"/>
            <a:ext cx="4336415" cy="368300"/>
          </a:xfrm>
          <a:prstGeom prst="rect">
            <a:avLst/>
          </a:prstGeom>
          <a:noFill/>
        </p:spPr>
        <p:txBody>
          <a:bodyPr wrap="square" rtlCol="0">
            <a:spAutoFit/>
          </a:bodyPr>
          <a:p>
            <a:r>
              <a:rPr lang="en-US"/>
              <a:t>Figure: Create/Register user</a:t>
            </a:r>
            <a:endParaRPr lang="en-US"/>
          </a:p>
        </p:txBody>
      </p:sp>
      <p:pic>
        <p:nvPicPr>
          <p:cNvPr id="6" name="Picture 1"/>
          <p:cNvPicPr>
            <a:picLocks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032490" y="11303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387090" y="897890"/>
            <a:ext cx="5416550" cy="4356100"/>
          </a:xfrm>
          <a:prstGeom prst="rect">
            <a:avLst/>
          </a:prstGeom>
        </p:spPr>
      </p:pic>
      <p:sp>
        <p:nvSpPr>
          <p:cNvPr id="5" name="Text Box 4"/>
          <p:cNvSpPr txBox="1"/>
          <p:nvPr/>
        </p:nvSpPr>
        <p:spPr>
          <a:xfrm>
            <a:off x="5470525" y="5488305"/>
            <a:ext cx="4064000" cy="368300"/>
          </a:xfrm>
          <a:prstGeom prst="rect">
            <a:avLst/>
          </a:prstGeom>
          <a:noFill/>
        </p:spPr>
        <p:txBody>
          <a:bodyPr wrap="square" rtlCol="0">
            <a:spAutoFit/>
          </a:bodyPr>
          <a:p>
            <a:r>
              <a:rPr lang="en-US"/>
              <a:t>Figure: Login user</a:t>
            </a:r>
            <a:endParaRPr lang="en-US"/>
          </a:p>
        </p:txBody>
      </p:sp>
      <p:pic>
        <p:nvPicPr>
          <p:cNvPr id="6" name="Picture 1"/>
          <p:cNvPicPr>
            <a:picLocks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032490" y="11303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b="1">
                <a:latin typeface="Times New Roman" panose="02020603050405020304" pitchFamily="18" charset="0"/>
                <a:cs typeface="Times New Roman" panose="02020603050405020304" pitchFamily="18" charset="0"/>
              </a:rPr>
              <a:t>Product Controller</a:t>
            </a:r>
            <a:endParaRPr lang="en-US" sz="3200" b="1">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955040" y="1447165"/>
            <a:ext cx="10077450" cy="4483100"/>
          </a:xfrm>
          <a:prstGeom prst="rect">
            <a:avLst/>
          </a:prstGeom>
          <a:noFill/>
        </p:spPr>
        <p:txBody>
          <a:bodyPr wrap="square" rtlCol="0">
            <a:noAutofit/>
          </a:bodyPr>
          <a:p>
            <a:r>
              <a:rPr lang="en-US"/>
              <a:t>// Uploading product images to Cloudinary and storing their links in the "images" field of the product document.</a:t>
            </a:r>
            <a:endParaRPr lang="en-US"/>
          </a:p>
          <a:p>
            <a:r>
              <a:rPr lang="en-US"/>
              <a:t>const product = await Product.create(req.body);</a:t>
            </a:r>
            <a:endParaRPr lang="en-US"/>
          </a:p>
          <a:p>
            <a:endParaRPr lang="en-US"/>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This code creates a new product in the MongoDB "Product" collection by uploading images to Cloudinary and storing their links in the product document.</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Read (R) - Get All Products</a:t>
            </a:r>
            <a:endParaRPr lang="en-US" sz="2000" b="1">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 Fetching all products from the MongoDB "Product" collection with pagination and filtering options.</a:t>
            </a: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const apiFeature = new APiFeatures(Product.find(), req.query)</a:t>
            </a: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  .search()</a:t>
            </a: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  .filter();</a:t>
            </a:r>
            <a:endParaRPr lang="en-US" sz="2000">
              <a:latin typeface="Times New Roman" panose="02020603050405020304" pitchFamily="18" charset="0"/>
              <a:cs typeface="Times New Roman" panose="02020603050405020304" pitchFamily="18" charset="0"/>
            </a:endParaRPr>
          </a:p>
          <a:p>
            <a:pPr indent="0">
              <a:buNone/>
            </a:pPr>
            <a:endParaRPr lang="en-US" sz="2000">
              <a:latin typeface="Times New Roman" panose="02020603050405020304" pitchFamily="18" charset="0"/>
              <a:cs typeface="Times New Roman" panose="02020603050405020304" pitchFamily="18" charset="0"/>
            </a:endParaRPr>
          </a:p>
          <a:p>
            <a:pPr indent="0">
              <a:buNone/>
            </a:pPr>
            <a:r>
              <a:rPr lang="en-US" sz="2000">
                <a:latin typeface="Times New Roman" panose="02020603050405020304" pitchFamily="18" charset="0"/>
                <a:cs typeface="Times New Roman" panose="02020603050405020304" pitchFamily="18" charset="0"/>
              </a:rPr>
              <a:t>let products = await apiFeature.query;</a:t>
            </a:r>
            <a:endParaRPr lang="en-US" sz="20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497705"/>
          </a:xfrm>
        </p:spPr>
        <p:txBody>
          <a:bodyPr>
            <a:noAutofit/>
          </a:bodyPr>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code retrieves all products from the MongoDB "Product" collection while allowing pagination and filtering based on query parameters.</a:t>
            </a:r>
            <a:br>
              <a:rPr lang="en-US" sz="2000">
                <a:latin typeface="Times New Roman" panose="02020603050405020304" pitchFamily="18" charset="0"/>
                <a:cs typeface="Times New Roman" panose="02020603050405020304" pitchFamily="18" charset="0"/>
              </a:rPr>
            </a:br>
            <a:br>
              <a:rPr lang="en-US" sz="2000" b="1">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Update (U) - Update Product</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Updating a product in the MongoDB "Product" collection, including handling image updates.</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product = await Product.findByIdAndUpdate(req.params.id, req.body,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new: true,</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runValidators: true,</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useFindAndModify: false,</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This code updates an existing product in the MongoDB "Product" collection, including the possibility of updating product images.</a:t>
            </a:r>
            <a:endParaRPr lang="en-US" sz="20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595630"/>
            <a:ext cx="10515600" cy="4968240"/>
          </a:xfrm>
        </p:spPr>
        <p:txBody>
          <a:bodyPr>
            <a:normAutofit fontScale="90000"/>
          </a:bodyPr>
          <a:p>
            <a:r>
              <a:rPr lang="en-US" sz="2400">
                <a:latin typeface="Times New Roman" panose="02020603050405020304" pitchFamily="18" charset="0"/>
                <a:cs typeface="Times New Roman" panose="02020603050405020304" pitchFamily="18" charset="0"/>
              </a:rPr>
              <a:t>Delete (D) - Delete Product</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Deleting a product from the MongoDB "Product" collection and removing associated images from Cloudinary.</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await product.remove();</a:t>
            </a:r>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This code removes a product document from the MongoDB "Product" collection and also deletes associated images from Cloudinary.</a:t>
            </a:r>
            <a:br>
              <a:rPr lang="en-US" sz="2400">
                <a:latin typeface="Times New Roman" panose="02020603050405020304" pitchFamily="18" charset="0"/>
                <a:cs typeface="Times New Roman" panose="02020603050405020304" pitchFamily="18" charset="0"/>
              </a:rPr>
            </a:br>
            <a:br>
              <a:rPr lang="en-US" sz="24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Create (C) - Create Product Review</a:t>
            </a:r>
            <a:br>
              <a:rPr lang="en-US" sz="2400" b="1">
                <a:latin typeface="Times New Roman" panose="02020603050405020304" pitchFamily="18" charset="0"/>
                <a:cs typeface="Times New Roman" panose="02020603050405020304" pitchFamily="18" charset="0"/>
              </a:rPr>
            </a:br>
            <a:br>
              <a:rPr lang="en-US" sz="2400" b="1">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Adding a product review to an existing product in the MongoDB "Product" collection.</a:t>
            </a: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const product = await Product.findById(productId);</a:t>
            </a:r>
            <a:br>
              <a:rPr lang="en-US" sz="22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This code allows users to create or update a product review, adding it to an existing product in the MongoDB "Product" collection.</a:t>
            </a:r>
            <a:br>
              <a:rPr lang="en-US" sz="2200">
                <a:latin typeface="Times New Roman" panose="02020603050405020304" pitchFamily="18" charset="0"/>
                <a:cs typeface="Times New Roman" panose="02020603050405020304" pitchFamily="18" charset="0"/>
              </a:rPr>
            </a:br>
            <a:endParaRPr lang="en-US" sz="22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5429250"/>
          </a:xfrm>
        </p:spPr>
        <p:txBody>
          <a:bodyPr>
            <a:normAutofit fontScale="90000"/>
          </a:bodyPr>
          <a:p>
            <a:r>
              <a:rPr lang="en-US" sz="2400" b="1">
                <a:latin typeface="Times New Roman" panose="02020603050405020304" pitchFamily="18" charset="0"/>
                <a:cs typeface="Times New Roman" panose="02020603050405020304" pitchFamily="18" charset="0"/>
              </a:rPr>
              <a:t>Delete (D) - Delete Review</a:t>
            </a:r>
            <a:br>
              <a:rPr lang="en-US" sz="2400" b="1">
                <a:latin typeface="Times New Roman" panose="02020603050405020304" pitchFamily="18" charset="0"/>
                <a:cs typeface="Times New Roman" panose="02020603050405020304" pitchFamily="18" charset="0"/>
              </a:rPr>
            </a:br>
            <a:br>
              <a:rPr lang="en-US" sz="2400" b="1">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Deleting a review from a product in the MongoDB "Product" collection and updating the product's ratings and review count.</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await Product.findByIdAndUpdate(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req.query.productId,</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reviews,</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ratings,</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numOfReviews,</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new: true,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runValidators: true,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useFindAndModify: false,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a:t>
            </a:r>
            <a:br>
              <a:rPr lang="en-US" sz="1800">
                <a:latin typeface="Times New Roman" panose="02020603050405020304" pitchFamily="18" charset="0"/>
                <a:cs typeface="Times New Roman" panose="02020603050405020304" pitchFamily="18" charset="0"/>
              </a:rPr>
            </a:br>
            <a:br>
              <a:rPr lang="en-US" sz="18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This code removes a review from a product in the MongoDB "Product" collection and updates the product's ratings and review count accordingly.</a:t>
            </a:r>
            <a:br>
              <a:rPr lang="en-US" sz="1800">
                <a:latin typeface="Times New Roman" panose="02020603050405020304" pitchFamily="18" charset="0"/>
                <a:cs typeface="Times New Roman" panose="02020603050405020304" pitchFamily="18" charset="0"/>
              </a:rPr>
            </a:br>
            <a:br>
              <a:rPr lang="en-US" sz="1800">
                <a:latin typeface="Times New Roman" panose="02020603050405020304" pitchFamily="18" charset="0"/>
                <a:cs typeface="Times New Roman" panose="02020603050405020304" pitchFamily="18" charset="0"/>
              </a:rPr>
            </a:br>
            <a:endParaRPr lang="en-US" sz="18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1"/>
          <p:cNvPicPr>
            <a:picLocks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1148695" y="-6858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pic>
        <p:nvPicPr>
          <p:cNvPr id="2" name="Content Placeholder 1"/>
          <p:cNvPicPr>
            <a:picLocks noChangeAspect="1"/>
          </p:cNvPicPr>
          <p:nvPr>
            <p:ph sz="half" idx="2"/>
          </p:nvPr>
        </p:nvPicPr>
        <p:blipFill>
          <a:blip r:embed="rId2"/>
          <a:stretch>
            <a:fillRect/>
          </a:stretch>
        </p:blipFill>
        <p:spPr>
          <a:xfrm>
            <a:off x="837565" y="1075055"/>
            <a:ext cx="10516235" cy="3977005"/>
          </a:xfrm>
          <a:prstGeom prst="rect">
            <a:avLst/>
          </a:prstGeom>
        </p:spPr>
      </p:pic>
      <p:sp>
        <p:nvSpPr>
          <p:cNvPr id="5" name="Text Box 4"/>
          <p:cNvSpPr txBox="1"/>
          <p:nvPr/>
        </p:nvSpPr>
        <p:spPr>
          <a:xfrm>
            <a:off x="4929505" y="5436870"/>
            <a:ext cx="4064000" cy="368300"/>
          </a:xfrm>
          <a:prstGeom prst="rect">
            <a:avLst/>
          </a:prstGeom>
          <a:noFill/>
        </p:spPr>
        <p:txBody>
          <a:bodyPr wrap="square" rtlCol="0">
            <a:spAutoFit/>
          </a:bodyPr>
          <a:p>
            <a:r>
              <a:rPr lang="en-US"/>
              <a:t>Figure: Update and Delete of Product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61060" y="429260"/>
            <a:ext cx="9914890" cy="5748020"/>
          </a:xfrm>
        </p:spPr>
        <p:txBody>
          <a:bodyPr/>
          <a:p>
            <a:pPr marL="0" indent="0" algn="ctr">
              <a:buNone/>
            </a:pPr>
            <a:endParaRPr lang="en-US">
              <a:latin typeface="Times New Roman" panose="02020603050405020304" pitchFamily="18" charset="0"/>
              <a:cs typeface="Times New Roman" panose="02020603050405020304" pitchFamily="18" charset="0"/>
            </a:endParaRPr>
          </a:p>
          <a:p>
            <a:pPr marL="0" indent="0" algn="ctr">
              <a:buNone/>
            </a:pPr>
            <a:r>
              <a:rPr lang="en-US">
                <a:latin typeface="Times New Roman" panose="02020603050405020304" pitchFamily="18" charset="0"/>
                <a:cs typeface="Times New Roman" panose="02020603050405020304" pitchFamily="18" charset="0"/>
              </a:rPr>
              <a:t>TABLE OF CONTENTS</a:t>
            </a:r>
            <a:endParaRPr lang="en-US">
              <a:latin typeface="Times New Roman" panose="02020603050405020304" pitchFamily="18" charset="0"/>
              <a:cs typeface="Times New Roman" panose="02020603050405020304" pitchFamily="18" charset="0"/>
            </a:endParaRPr>
          </a:p>
          <a:p>
            <a:pPr marL="0" indent="0" algn="ctr">
              <a:buNone/>
            </a:pPr>
            <a:endParaRPr lang="en-US">
              <a:latin typeface="Times New Roman" panose="02020603050405020304" pitchFamily="18" charset="0"/>
              <a:cs typeface="Times New Roman" panose="02020603050405020304" pitchFamily="18" charset="0"/>
            </a:endParaRPr>
          </a:p>
          <a:p>
            <a:pPr marL="0" indent="0" algn="ctr">
              <a:buNone/>
            </a:pPr>
            <a:endParaRPr lang="en-US">
              <a:latin typeface="Times New Roman" panose="02020603050405020304" pitchFamily="18" charset="0"/>
              <a:cs typeface="Times New Roman" panose="02020603050405020304" pitchFamily="18" charset="0"/>
            </a:endParaRPr>
          </a:p>
          <a:p>
            <a:pPr algn="l"/>
            <a:r>
              <a:rPr lang="en-US" sz="3200">
                <a:latin typeface="Times New Roman" panose="02020603050405020304" pitchFamily="18" charset="0"/>
                <a:cs typeface="Times New Roman" panose="02020603050405020304" pitchFamily="18" charset="0"/>
              </a:rPr>
              <a:t>Objectives</a:t>
            </a:r>
            <a:endParaRPr lang="en-US" sz="3200">
              <a:latin typeface="Times New Roman" panose="02020603050405020304" pitchFamily="18" charset="0"/>
              <a:cs typeface="Times New Roman" panose="02020603050405020304" pitchFamily="18" charset="0"/>
            </a:endParaRPr>
          </a:p>
          <a:p>
            <a:pPr algn="l"/>
            <a:r>
              <a:rPr lang="en-US" sz="3200">
                <a:latin typeface="Times New Roman" panose="02020603050405020304" pitchFamily="18" charset="0"/>
                <a:cs typeface="Times New Roman" panose="02020603050405020304" pitchFamily="18" charset="0"/>
              </a:rPr>
              <a:t>Project Design</a:t>
            </a:r>
            <a:endParaRPr lang="en-US" sz="3200">
              <a:latin typeface="Times New Roman" panose="02020603050405020304" pitchFamily="18" charset="0"/>
              <a:cs typeface="Times New Roman" panose="02020603050405020304" pitchFamily="18" charset="0"/>
            </a:endParaRPr>
          </a:p>
          <a:p>
            <a:pPr algn="l"/>
            <a:r>
              <a:rPr lang="en-US" sz="3200">
                <a:latin typeface="Times New Roman" panose="02020603050405020304" pitchFamily="18" charset="0"/>
                <a:cs typeface="Times New Roman" panose="02020603050405020304" pitchFamily="18" charset="0"/>
              </a:rPr>
              <a:t>Queries</a:t>
            </a:r>
            <a:endParaRPr lang="en-US" sz="3200">
              <a:latin typeface="Times New Roman" panose="02020603050405020304" pitchFamily="18" charset="0"/>
              <a:cs typeface="Times New Roman" panose="02020603050405020304" pitchFamily="18" charset="0"/>
            </a:endParaRPr>
          </a:p>
          <a:p>
            <a:pPr algn="l"/>
            <a:r>
              <a:rPr lang="en-US" sz="3200">
                <a:latin typeface="Times New Roman" panose="02020603050405020304" pitchFamily="18" charset="0"/>
                <a:cs typeface="Times New Roman" panose="02020603050405020304" pitchFamily="18" charset="0"/>
              </a:rPr>
              <a:t>Results</a:t>
            </a:r>
            <a:endParaRPr lang="en-US" sz="3200">
              <a:latin typeface="Times New Roman" panose="02020603050405020304" pitchFamily="18" charset="0"/>
              <a:cs typeface="Times New Roman" panose="02020603050405020304" pitchFamily="18" charset="0"/>
            </a:endParaRPr>
          </a:p>
          <a:p>
            <a:pPr marL="0" indent="0" algn="ctr">
              <a:buNone/>
            </a:pPr>
            <a:endParaRPr lang="en-US" sz="32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1"/>
          <p:cNvPicPr>
            <a:picLocks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110996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pic>
        <p:nvPicPr>
          <p:cNvPr id="2" name="Content Placeholder 1"/>
          <p:cNvPicPr>
            <a:picLocks noChangeAspect="1"/>
          </p:cNvPicPr>
          <p:nvPr>
            <p:ph sz="half" idx="2"/>
          </p:nvPr>
        </p:nvPicPr>
        <p:blipFill>
          <a:blip r:embed="rId2"/>
          <a:stretch>
            <a:fillRect/>
          </a:stretch>
        </p:blipFill>
        <p:spPr>
          <a:xfrm>
            <a:off x="1327150" y="436880"/>
            <a:ext cx="9327515" cy="4521200"/>
          </a:xfrm>
          <a:prstGeom prst="rect">
            <a:avLst/>
          </a:prstGeom>
        </p:spPr>
      </p:pic>
      <p:sp>
        <p:nvSpPr>
          <p:cNvPr id="5" name="Text Box 4"/>
          <p:cNvSpPr txBox="1"/>
          <p:nvPr/>
        </p:nvSpPr>
        <p:spPr>
          <a:xfrm>
            <a:off x="4686935" y="5436870"/>
            <a:ext cx="3580765" cy="368300"/>
          </a:xfrm>
          <a:prstGeom prst="rect">
            <a:avLst/>
          </a:prstGeom>
          <a:noFill/>
        </p:spPr>
        <p:txBody>
          <a:bodyPr wrap="square" rtlCol="0">
            <a:spAutoFit/>
          </a:bodyPr>
          <a:p>
            <a:r>
              <a:rPr lang="en-US"/>
              <a:t>Figure: Create Product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5441315"/>
          </a:xfrm>
        </p:spPr>
        <p:txBody>
          <a:bodyPr>
            <a:normAutofit/>
          </a:bodyPr>
          <a:p>
            <a:r>
              <a:rPr lang="en-US" sz="2000" b="1">
                <a:latin typeface="Times New Roman" panose="02020603050405020304" pitchFamily="18" charset="0"/>
                <a:cs typeface="Times New Roman" panose="02020603050405020304" pitchFamily="18" charset="0"/>
              </a:rPr>
              <a:t>Create (C) - Create New Order</a:t>
            </a:r>
            <a:br>
              <a:rPr lang="en-US" sz="2000" b="1">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Create a new order document in the MongoDB "Order" collection.</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const order = await Order.create({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shippingInfo,</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orderItems,</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paymentInfo,</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itemsPrice,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taxPrice,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shippingPrice,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totalPrice,</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paidAt: Date.now(),</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  user: req.user._id,</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a:t>
            </a:r>
            <a:br>
              <a:rPr lang="en-US" sz="18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This code creates a new order in the MongoDB "Order" collection, recording details like shipping information, order items, payment information, and more.</a:t>
            </a:r>
            <a:endParaRPr lang="en-US" sz="22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1931670" y="234315"/>
            <a:ext cx="8178165" cy="674370"/>
          </a:xfrm>
          <a:prstGeom prst="rect">
            <a:avLst/>
          </a:prstGeom>
          <a:noFill/>
        </p:spPr>
        <p:txBody>
          <a:bodyPr wrap="square" rtlCol="0">
            <a:noAutofit/>
          </a:bodyPr>
          <a:p>
            <a:r>
              <a:rPr lang="en-US" sz="2800" b="1">
                <a:latin typeface="Times New Roman" panose="02020603050405020304" pitchFamily="18" charset="0"/>
                <a:cs typeface="Times New Roman" panose="02020603050405020304" pitchFamily="18" charset="0"/>
              </a:rPr>
              <a:t>CRUD operations involved in ordering the products</a:t>
            </a:r>
            <a:endParaRPr 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4157345"/>
          </a:xfrm>
        </p:spPr>
        <p:txBody>
          <a:bodyPr>
            <a:noAutofit/>
          </a:bodyPr>
          <a:p>
            <a:pPr marL="0" indent="0">
              <a:buFont typeface="Arial" panose="020B0604020202020204" pitchFamily="34" charset="0"/>
            </a:pPr>
            <a:br>
              <a:rPr lang="en-US" sz="2000">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Read (R) - Get Single Order Details</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Retrieve a single order by its unique ID from the MongoDB "Order" collection.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const order = await Order.findById(req.params.id).populate("user", "name email");</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This code fetches the details of a single order from the MongoDB "Order" collection, and it also populates the user information associated with that order.</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Read (R) - Get Orders Details or My Order Details (Access by Only Logged-In User)</a:t>
            </a:r>
            <a:br>
              <a:rPr lang="en-US" sz="2000" b="1">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Retrieve all orders for the currently logged-in user from the MongoDB "Order" collection.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const orders = await Order.find({ user: req.user._id });</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This code fetches all orders associated with the currently logged-in user from the MongoDB "Order" collection.</a:t>
            </a:r>
            <a:endParaRPr lang="en-US" sz="20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5847080"/>
          </a:xfrm>
        </p:spPr>
        <p:txBody>
          <a:bodyPr>
            <a:noAutofit/>
          </a:bodyPr>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Update (U) - Update Order Status (Admin Only)</a:t>
            </a:r>
            <a:br>
              <a:rPr lang="en-US" sz="2000" b="1">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Retrieve all orders from the MongoDB "Order" collection, available only to admin users.</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const orders = await Order.find();</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let totalAmount = 0;</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orders.forEach((order) =&gt;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totalAmount += order.totalPrice;</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This code allows an admin user to update the status of an order in the MongoDB "Order" collection. It also handles stock updates when an order is marked as "Shipped."</a:t>
            </a:r>
            <a:endParaRPr lang="en-US" sz="20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7" name="Picture 1"/>
          <p:cNvPicPr>
            <a:picLocks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pic>
        <p:nvPicPr>
          <p:cNvPr id="2" name="Content Placeholder 1"/>
          <p:cNvPicPr>
            <a:picLocks noChangeAspect="1"/>
          </p:cNvPicPr>
          <p:nvPr>
            <p:ph sz="half" idx="2"/>
          </p:nvPr>
        </p:nvPicPr>
        <p:blipFill>
          <a:blip r:embed="rId2"/>
          <a:stretch>
            <a:fillRect/>
          </a:stretch>
        </p:blipFill>
        <p:spPr>
          <a:xfrm>
            <a:off x="999490" y="501015"/>
            <a:ext cx="10354310" cy="4688840"/>
          </a:xfrm>
          <a:prstGeom prst="rect">
            <a:avLst/>
          </a:prstGeom>
        </p:spPr>
      </p:pic>
      <p:sp>
        <p:nvSpPr>
          <p:cNvPr id="5" name="Text Box 4"/>
          <p:cNvSpPr txBox="1"/>
          <p:nvPr/>
        </p:nvSpPr>
        <p:spPr>
          <a:xfrm>
            <a:off x="5294630" y="5765800"/>
            <a:ext cx="4064000" cy="368300"/>
          </a:xfrm>
          <a:prstGeom prst="rect">
            <a:avLst/>
          </a:prstGeom>
          <a:noFill/>
        </p:spPr>
        <p:txBody>
          <a:bodyPr wrap="square" rtlCol="0">
            <a:spAutoFit/>
          </a:bodyPr>
          <a:p>
            <a:r>
              <a:rPr lang="en-US"/>
              <a:t>Figure: Update and Delete order</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7" name="Picture 1"/>
          <p:cNvPicPr>
            <a:picLocks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0958195"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pic>
        <p:nvPicPr>
          <p:cNvPr id="2" name="Content Placeholder 1"/>
          <p:cNvPicPr>
            <a:picLocks noChangeAspect="1"/>
          </p:cNvPicPr>
          <p:nvPr>
            <p:ph sz="half" idx="2"/>
          </p:nvPr>
        </p:nvPicPr>
        <p:blipFill>
          <a:blip r:embed="rId2"/>
          <a:stretch>
            <a:fillRect/>
          </a:stretch>
        </p:blipFill>
        <p:spPr>
          <a:xfrm>
            <a:off x="989965" y="760095"/>
            <a:ext cx="10363835" cy="4319905"/>
          </a:xfrm>
          <a:prstGeom prst="rect">
            <a:avLst/>
          </a:prstGeom>
        </p:spPr>
      </p:pic>
      <p:sp>
        <p:nvSpPr>
          <p:cNvPr id="5" name="Text Box 4"/>
          <p:cNvSpPr txBox="1"/>
          <p:nvPr/>
        </p:nvSpPr>
        <p:spPr>
          <a:xfrm>
            <a:off x="4806950" y="5479415"/>
            <a:ext cx="4064000" cy="368300"/>
          </a:xfrm>
          <a:prstGeom prst="rect">
            <a:avLst/>
          </a:prstGeom>
          <a:noFill/>
        </p:spPr>
        <p:txBody>
          <a:bodyPr wrap="square" rtlCol="0">
            <a:spAutoFit/>
          </a:bodyPr>
          <a:p>
            <a:r>
              <a:rPr lang="en-US"/>
              <a:t>Figure: Create Order</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1347470"/>
          </a:xfrm>
        </p:spPr>
        <p:txBody>
          <a:bodyPr>
            <a:normAutofit fontScale="90000"/>
          </a:bodyPr>
          <a:p>
            <a:pPr algn="ctr"/>
            <a:r>
              <a:rPr lang="en-US" sz="3200" b="1">
                <a:latin typeface="Times New Roman" panose="02020603050405020304" pitchFamily="18" charset="0"/>
                <a:cs typeface="Times New Roman" panose="02020603050405020304" pitchFamily="18" charset="0"/>
              </a:rPr>
              <a:t>CRUD Operations for whishlist</a:t>
            </a:r>
            <a:br>
              <a:rPr lang="en-US"/>
            </a:br>
            <a:br>
              <a:rPr lang="en-US"/>
            </a:br>
            <a:endParaRPr lang="en-US"/>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908050" y="1143000"/>
            <a:ext cx="10560050" cy="4579620"/>
          </a:xfrm>
          <a:prstGeom prst="rect">
            <a:avLst/>
          </a:prstGeom>
          <a:noFill/>
        </p:spPr>
        <p:txBody>
          <a:bodyPr wrap="square" rtlCol="0">
            <a:noAutofit/>
          </a:bodyPr>
          <a:p>
            <a:r>
              <a:rPr lang="en-US" sz="2000">
                <a:latin typeface="Times New Roman" panose="02020603050405020304" pitchFamily="18" charset="0"/>
                <a:cs typeface="Times New Roman" panose="02020603050405020304" pitchFamily="18" charset="0"/>
              </a:rPr>
              <a:t>Create (C) - Add to Wishlist</a:t>
            </a:r>
            <a:endParaRPr lang="en-US" sz="20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Check if a wishlist exists for the user. If it exists, add a new product to the wishlist; otherwise, create a new wishlist.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const { user, orderItems } = req.body;</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const Finduser = await Wishlist.find({ user: user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if (Finduser.length !== 0)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const product = await Wishlist.find({ user: user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function f(data)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return data.product == orderItems[0].product;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if (product[0].orderItems.filter(f).length &gt; 0)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return next(new ErrorHandler("Product already added in Wishlist", 404));</a:t>
            </a:r>
            <a:endParaRPr lang="en-US" sz="20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  </a:t>
            </a:r>
            <a:endParaRPr lang="en-US" sz="14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5808980"/>
          </a:xfrm>
        </p:spPr>
        <p:txBody>
          <a:bodyPr>
            <a:noAutofit/>
          </a:bodyPr>
          <a:p>
            <a:r>
              <a:rPr lang="en-US" sz="2400">
                <a:latin typeface="Times New Roman" panose="02020603050405020304" pitchFamily="18" charset="0"/>
                <a:cs typeface="Times New Roman" panose="02020603050405020304" pitchFamily="18" charset="0"/>
                <a:sym typeface="+mn-ea"/>
              </a:rPr>
              <a:t> } else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await Wishlist.updateOne(</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 user: user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$push: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orderItems: [orderItems[0]],</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else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  const wishlist = await Wishlist.create(req.body);</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sym typeface="+mn-ea"/>
              </a:rPr>
              <a:t>}</a:t>
            </a:r>
            <a:endParaRPr lang="en-US" sz="2400">
              <a:latin typeface="Times New Roman" panose="02020603050405020304" pitchFamily="18" charset="0"/>
              <a:cs typeface="Times New Roman" panose="02020603050405020304" pitchFamily="18" charset="0"/>
              <a:sym typeface="+mn-ea"/>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5440680"/>
          </a:xfrm>
        </p:spPr>
        <p:txBody>
          <a:bodyPr>
            <a:noAutofit/>
          </a:bodyPr>
          <a:p>
            <a:r>
              <a:rPr lang="en-US" sz="2400">
                <a:latin typeface="Times New Roman" panose="02020603050405020304" pitchFamily="18" charset="0"/>
                <a:cs typeface="Times New Roman" panose="02020603050405020304" pitchFamily="18" charset="0"/>
              </a:rPr>
              <a:t>This code handles the addition of products to a user's wishlist. It first checks if a wishlist exists for the user. If it does, it checks if the product is already in the wishlist. If not, it adds the product to the existing wishlist. If no wishlist exists for the user, a new wishlist is created.</a:t>
            </a:r>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Delete (D) - Remove Wishlist Data</a:t>
            </a:r>
            <a:br>
              <a:rPr lang="en-US" sz="2400" b="1">
                <a:latin typeface="Times New Roman" panose="02020603050405020304" pitchFamily="18" charset="0"/>
                <a:cs typeface="Times New Roman" panose="02020603050405020304" pitchFamily="18" charset="0"/>
              </a:rPr>
            </a:br>
            <a:br>
              <a:rPr lang="en-US" sz="2400" b="1">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Remove a specific product from the user's wishlist.</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const { user, product } = req.body;</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const users = await Wishlist.updateOne(</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 user: user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$pull: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orderItems: { product: product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4766945"/>
          </a:xfrm>
        </p:spPr>
        <p:txBody>
          <a:bodyPr>
            <a:noAutofit/>
          </a:bodyPr>
          <a:p>
            <a:r>
              <a:rPr lang="en-US" sz="2400">
                <a:latin typeface="Times New Roman" panose="02020603050405020304" pitchFamily="18" charset="0"/>
                <a:cs typeface="Times New Roman" panose="02020603050405020304" pitchFamily="18" charset="0"/>
                <a:sym typeface="+mn-ea"/>
              </a:rPr>
              <a:t>const users = await Wishlist.updateOne(</a:t>
            </a: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sym typeface="+mn-ea"/>
              </a:rPr>
              <a:t>  { user: user },</a:t>
            </a: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sym typeface="+mn-ea"/>
              </a:rPr>
              <a:t>  {</a:t>
            </a: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sym typeface="+mn-ea"/>
              </a:rPr>
              <a:t>    $pull: {</a:t>
            </a: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sym typeface="+mn-ea"/>
              </a:rPr>
              <a:t>      orderItems: { product: product },</a:t>
            </a: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sym typeface="+mn-ea"/>
              </a:rPr>
              <a:t>    },</a:t>
            </a: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sym typeface="+mn-ea"/>
              </a:rPr>
              <a:t>  }</a:t>
            </a: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sym typeface="+mn-ea"/>
              </a:rPr>
              <a:t>);</a:t>
            </a:r>
            <a:br>
              <a:rPr lang="en-US" sz="2400">
                <a:latin typeface="Times New Roman" panose="02020603050405020304" pitchFamily="18" charset="0"/>
                <a:cs typeface="Times New Roman" panose="02020603050405020304" pitchFamily="18" charset="0"/>
                <a:sym typeface="+mn-ea"/>
              </a:rPr>
            </a:br>
            <a:br>
              <a:rPr lang="en-US" sz="2400">
                <a:latin typeface="Times New Roman" panose="02020603050405020304" pitchFamily="18" charset="0"/>
                <a:cs typeface="Times New Roman" panose="02020603050405020304" pitchFamily="18" charset="0"/>
                <a:sym typeface="+mn-ea"/>
              </a:rPr>
            </a:br>
            <a:r>
              <a:rPr lang="en-US" sz="2400">
                <a:latin typeface="Times New Roman" panose="02020603050405020304" pitchFamily="18" charset="0"/>
                <a:cs typeface="Times New Roman" panose="02020603050405020304" pitchFamily="18" charset="0"/>
              </a:rPr>
              <a:t>This code allows the removal of a specific product from the user's wishlist. It updates the wishlist by removing the specified product.</a:t>
            </a:r>
            <a:endParaRPr lang="en-US" sz="24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Aim Of The Project</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0000"/>
          </a:bodyPr>
          <a:p>
            <a:r>
              <a:rPr lang="en-US">
                <a:latin typeface="Times New Roman" panose="02020603050405020304" pitchFamily="18" charset="0"/>
                <a:cs typeface="Times New Roman" panose="02020603050405020304" pitchFamily="18" charset="0"/>
              </a:rPr>
              <a:t>The aim of this e-commerce website is to develop a robust online retail platform with advanced capabilities, including CRUD operations for product and user management, along with data analysis and predictive features.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 primary objectives are as follows:</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User Management:</a:t>
            </a:r>
            <a:r>
              <a:rPr lang="en-US">
                <a:latin typeface="Times New Roman" panose="02020603050405020304" pitchFamily="18" charset="0"/>
                <a:cs typeface="Times New Roman" panose="02020603050405020304" pitchFamily="18" charset="0"/>
              </a:rPr>
              <a:t> Implement user registration, authentication, and profile management functionalities. Users should be able to create accounts, log in securely, and update their profiles.</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Product Management (CRUD):</a:t>
            </a:r>
            <a:r>
              <a:rPr lang="en-US">
                <a:latin typeface="Times New Roman" panose="02020603050405020304" pitchFamily="18" charset="0"/>
                <a:cs typeface="Times New Roman" panose="02020603050405020304" pitchFamily="18" charset="0"/>
              </a:rPr>
              <a:t> Create, Read, Update, and Delete (CRUD) operations for managing products. Admin users can add new products, modify existing ones, remove products, and view product details.</a:t>
            </a:r>
            <a:endParaRPr lang="en-US">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10158730" y="6419215"/>
            <a:ext cx="1884045" cy="368300"/>
          </a:xfrm>
          <a:prstGeom prst="rect">
            <a:avLst/>
          </a:prstGeom>
          <a:noFill/>
        </p:spPr>
        <p:txBody>
          <a:bodyPr wrap="square" rtlCol="0">
            <a:spAutoFit/>
          </a:bodyPr>
          <a:p>
            <a:endParaRPr lang="en-US"/>
          </a:p>
        </p:txBody>
      </p:sp>
      <p:sp>
        <p:nvSpPr>
          <p:cNvPr id="10" name="Slide Number Placeholder 9"/>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694690"/>
            <a:ext cx="10515600" cy="5694045"/>
          </a:xfrm>
        </p:spPr>
        <p:txBody>
          <a:bodyPr>
            <a:normAutofit fontScale="90000"/>
          </a:bodyPr>
          <a:p>
            <a:r>
              <a:rPr lang="en-US" sz="2400" b="1">
                <a:latin typeface="Times New Roman" panose="02020603050405020304" pitchFamily="18" charset="0"/>
                <a:cs typeface="Times New Roman" panose="02020603050405020304" pitchFamily="18" charset="0"/>
              </a:rPr>
              <a:t>Read (R) - Get Wishlist Data</a:t>
            </a:r>
            <a:br>
              <a:rPr lang="en-US" sz="2400" b="1">
                <a:latin typeface="Times New Roman" panose="02020603050405020304" pitchFamily="18" charset="0"/>
                <a:cs typeface="Times New Roman" panose="02020603050405020304" pitchFamily="18" charset="0"/>
              </a:rPr>
            </a:br>
            <a:br>
              <a:rPr lang="en-US" sz="2400" b="1">
                <a:latin typeface="Times New Roman" panose="02020603050405020304" pitchFamily="18" charset="0"/>
                <a:cs typeface="Times New Roman" panose="02020603050405020304" pitchFamily="18" charset="0"/>
              </a:rPr>
            </a:br>
            <a:r>
              <a:rPr lang="en-US" sz="3100" b="1">
                <a:latin typeface="Times New Roman" panose="02020603050405020304" pitchFamily="18" charset="0"/>
                <a:cs typeface="Times New Roman" panose="02020603050405020304" pitchFamily="18" charset="0"/>
              </a:rPr>
              <a:t>/</a:t>
            </a:r>
            <a:r>
              <a:rPr lang="en-US" sz="2700">
                <a:latin typeface="Times New Roman" panose="02020603050405020304" pitchFamily="18" charset="0"/>
                <a:cs typeface="Times New Roman" panose="02020603050405020304" pitchFamily="18" charset="0"/>
              </a:rPr>
              <a:t>/ Retrieve the wishlist data for a specific user, including the details of products in the wishlist.</a:t>
            </a: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const wishlist = await Wishlist.findOne({ user: req.params.id }).populate(</a:t>
            </a: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  "orderItems.product"</a:t>
            </a: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a:t>
            </a:r>
            <a:br>
              <a:rPr lang="en-US" sz="27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This code retrieves the wishlist data for a specific user from the MongoDB "Wishlist" collection. It also populates the product details for each item in the wishlist, allowing you to fetch product information along with the wishlist.</a:t>
            </a:r>
            <a:br>
              <a:rPr lang="en-US" sz="2700">
                <a:latin typeface="Times New Roman" panose="02020603050405020304" pitchFamily="18" charset="0"/>
                <a:cs typeface="Times New Roman" panose="02020603050405020304" pitchFamily="18" charset="0"/>
              </a:rPr>
            </a:b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These CRUD operations for managing a user's wishlist help you create, read, update, and delete items in the wishlist, providing a seamless user experience for tracking desired products.</a:t>
            </a:r>
            <a:br>
              <a:rPr lang="en-US" sz="2700">
                <a:latin typeface="Times New Roman" panose="02020603050405020304" pitchFamily="18" charset="0"/>
                <a:cs typeface="Times New Roman" panose="02020603050405020304" pitchFamily="18" charset="0"/>
              </a:rPr>
            </a:br>
            <a:br>
              <a:rPr lang="en-US" sz="27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1"/>
          <p:cNvPicPr>
            <a:picLocks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pic>
        <p:nvPicPr>
          <p:cNvPr id="2" name="Content Placeholder 1"/>
          <p:cNvPicPr>
            <a:picLocks noChangeAspect="1"/>
          </p:cNvPicPr>
          <p:nvPr>
            <p:ph sz="half" idx="2"/>
          </p:nvPr>
        </p:nvPicPr>
        <p:blipFill>
          <a:blip r:embed="rId2"/>
          <a:stretch>
            <a:fillRect/>
          </a:stretch>
        </p:blipFill>
        <p:spPr>
          <a:xfrm>
            <a:off x="1699260" y="716280"/>
            <a:ext cx="9654540" cy="4545965"/>
          </a:xfrm>
          <a:prstGeom prst="rect">
            <a:avLst/>
          </a:prstGeom>
        </p:spPr>
      </p:pic>
      <p:sp>
        <p:nvSpPr>
          <p:cNvPr id="5" name="Text Box 4"/>
          <p:cNvSpPr txBox="1"/>
          <p:nvPr/>
        </p:nvSpPr>
        <p:spPr>
          <a:xfrm>
            <a:off x="4975225" y="5956300"/>
            <a:ext cx="5189220" cy="368300"/>
          </a:xfrm>
          <a:prstGeom prst="rect">
            <a:avLst/>
          </a:prstGeom>
          <a:noFill/>
        </p:spPr>
        <p:txBody>
          <a:bodyPr wrap="square" rtlCol="0">
            <a:spAutoFit/>
          </a:bodyPr>
          <a:p>
            <a:r>
              <a:rPr lang="en-US"/>
              <a:t>Figure: update Whishlist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Prediction For wallmart Dataset</a:t>
            </a:r>
            <a:endParaRPr lang="en-US">
              <a:latin typeface="Times New Roman" panose="02020603050405020304" pitchFamily="18" charset="0"/>
              <a:cs typeface="Times New Roman" panose="02020603050405020304" pitchFamily="18" charset="0"/>
            </a:endParaRPr>
          </a:p>
        </p:txBody>
      </p:sp>
      <p:sp>
        <p:nvSpPr>
          <p:cNvPr id="5" name="Content Placeholder 4"/>
          <p:cNvSpPr/>
          <p:nvPr>
            <p:ph sz="half" idx="1"/>
          </p:nvPr>
        </p:nvSpPr>
        <p:spPr/>
        <p:txBody>
          <a:bodyPr>
            <a:noAutofit/>
          </a:bodyPr>
          <a:p>
            <a:pPr marL="0" indent="0">
              <a:buNone/>
            </a:pPr>
            <a:r>
              <a:rPr lang="en-US" sz="1600">
                <a:latin typeface="Times New Roman" panose="02020603050405020304" pitchFamily="18" charset="0"/>
                <a:cs typeface="Times New Roman" panose="02020603050405020304" pitchFamily="18" charset="0"/>
              </a:rPr>
              <a:t>import matplotlib.pyplot as plt</a:t>
            </a:r>
            <a:endParaRPr lang="en-US" sz="1600">
              <a:latin typeface="Times New Roman" panose="02020603050405020304" pitchFamily="18" charset="0"/>
              <a:cs typeface="Times New Roman" panose="02020603050405020304" pitchFamily="18" charset="0"/>
            </a:endParaRP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 Sample data</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data = [51, 39, 10]</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stores = ['Store A', 'Store B', 'Store C']</a:t>
            </a:r>
            <a:endParaRPr lang="en-US" sz="1600">
              <a:latin typeface="Times New Roman" panose="02020603050405020304" pitchFamily="18" charset="0"/>
              <a:cs typeface="Times New Roman" panose="02020603050405020304" pitchFamily="18" charset="0"/>
            </a:endParaRP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 Creating plot</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fig, ax = plt.subplots()</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plt.pie(data, labels=stores, autopct='%.0f%%')</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ax.set_title('Which Type of stores has more sales')</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 Show plot</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plt.show()</a:t>
            </a:r>
            <a:endParaRPr lang="en-US" sz="16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011680" y="1026795"/>
            <a:ext cx="7213600" cy="4756785"/>
          </a:xfrm>
          <a:prstGeom prst="rect">
            <a:avLst/>
          </a:prstGeom>
        </p:spPr>
      </p:pic>
      <p:pic>
        <p:nvPicPr>
          <p:cNvPr id="7" name="Picture 1"/>
          <p:cNvPicPr>
            <a:picLocks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p:nvPr/>
        </p:nvSpPr>
        <p:spPr>
          <a:xfrm>
            <a:off x="3200400" y="6055995"/>
            <a:ext cx="5255260" cy="368300"/>
          </a:xfrm>
          <a:prstGeom prst="rect">
            <a:avLst/>
          </a:prstGeom>
          <a:noFill/>
        </p:spPr>
        <p:txBody>
          <a:bodyPr wrap="square" rtlCol="0">
            <a:spAutoFit/>
          </a:bodyPr>
          <a:p>
            <a:r>
              <a:rPr lang="en-US"/>
              <a:t>Figure: Percerntage of sales each store containing</a:t>
            </a:r>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47395"/>
            <a:ext cx="9164955" cy="5429885"/>
          </a:xfrm>
        </p:spPr>
        <p:txBody>
          <a:bodyPr>
            <a:noAutofit/>
          </a:bodyPr>
          <a:p>
            <a:pPr marL="0" indent="0">
              <a:buNone/>
            </a:pPr>
            <a:endParaRPr lang="en-US" sz="2000">
              <a:latin typeface="Times New Roman" panose="02020603050405020304" pitchFamily="18" charset="0"/>
              <a:cs typeface="Times New Roman" panose="02020603050405020304" pitchFamily="18" charset="0"/>
            </a:endParaRPr>
          </a:p>
          <a:p>
            <a:pPr marL="0" indent="0" algn="ctr">
              <a:buNone/>
            </a:pPr>
            <a:r>
              <a:rPr lang="en-US" b="1">
                <a:latin typeface="Times New Roman" panose="02020603050405020304" pitchFamily="18" charset="0"/>
                <a:cs typeface="Times New Roman" panose="02020603050405020304" pitchFamily="18" charset="0"/>
              </a:rPr>
              <a:t>P</a:t>
            </a:r>
            <a:r>
              <a:rPr lang="en-US" b="1">
                <a:latin typeface="Times New Roman" panose="02020603050405020304" pitchFamily="18" charset="0"/>
                <a:cs typeface="Times New Roman" panose="02020603050405020304" pitchFamily="18" charset="0"/>
                <a:sym typeface="+mn-ea"/>
              </a:rPr>
              <a:t>lotting Correlation Heatmap</a:t>
            </a:r>
            <a:endParaRPr lang="en-US" sz="24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import modules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import matplotlib.pyplot as mp</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import pandas as pd</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import seaborn as sns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import file with data</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data = traindf4</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prints data that will be plotted</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43000"/>
            <a:ext cx="10515600" cy="4330700"/>
          </a:xfrm>
        </p:spPr>
        <p:txBody>
          <a:bodyPr>
            <a:normAutofit lnSpcReduction="20000"/>
          </a:bodyPr>
          <a:p>
            <a:pPr marL="0" indent="0">
              <a:buNone/>
            </a:pPr>
            <a:r>
              <a:rPr lang="en-US">
                <a:latin typeface="Times New Roman" panose="02020603050405020304" pitchFamily="18" charset="0"/>
                <a:cs typeface="Times New Roman" panose="02020603050405020304" pitchFamily="18" charset="0"/>
                <a:sym typeface="+mn-ea"/>
              </a:rPr>
              <a:t># columns shown here are selected by corr() since</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they are ideal for the plot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print(data.corr())</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sns.set_theme(style="whitegrid")</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plotting correlation heatmap</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dataplot = sns.heatmap(data.corr(), cmap="YlGnBu", annot=True)</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sns.set(rc = {'figure.figsize':(25,8)})</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displaying heatmap</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mp.show()</a:t>
            </a:r>
            <a:endParaRPr lang="en-US"/>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ChangeAspect="1"/>
          </p:cNvPicPr>
          <p:nvPr>
            <p:ph idx="1"/>
          </p:nvPr>
        </p:nvPicPr>
        <p:blipFill>
          <a:blip r:embed="rId2"/>
          <a:stretch>
            <a:fillRect/>
          </a:stretch>
        </p:blipFill>
        <p:spPr>
          <a:xfrm>
            <a:off x="838200" y="2162175"/>
            <a:ext cx="10515600" cy="3677920"/>
          </a:xfrm>
          <a:prstGeom prst="rect">
            <a:avLst/>
          </a:prstGeom>
        </p:spPr>
      </p:pic>
      <p:sp>
        <p:nvSpPr>
          <p:cNvPr id="5" name="Text Box 4"/>
          <p:cNvSpPr txBox="1"/>
          <p:nvPr/>
        </p:nvSpPr>
        <p:spPr>
          <a:xfrm>
            <a:off x="4448810" y="5965825"/>
            <a:ext cx="4064000" cy="379095"/>
          </a:xfrm>
          <a:prstGeom prst="rect">
            <a:avLst/>
          </a:prstGeom>
          <a:noFill/>
        </p:spPr>
        <p:txBody>
          <a:bodyPr wrap="square" rtlCol="0">
            <a:noAutofit/>
          </a:bodyPr>
          <a:p>
            <a:r>
              <a:rPr lang="en-US">
                <a:sym typeface="+mn-ea"/>
              </a:rPr>
              <a:t>Figure: </a:t>
            </a:r>
            <a:r>
              <a:rPr lang="en-US">
                <a:latin typeface="Times New Roman" panose="02020603050405020304" pitchFamily="18" charset="0"/>
                <a:cs typeface="Times New Roman" panose="02020603050405020304" pitchFamily="18" charset="0"/>
                <a:sym typeface="+mn-ea"/>
              </a:rPr>
              <a:t> Plotting correlation heatmap</a:t>
            </a:r>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Weekly Sales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a:t>import seaborn as sns</a:t>
            </a:r>
            <a:endParaRPr lang="en-US"/>
          </a:p>
          <a:p>
            <a:pPr marL="0" indent="0">
              <a:buNone/>
            </a:pPr>
            <a:r>
              <a:rPr lang="en-US"/>
              <a:t>sns.set_theme(style="whitegrid")</a:t>
            </a:r>
            <a:endParaRPr lang="en-US"/>
          </a:p>
          <a:p>
            <a:pPr marL="0" indent="0">
              <a:buNone/>
            </a:pPr>
            <a:r>
              <a:rPr lang="en-US"/>
              <a:t>tips = traindf4</a:t>
            </a:r>
            <a:endParaRPr lang="en-US"/>
          </a:p>
          <a:p>
            <a:pPr marL="0" indent="0">
              <a:buNone/>
            </a:pPr>
            <a:r>
              <a:rPr lang="en-US"/>
              <a:t>ax = sns.barplot(x='Store', y="Weekly_Sales", data=tips)</a:t>
            </a:r>
            <a:endParaRPr lang="en-US"/>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ChangeAspect="1"/>
          </p:cNvPicPr>
          <p:nvPr>
            <p:ph idx="1"/>
          </p:nvPr>
        </p:nvPicPr>
        <p:blipFill>
          <a:blip r:embed="rId2"/>
          <a:stretch>
            <a:fillRect/>
          </a:stretch>
        </p:blipFill>
        <p:spPr>
          <a:xfrm>
            <a:off x="1647190" y="2207260"/>
            <a:ext cx="8896350" cy="3587750"/>
          </a:xfrm>
          <a:prstGeom prst="rect">
            <a:avLst/>
          </a:prstGeom>
        </p:spPr>
      </p:pic>
      <p:sp>
        <p:nvSpPr>
          <p:cNvPr id="5" name="Text Box 4"/>
          <p:cNvSpPr txBox="1"/>
          <p:nvPr/>
        </p:nvSpPr>
        <p:spPr>
          <a:xfrm>
            <a:off x="4766945" y="6010910"/>
            <a:ext cx="4064000" cy="368300"/>
          </a:xfrm>
          <a:prstGeom prst="rect">
            <a:avLst/>
          </a:prstGeom>
          <a:noFill/>
        </p:spPr>
        <p:txBody>
          <a:bodyPr wrap="square" rtlCol="0">
            <a:spAutoFit/>
          </a:bodyPr>
          <a:p>
            <a:r>
              <a:rPr lang="en-US"/>
              <a:t>Figure: Weekly sales</a:t>
            </a:r>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b="1">
                <a:latin typeface="Times New Roman" panose="02020603050405020304" pitchFamily="18" charset="0"/>
                <a:cs typeface="Times New Roman" panose="02020603050405020304" pitchFamily="18" charset="0"/>
              </a:rPr>
              <a:t>Weekly Sales corresponding to Department</a:t>
            </a:r>
            <a:endParaRPr 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0000"/>
          </a:bodyPr>
          <a:p>
            <a:r>
              <a:rPr lang="en-US"/>
              <a:t># importing required packages</a:t>
            </a:r>
            <a:endParaRPr lang="en-US"/>
          </a:p>
          <a:p>
            <a:r>
              <a:rPr lang="en-US"/>
              <a:t>import seaborn as sns</a:t>
            </a:r>
            <a:endParaRPr lang="en-US"/>
          </a:p>
          <a:p>
            <a:r>
              <a:rPr lang="en-US"/>
              <a:t>import matplotlib.pyplot as plt</a:t>
            </a:r>
            <a:endParaRPr lang="en-US"/>
          </a:p>
          <a:p>
            <a:endParaRPr lang="en-US"/>
          </a:p>
          <a:p>
            <a:r>
              <a:rPr lang="en-US"/>
              <a:t># loading dataset</a:t>
            </a:r>
            <a:endParaRPr lang="en-US"/>
          </a:p>
          <a:p>
            <a:r>
              <a:rPr lang="en-US"/>
              <a:t>data =traindf4</a:t>
            </a:r>
            <a:endParaRPr lang="en-US"/>
          </a:p>
          <a:p>
            <a:endParaRPr lang="en-US"/>
          </a:p>
          <a:p>
            <a:r>
              <a:rPr lang="en-US"/>
              <a:t># draw pointplot</a:t>
            </a:r>
            <a:endParaRPr lang="en-US"/>
          </a:p>
          <a:p>
            <a:r>
              <a:rPr lang="en-US"/>
              <a:t>sns.pointplot(x ='Dept',</a:t>
            </a:r>
            <a:endParaRPr lang="en-US"/>
          </a:p>
          <a:p>
            <a:r>
              <a:rPr lang="en-US"/>
              <a:t>y = "Weekly_Sales",data = data)</a:t>
            </a:r>
            <a:endParaRPr lang="en-US"/>
          </a:p>
          <a:p>
            <a:r>
              <a:rPr lang="en-US"/>
              <a:t># show the plot</a:t>
            </a:r>
            <a:endParaRPr lang="en-US"/>
          </a:p>
          <a:p>
            <a:r>
              <a:rPr lang="en-US"/>
              <a:t>sns.set(rc = {'figure.figsize':(25,8)})</a:t>
            </a:r>
            <a:endParaRPr lang="en-US"/>
          </a:p>
          <a:p>
            <a:r>
              <a:rPr lang="en-US"/>
              <a:t>plt.show()</a:t>
            </a:r>
            <a:endParaRPr lang="en-US"/>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r>
              <a:rPr lang="en-US" sz="2400" b="1">
                <a:latin typeface="Times New Roman" panose="02020603050405020304" pitchFamily="18" charset="0"/>
                <a:cs typeface="Times New Roman" panose="02020603050405020304" pitchFamily="18" charset="0"/>
              </a:rPr>
              <a:t>Order Processing:</a:t>
            </a:r>
            <a:r>
              <a:rPr lang="en-US" sz="2400">
                <a:latin typeface="Times New Roman" panose="02020603050405020304" pitchFamily="18" charset="0"/>
                <a:cs typeface="Times New Roman" panose="02020603050405020304" pitchFamily="18" charset="0"/>
              </a:rPr>
              <a:t> Enable users to browse products, add items to their shopping carts, place orders, and view order history. Admins can manage and fulfill orders.</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Wishlist and Favorites:</a:t>
            </a:r>
            <a:r>
              <a:rPr lang="en-US" sz="2400">
                <a:latin typeface="Times New Roman" panose="02020603050405020304" pitchFamily="18" charset="0"/>
                <a:cs typeface="Times New Roman" panose="02020603050405020304" pitchFamily="18" charset="0"/>
              </a:rPr>
              <a:t> Allow users to create wishlists, add products to them, and view or purchase items later. Implement features like product recommendations and favorites.</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Predictive Analytics:</a:t>
            </a:r>
            <a:r>
              <a:rPr lang="en-US" sz="2400">
                <a:latin typeface="Times New Roman" panose="02020603050405020304" pitchFamily="18" charset="0"/>
                <a:cs typeface="Times New Roman" panose="02020603050405020304" pitchFamily="18" charset="0"/>
              </a:rPr>
              <a:t> Utilize machine learning and predictive modeling to make product recommendations based on user preferences and historical data. Implement features like personalized product recommendations and upselling/cross-selling suggestions.</a:t>
            </a:r>
            <a:endParaRPr lang="en-US" sz="2400">
              <a:latin typeface="Times New Roman" panose="02020603050405020304" pitchFamily="18" charset="0"/>
              <a:cs typeface="Times New Roman" panose="02020603050405020304" pitchFamily="18" charset="0"/>
            </a:endParaRPr>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ChangeAspect="1"/>
          </p:cNvPicPr>
          <p:nvPr>
            <p:ph idx="1"/>
          </p:nvPr>
        </p:nvPicPr>
        <p:blipFill>
          <a:blip r:embed="rId2"/>
          <a:stretch>
            <a:fillRect/>
          </a:stretch>
        </p:blipFill>
        <p:spPr>
          <a:xfrm>
            <a:off x="611505" y="1143000"/>
            <a:ext cx="10742295" cy="4603115"/>
          </a:xfrm>
          <a:prstGeom prst="rect">
            <a:avLst/>
          </a:prstGeom>
        </p:spPr>
      </p:pic>
      <p:sp>
        <p:nvSpPr>
          <p:cNvPr id="5" name="Text Box 4"/>
          <p:cNvSpPr txBox="1"/>
          <p:nvPr/>
        </p:nvSpPr>
        <p:spPr>
          <a:xfrm>
            <a:off x="3950335" y="5852160"/>
            <a:ext cx="5141595" cy="368300"/>
          </a:xfrm>
          <a:prstGeom prst="rect">
            <a:avLst/>
          </a:prstGeom>
          <a:noFill/>
        </p:spPr>
        <p:txBody>
          <a:bodyPr wrap="square" rtlCol="0">
            <a:spAutoFit/>
          </a:bodyPr>
          <a:p>
            <a:r>
              <a:rPr lang="en-US"/>
              <a:t>Figure: Weekly Sales for corresponding department</a:t>
            </a:r>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b="1">
                <a:latin typeface="Times New Roman" panose="02020603050405020304" pitchFamily="18" charset="0"/>
                <a:cs typeface="Times New Roman" panose="02020603050405020304" pitchFamily="18" charset="0"/>
              </a:rPr>
              <a:t>Monthly Sales</a:t>
            </a:r>
            <a:endParaRPr 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endParaRPr lang="en-US"/>
          </a:p>
          <a:p>
            <a:pPr marL="0" indent="0">
              <a:buNone/>
            </a:pPr>
            <a:r>
              <a:rPr lang="en-US"/>
              <a:t>traindf5=traindf4.drop(['Date'],axis=1)</a:t>
            </a:r>
            <a:endParaRPr lang="en-US"/>
          </a:p>
          <a:p>
            <a:pPr marL="0" indent="0">
              <a:buNone/>
            </a:pPr>
            <a:r>
              <a:rPr lang="en-US"/>
              <a:t>month_wise_sales = pd.pivot_table(traindf5, values = "Weekly_Sales", columns = "year", index = "month")</a:t>
            </a:r>
            <a:endParaRPr lang="en-US"/>
          </a:p>
          <a:p>
            <a:pPr marL="0" indent="0">
              <a:buNone/>
            </a:pPr>
            <a:r>
              <a:rPr lang="en-US"/>
              <a:t>month_wise_sales.plot()</a:t>
            </a:r>
            <a:endParaRPr lang="en-US"/>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ChangeAspect="1"/>
          </p:cNvPicPr>
          <p:nvPr>
            <p:ph idx="1"/>
          </p:nvPr>
        </p:nvPicPr>
        <p:blipFill>
          <a:blip r:embed="rId2"/>
          <a:stretch>
            <a:fillRect/>
          </a:stretch>
        </p:blipFill>
        <p:spPr>
          <a:xfrm>
            <a:off x="838200" y="1271905"/>
            <a:ext cx="10515600" cy="4357370"/>
          </a:xfrm>
          <a:prstGeom prst="rect">
            <a:avLst/>
          </a:prstGeom>
        </p:spPr>
      </p:pic>
      <p:sp>
        <p:nvSpPr>
          <p:cNvPr id="5" name="Text Box 4"/>
          <p:cNvSpPr txBox="1"/>
          <p:nvPr/>
        </p:nvSpPr>
        <p:spPr>
          <a:xfrm>
            <a:off x="5254625" y="5554980"/>
            <a:ext cx="3144520" cy="368300"/>
          </a:xfrm>
          <a:prstGeom prst="rect">
            <a:avLst/>
          </a:prstGeom>
          <a:noFill/>
        </p:spPr>
        <p:txBody>
          <a:bodyPr wrap="square" rtlCol="0">
            <a:spAutoFit/>
          </a:bodyPr>
          <a:p>
            <a:r>
              <a:rPr lang="en-US"/>
              <a:t>Figure : Monthly sales</a:t>
            </a:r>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Results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t>With the help of the following prediction we are able to predict the weekly sales of the store along with the department.</a:t>
            </a:r>
            <a:endParaRPr lang="en-US"/>
          </a:p>
          <a:p>
            <a:r>
              <a:rPr lang="en-US"/>
              <a:t>We are also able to make the decisisons on the factor affecting the sales.</a:t>
            </a:r>
            <a:endParaRPr lang="en-US"/>
          </a:p>
          <a:p>
            <a:r>
              <a:rPr lang="en-US"/>
              <a:t>The following analysis helps us to know which regression algorith best suits for accurate prediction.</a:t>
            </a:r>
            <a:endParaRPr lang="en-US"/>
          </a:p>
          <a:p>
            <a:r>
              <a:rPr lang="en-US"/>
              <a:t>The anlysis is done to know which month has the maximum sales and which month has the least sales.</a:t>
            </a:r>
            <a:endParaRPr lang="en-US"/>
          </a:p>
          <a:p>
            <a:pPr marL="0" indent="0">
              <a:buNone/>
            </a:pP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7" name="Picture 1"/>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20483" name="Picture 5" descr="Say thank you to someone at Companies House - GOV.UK"/>
          <p:cNvPicPr>
            <a:picLocks noGrp="1" noChangeAspect="1"/>
          </p:cNvPicPr>
          <p:nvPr>
            <p:ph idx="1"/>
          </p:nvPr>
        </p:nvPicPr>
        <p:blipFill>
          <a:blip r:embed="rId1"/>
          <a:stretch>
            <a:fillRect/>
          </a:stretch>
        </p:blipFill>
        <p:spPr>
          <a:xfrm>
            <a:off x="419100" y="1969135"/>
            <a:ext cx="10934065" cy="4064000"/>
          </a:xfrm>
          <a:prstGeom prst="rect">
            <a:avLst/>
          </a:prstGeom>
          <a:noFill/>
          <a:ln w="9525">
            <a:noFill/>
          </a:ln>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
          <p:cNvSpPr txBox="1"/>
          <p:nvPr/>
        </p:nvSpPr>
        <p:spPr>
          <a:xfrm>
            <a:off x="3736340" y="387350"/>
            <a:ext cx="4064000" cy="521970"/>
          </a:xfrm>
          <a:prstGeom prst="rect">
            <a:avLst/>
          </a:prstGeom>
          <a:noFill/>
        </p:spPr>
        <p:txBody>
          <a:bodyPr wrap="square" rtlCol="0">
            <a:spAutoFit/>
          </a:bodyPr>
          <a:p>
            <a:pPr algn="ctr"/>
            <a:r>
              <a:rPr lang="en-US" sz="2800" b="1">
                <a:latin typeface="Times New Roman" panose="02020603050405020304" pitchFamily="18" charset="0"/>
                <a:cs typeface="Times New Roman" panose="02020603050405020304" pitchFamily="18" charset="0"/>
              </a:rPr>
              <a:t>CRUD OPERATIONS</a:t>
            </a:r>
            <a:endParaRPr lang="en-US" sz="2800" b="1">
              <a:latin typeface="Times New Roman" panose="02020603050405020304" pitchFamily="18" charset="0"/>
              <a:cs typeface="Times New Roman" panose="02020603050405020304" pitchFamily="18" charset="0"/>
            </a:endParaRPr>
          </a:p>
        </p:txBody>
      </p:sp>
      <p:sp>
        <p:nvSpPr>
          <p:cNvPr id="4" name="Text Box 3"/>
          <p:cNvSpPr txBox="1"/>
          <p:nvPr/>
        </p:nvSpPr>
        <p:spPr>
          <a:xfrm>
            <a:off x="440690" y="1247775"/>
            <a:ext cx="11097260" cy="4419600"/>
          </a:xfrm>
          <a:prstGeom prst="rect">
            <a:avLst/>
          </a:prstGeom>
          <a:noFill/>
        </p:spPr>
        <p:txBody>
          <a:bodyPr wrap="square" rtlCol="0">
            <a:noAutofit/>
          </a:bodyPr>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Within computer programming, the acronym CRUD stands for create, read, update, and delete. These are the four basic functions of persistent storage.</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Create (C)</a:t>
            </a:r>
            <a:endParaRPr lang="en-US" sz="2800" b="1">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b="1">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Purpose</a:t>
            </a:r>
            <a:r>
              <a:rPr lang="en-US" sz="2400">
                <a:latin typeface="Times New Roman" panose="02020603050405020304" pitchFamily="18" charset="0"/>
                <a:cs typeface="Times New Roman" panose="02020603050405020304" pitchFamily="18" charset="0"/>
              </a:rPr>
              <a:t>: Create new documents (records) in a MongoDB collection.</a:t>
            </a:r>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MongoDB Method</a:t>
            </a:r>
            <a:r>
              <a:rPr lang="en-US" sz="2400">
                <a:latin typeface="Times New Roman" panose="02020603050405020304" pitchFamily="18" charset="0"/>
                <a:cs typeface="Times New Roman" panose="02020603050405020304" pitchFamily="18" charset="0"/>
              </a:rPr>
              <a:t>: Use the insertOne() or insertMany() method to add one or multiple documents, respectively, to a collection.</a:t>
            </a:r>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Example</a:t>
            </a:r>
            <a:r>
              <a:rPr lang="en-US" sz="2400">
                <a:latin typeface="Times New Roman" panose="02020603050405020304" pitchFamily="18" charset="0"/>
                <a:cs typeface="Times New Roman" panose="02020603050405020304" pitchFamily="18" charset="0"/>
              </a:rPr>
              <a:t>: Inserting a new user document into a "Users" collection.</a:t>
            </a:r>
            <a:endParaRPr lang="en-US" sz="2400">
              <a:latin typeface="Times New Roman" panose="02020603050405020304" pitchFamily="18" charset="0"/>
              <a:cs typeface="Times New Roman" panose="02020603050405020304" pitchFamily="18" charset="0"/>
            </a:endParaRPr>
          </a:p>
          <a:p>
            <a:endParaRPr lang="en-US"/>
          </a:p>
          <a:p>
            <a:endParaRPr lang="en-US"/>
          </a:p>
          <a:p>
            <a:pPr algn="just"/>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7" name="Picture 1"/>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1129665" y="1249680"/>
            <a:ext cx="10110470" cy="3645535"/>
          </a:xfrm>
          <a:prstGeom prst="rect">
            <a:avLst/>
          </a:prstGeom>
          <a:noFill/>
        </p:spPr>
        <p:txBody>
          <a:bodyPr wrap="square" rtlCol="0">
            <a:noAutofit/>
          </a:bodyPr>
          <a:p>
            <a:pPr algn="ctr"/>
            <a:r>
              <a:rPr lang="en-US" sz="2800" b="1">
                <a:latin typeface="Times New Roman" panose="02020603050405020304" pitchFamily="18" charset="0"/>
                <a:cs typeface="Times New Roman" panose="02020603050405020304" pitchFamily="18" charset="0"/>
                <a:sym typeface="+mn-ea"/>
              </a:rPr>
              <a:t>Retrieve (R)</a:t>
            </a:r>
            <a:endParaRPr lang="en-US" sz="2800" b="1">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Purpose</a:t>
            </a:r>
            <a:r>
              <a:rPr lang="en-US" sz="2400">
                <a:latin typeface="Times New Roman" panose="02020603050405020304" pitchFamily="18" charset="0"/>
                <a:cs typeface="Times New Roman" panose="02020603050405020304" pitchFamily="18" charset="0"/>
                <a:sym typeface="+mn-ea"/>
              </a:rPr>
              <a:t>: Retrieve and view documents from a MongoDB collection.</a:t>
            </a:r>
            <a:endParaRPr lang="en-US" sz="2400">
              <a:latin typeface="Times New Roman" panose="02020603050405020304" pitchFamily="18" charset="0"/>
              <a:cs typeface="Times New Roman" panose="02020603050405020304" pitchFamily="18" charset="0"/>
              <a:sym typeface="+mn-ea"/>
            </a:endParaRP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MongoDB Method</a:t>
            </a:r>
            <a:r>
              <a:rPr lang="en-US" sz="2400">
                <a:latin typeface="Times New Roman" panose="02020603050405020304" pitchFamily="18" charset="0"/>
                <a:cs typeface="Times New Roman" panose="02020603050405020304" pitchFamily="18" charset="0"/>
                <a:sym typeface="+mn-ea"/>
              </a:rPr>
              <a:t>: Use the find() method to query and retrieve documents from a collection. You can apply filters and projection to tailor the results.</a:t>
            </a:r>
            <a:endParaRPr lang="en-US" sz="2400">
              <a:latin typeface="Times New Roman" panose="02020603050405020304" pitchFamily="18" charset="0"/>
              <a:cs typeface="Times New Roman" panose="02020603050405020304" pitchFamily="18" charset="0"/>
              <a:sym typeface="+mn-ea"/>
            </a:endParaRP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Example</a:t>
            </a:r>
            <a:r>
              <a:rPr lang="en-US" sz="2400">
                <a:latin typeface="Times New Roman" panose="02020603050405020304" pitchFamily="18" charset="0"/>
                <a:cs typeface="Times New Roman" panose="02020603050405020304" pitchFamily="18" charset="0"/>
                <a:sym typeface="+mn-ea"/>
              </a:rPr>
              <a:t>: Fetching all user documents or finding users with a specific attribute.</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
          <p:cNvSpPr txBox="1"/>
          <p:nvPr/>
        </p:nvSpPr>
        <p:spPr>
          <a:xfrm>
            <a:off x="614680" y="920750"/>
            <a:ext cx="11174730" cy="4356100"/>
          </a:xfrm>
          <a:prstGeom prst="rect">
            <a:avLst/>
          </a:prstGeom>
          <a:noFill/>
        </p:spPr>
        <p:txBody>
          <a:bodyPr wrap="square" rtlCol="0">
            <a:noAutofit/>
          </a:bodyPr>
          <a:p>
            <a:pPr algn="ctr"/>
            <a:r>
              <a:rPr lang="en-US" sz="2400" b="1">
                <a:latin typeface="Times New Roman" panose="02020603050405020304" pitchFamily="18" charset="0"/>
                <a:cs typeface="Times New Roman" panose="02020603050405020304" pitchFamily="18" charset="0"/>
                <a:sym typeface="+mn-ea"/>
              </a:rPr>
              <a:t>Update (U)</a:t>
            </a:r>
            <a:endParaRPr lang="en-US"/>
          </a:p>
          <a:p>
            <a:endParaRPr lang="en-US"/>
          </a:p>
          <a:p>
            <a:r>
              <a:rPr lang="en-US" sz="2400" b="1">
                <a:latin typeface="Times New Roman" panose="02020603050405020304" pitchFamily="18" charset="0"/>
                <a:cs typeface="Times New Roman" panose="02020603050405020304" pitchFamily="18" charset="0"/>
                <a:sym typeface="+mn-ea"/>
              </a:rPr>
              <a:t>Purpose</a:t>
            </a:r>
            <a:r>
              <a:rPr lang="en-US" sz="2400">
                <a:latin typeface="Times New Roman" panose="02020603050405020304" pitchFamily="18" charset="0"/>
                <a:cs typeface="Times New Roman" panose="02020603050405020304" pitchFamily="18" charset="0"/>
                <a:sym typeface="+mn-ea"/>
              </a:rPr>
              <a:t>: Modify and update existing documents in a MongoDB collection.</a:t>
            </a:r>
            <a:endParaRPr lang="en-US" sz="2400">
              <a:latin typeface="Times New Roman" panose="02020603050405020304" pitchFamily="18" charset="0"/>
              <a:cs typeface="Times New Roman" panose="02020603050405020304" pitchFamily="18" charset="0"/>
              <a:sym typeface="+mn-ea"/>
            </a:endParaRPr>
          </a:p>
          <a:p>
            <a:endParaRPr lang="en-US" sz="2400">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sym typeface="+mn-ea"/>
              </a:rPr>
              <a:t>MongoDB Method</a:t>
            </a:r>
            <a:r>
              <a:rPr lang="en-US" sz="2400">
                <a:latin typeface="Times New Roman" panose="02020603050405020304" pitchFamily="18" charset="0"/>
                <a:cs typeface="Times New Roman" panose="02020603050405020304" pitchFamily="18" charset="0"/>
                <a:sym typeface="+mn-ea"/>
              </a:rPr>
              <a:t>: Use the updateOne() or updateMany() method to modify one or multiple documents, respectively, in a collection.</a:t>
            </a:r>
            <a:endParaRPr lang="en-US" sz="2400">
              <a:latin typeface="Times New Roman" panose="02020603050405020304" pitchFamily="18" charset="0"/>
              <a:cs typeface="Times New Roman" panose="02020603050405020304" pitchFamily="18" charset="0"/>
              <a:sym typeface="+mn-ea"/>
            </a:endParaRPr>
          </a:p>
          <a:p>
            <a:endParaRPr lang="en-US" sz="2400">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sym typeface="+mn-ea"/>
              </a:rPr>
              <a:t>Example</a:t>
            </a:r>
            <a:r>
              <a:rPr lang="en-US" sz="2400">
                <a:latin typeface="Times New Roman" panose="02020603050405020304" pitchFamily="18" charset="0"/>
                <a:cs typeface="Times New Roman" panose="02020603050405020304" pitchFamily="18" charset="0"/>
                <a:sym typeface="+mn-ea"/>
              </a:rPr>
              <a:t>: Updating a user's profile information or modifying multiple product documents.</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535555" y="1938020"/>
            <a:ext cx="7606665" cy="3161665"/>
          </a:xfrm>
          <a:prstGeom prst="rect">
            <a:avLst/>
          </a:prstGeom>
        </p:spPr>
      </p:pic>
      <p:sp>
        <p:nvSpPr>
          <p:cNvPr id="6" name="Text Box 5"/>
          <p:cNvSpPr txBox="1"/>
          <p:nvPr/>
        </p:nvSpPr>
        <p:spPr>
          <a:xfrm>
            <a:off x="3660140" y="5120005"/>
            <a:ext cx="5357495" cy="368300"/>
          </a:xfrm>
          <a:prstGeom prst="rect">
            <a:avLst/>
          </a:prstGeom>
          <a:noFill/>
        </p:spPr>
        <p:txBody>
          <a:bodyPr wrap="square" rtlCol="0">
            <a:spAutoFit/>
          </a:bodyPr>
          <a:p>
            <a:pPr algn="ctr"/>
            <a:r>
              <a:rPr lang="en-US"/>
              <a:t>F</a:t>
            </a:r>
            <a:r>
              <a:rPr lang="en-US">
                <a:latin typeface="Times New Roman" panose="02020603050405020304" pitchFamily="18" charset="0"/>
                <a:cs typeface="Times New Roman" panose="02020603050405020304" pitchFamily="18" charset="0"/>
              </a:rPr>
              <a:t>igure: CRUD Operations</a:t>
            </a:r>
            <a:endParaRPr lang="en-US">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032490" y="0"/>
            <a:ext cx="11595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1459865" y="1008380"/>
            <a:ext cx="9900285" cy="3700145"/>
          </a:xfrm>
          <a:prstGeom prst="rect">
            <a:avLst/>
          </a:prstGeom>
          <a:noFill/>
        </p:spPr>
        <p:txBody>
          <a:bodyPr wrap="square" rtlCol="0">
            <a:noAutofit/>
          </a:bodyPr>
          <a:p>
            <a:pPr algn="ctr"/>
            <a:r>
              <a:rPr lang="en-US" sz="2800" b="1">
                <a:latin typeface="Times New Roman" panose="02020603050405020304" pitchFamily="18" charset="0"/>
                <a:cs typeface="Times New Roman" panose="02020603050405020304" pitchFamily="18" charset="0"/>
                <a:sym typeface="+mn-ea"/>
              </a:rPr>
              <a:t>Delete (D)</a:t>
            </a:r>
            <a:endParaRPr lang="en-US" sz="2800" b="1">
              <a:latin typeface="Times New Roman" panose="02020603050405020304" pitchFamily="18" charset="0"/>
              <a:cs typeface="Times New Roman" panose="02020603050405020304" pitchFamily="18" charset="0"/>
            </a:endParaRPr>
          </a:p>
          <a:p>
            <a:endParaRPr lang="en-US"/>
          </a:p>
          <a:p>
            <a:r>
              <a:rPr lang="en-US" sz="3200" b="1">
                <a:latin typeface="Times New Roman" panose="02020603050405020304" pitchFamily="18" charset="0"/>
                <a:cs typeface="Times New Roman" panose="02020603050405020304" pitchFamily="18" charset="0"/>
                <a:sym typeface="+mn-ea"/>
              </a:rPr>
              <a:t>Purpose</a:t>
            </a:r>
            <a:r>
              <a:rPr lang="en-US" sz="2400">
                <a:latin typeface="Times New Roman" panose="02020603050405020304" pitchFamily="18" charset="0"/>
                <a:cs typeface="Times New Roman" panose="02020603050405020304" pitchFamily="18" charset="0"/>
                <a:sym typeface="+mn-ea"/>
              </a:rPr>
              <a:t>: Remove documents from a MongoDB collection.</a:t>
            </a:r>
            <a:endParaRPr lang="en-US" sz="2400">
              <a:latin typeface="Times New Roman" panose="02020603050405020304" pitchFamily="18" charset="0"/>
              <a:cs typeface="Times New Roman" panose="02020603050405020304" pitchFamily="18" charset="0"/>
              <a:sym typeface="+mn-ea"/>
            </a:endParaRPr>
          </a:p>
          <a:p>
            <a:endParaRPr lang="en-US" sz="2400">
              <a:latin typeface="Times New Roman" panose="02020603050405020304" pitchFamily="18" charset="0"/>
              <a:cs typeface="Times New Roman" panose="02020603050405020304" pitchFamily="18" charset="0"/>
            </a:endParaRPr>
          </a:p>
          <a:p>
            <a:r>
              <a:rPr lang="en-US" sz="3200" b="1">
                <a:latin typeface="Times New Roman" panose="02020603050405020304" pitchFamily="18" charset="0"/>
                <a:cs typeface="Times New Roman" panose="02020603050405020304" pitchFamily="18" charset="0"/>
                <a:sym typeface="+mn-ea"/>
              </a:rPr>
              <a:t>MongoDB Method</a:t>
            </a:r>
            <a:r>
              <a:rPr lang="en-US" sz="2400">
                <a:latin typeface="Times New Roman" panose="02020603050405020304" pitchFamily="18" charset="0"/>
                <a:cs typeface="Times New Roman" panose="02020603050405020304" pitchFamily="18" charset="0"/>
                <a:sym typeface="+mn-ea"/>
              </a:rPr>
              <a:t>: Use the deleteOne() or deleteMany() method to remove one or multiple documents, respectively, from a collection.</a:t>
            </a:r>
            <a:endParaRPr lang="en-US" sz="2400">
              <a:latin typeface="Times New Roman" panose="02020603050405020304" pitchFamily="18" charset="0"/>
              <a:cs typeface="Times New Roman" panose="02020603050405020304" pitchFamily="18" charset="0"/>
              <a:sym typeface="+mn-ea"/>
            </a:endParaRP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Example</a:t>
            </a:r>
            <a:r>
              <a:rPr lang="en-US" sz="2400">
                <a:latin typeface="Times New Roman" panose="02020603050405020304" pitchFamily="18" charset="0"/>
                <a:cs typeface="Times New Roman" panose="02020603050405020304" pitchFamily="18" charset="0"/>
                <a:sym typeface="+mn-ea"/>
              </a:rPr>
              <a:t>: Deleting a user account or removing outdated records from a log collection.</a:t>
            </a:r>
            <a:endParaRPr lang="en-US" sz="2400">
              <a:latin typeface="Times New Roman" panose="02020603050405020304" pitchFamily="18" charset="0"/>
              <a:cs typeface="Times New Roman" panose="02020603050405020304" pitchFamily="18" charset="0"/>
            </a:endParaRPr>
          </a:p>
          <a:p>
            <a:endParaRPr lang="en-US"/>
          </a:p>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12633</Words>
  <Application>WPS Presentation</Application>
  <PresentationFormat>Widescreen</PresentationFormat>
  <Paragraphs>367</Paragraphs>
  <Slides>50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Arial</vt:lpstr>
      <vt:lpstr>SimSun</vt:lpstr>
      <vt:lpstr>Wingdings</vt:lpstr>
      <vt:lpstr>Times New Roman</vt:lpstr>
      <vt:lpstr>Calibri</vt:lpstr>
      <vt:lpstr>Microsoft YaHei</vt:lpstr>
      <vt:lpstr>Arial Unicode MS</vt:lpstr>
      <vt:lpstr>Calibri Light</vt:lpstr>
      <vt:lpstr>Office Theme</vt:lpstr>
      <vt:lpstr>B.M.S. College of Engineering  M.Tech AAT Presentation On  Implementing E-commerce CRUD Operations and wallmarts data analysis     M SNEHA                                       (1BM22SCS06)   PRAJWAL D                                   (1BM22SCS08)   SARA  SUMAIYYA                        (1BM22SCS10)    SHWETHA H                                  (1BM22SCS13)   Second Semester, M.Tech   Department of CSE, BMSCE  </vt:lpstr>
      <vt:lpstr>PowerPoint 演示文稿</vt:lpstr>
      <vt:lpstr>Aim Of The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Read (R) - Login User</vt:lpstr>
      <vt:lpstr>Delete (D) - Delete User  // Deleting a user document from the MongoDB "User" collection. await user.remove();  This code removes a user document from the MongoDB "User" collection, effectively deleting the user's account.</vt:lpstr>
      <vt:lpstr>PowerPoint 演示文稿</vt:lpstr>
      <vt:lpstr>PowerPoint 演示文稿</vt:lpstr>
      <vt:lpstr>Product Controller</vt:lpstr>
      <vt:lpstr>This code retrieves all products from the MongoDB "Product" collection while allowing pagination and filtering based on query parameters.  Update (U) - Update Product  // Updating a product in the MongoDB "Product" collection, including handling image updates. product = await Product.findByIdAndUpdate(req.params.id, req.body, {   new: true,   runValidators: true,   useFindAndModify: false, });  This code updates an existing product in the MongoDB "Product" collection, including the possibility of updating product images.</vt:lpstr>
      <vt:lpstr>Delete (D) - Delete Product // Deleting a product from the MongoDB "Product" collection and removing associated images from Cloudinary. await product.remove();  This code removes a product document from the MongoDB "Product" collection and also deletes associated images from Cloudinary.  Create (C) - Create Product Review  // Adding a product review to an existing product in the MongoDB "Product" collection. const product = await Product.findById(productId);  This code allows users to create or update a product review, adding it to an existing product in the MongoDB "Product" collection. </vt:lpstr>
      <vt:lpstr>Delete (D) - Delete Review  // Deleting a review from a product in the MongoDB "Product" collection and updating the product's ratings and review count. await Product.findByIdAndUpdate(   req.query.productId,   {     reviews,     ratings,     numOfReviews,   },   {     new: true,     runValidators: true,     useFindAndModify: false,   } );  This code removes a review from a product in the MongoDB "Product" collection and updates the product's ratings and review count accordingly.  </vt:lpstr>
      <vt:lpstr>PowerPoint 演示文稿</vt:lpstr>
      <vt:lpstr>PowerPoint 演示文稿</vt:lpstr>
      <vt:lpstr>Create (C) - Create New Order // Create a new order document in the MongoDB "Order" collection. const order = await Order.create({   shippingInfo,   orderItems,   paymentInfo,   itemsPrice,   taxPrice,   shippingPrice,   totalPrice,   paidAt: Date.now(),   user: req.user._id, });  This code creates a new order in the MongoDB "Order" collection, recording details like shipping information, order items, payment information, and more.</vt:lpstr>
      <vt:lpstr> Read (R) - Get Single Order Details // Retrieve a single order by its unique ID from the MongoDB "Order" collection. const order = await Order.findById(req.params.id).populate("user", "name email");  This code fetches the details of a single order from the MongoDB "Order" collection, and it also populates the user information associated with that order.  Read (R) - Get Orders Details or My Order Details (Access by Only Logged-In User)  // Retrieve all orders for the currently logged-in user from the MongoDB "Order" collection. const orders = await Order.find({ user: req.user._id });  This code fetches all orders associated with the currently logged-in user from the MongoDB "Order" collection.</vt:lpstr>
      <vt:lpstr>Update (U) - Update Order Status (Admin Only)  // Retrieve all orders from the MongoDB "Order" collection, available only to admin users. const orders = await Order.find();  let totalAmount = 0; orders.forEach((order) =&gt; {   totalAmount += order.totalPrice; });  This code allows an admin user to update the status of an order in the MongoDB "Order" collection. It also handles stock updates when an order is marked as "Shipped."</vt:lpstr>
      <vt:lpstr>PowerPoint 演示文稿</vt:lpstr>
      <vt:lpstr>PowerPoint 演示文稿</vt:lpstr>
      <vt:lpstr>CRUD Operations for whishlist  </vt:lpstr>
      <vt:lpstr> } else {     await Wishlist.updateOne(       { user: user },       {         $push: {           orderItems: [orderItems[0]],         },       }     );   } } else {   const wishlist = await Wishlist.create(req.body); }</vt:lpstr>
      <vt:lpstr>This code handles the addition of products to a user's wishlist. It first checks if a wishlist exists for the user. If it does, it checks if the product is already in the wishlist. If not, it adds the product to the existing wishlist. If no wishlist exists for the user, a new wishlist is created.  Delete (D) - Remove Wishlist Data  // Remove a specific product from the user's wishlist. const { user, product } = req.body;  const users = await Wishlist.updateOne(   { user: user },   {     $pull: {       orderItems: { product: product },     },   } );</vt:lpstr>
      <vt:lpstr>const users = await Wishlist.updateOne(   { user: user },   {     $pull: {       orderItems: { product: product },     },   } );  This code allows the removal of a specific product from the user's wishlist. It updates the wishlist by removing the specified product.</vt:lpstr>
      <vt:lpstr>Read (R) - Get Wishlist Data  // Retrieve the wishlist data for a specific user, including the details of products in the wishlist. const wishlist = await Wishlist.findOne({ user: req.params.id }).populate(   "orderItems.product" );  This code retrieves the wishlist data for a specific user from the MongoDB "Wishlist" collection. It also populates the product details for each item in the wishlist, allowing you to fetch product information along with the wishlist.  These CRUD operations for managing a user's wishlist help you create, read, update, and delete items in the wishlist, providing a seamless user experience for tracking desired products.     </vt:lpstr>
      <vt:lpstr>PowerPoint 演示文稿</vt:lpstr>
      <vt:lpstr>Prediction For wallmart Dataset</vt:lpstr>
      <vt:lpstr>PowerPoint 演示文稿</vt:lpstr>
      <vt:lpstr>PowerPoint 演示文稿</vt:lpstr>
      <vt:lpstr>PowerPoint 演示文稿</vt:lpstr>
      <vt:lpstr>PowerPoint 演示文稿</vt:lpstr>
      <vt:lpstr>Weekly Sales</vt:lpstr>
      <vt:lpstr>PowerPoint 演示文稿</vt:lpstr>
      <vt:lpstr>Weekly Sales corresponding to Department</vt:lpstr>
      <vt:lpstr>PowerPoint 演示文稿</vt:lpstr>
      <vt:lpstr>Monthly Sales</vt:lpstr>
      <vt:lpstr>PowerPoint 演示文稿</vt:lpstr>
      <vt:lpstr>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B.M.S. College of Engineering  M.Tech AAT Presentation On CRUD OPERATION  PRAJWAL D                                    (1BM22SCS08)  Second Semester, M.Tech   Department of CSE, BMSCE  </dc:title>
  <dc:creator/>
  <cp:lastModifiedBy>Prajwal D</cp:lastModifiedBy>
  <cp:revision>5</cp:revision>
  <dcterms:created xsi:type="dcterms:W3CDTF">2023-09-07T09:31:00Z</dcterms:created>
  <dcterms:modified xsi:type="dcterms:W3CDTF">2023-10-04T04:27:22Z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218EB3977E524861B7E43FEFA276E0CD_13</vt:lpwstr>
  </property>
  <property fmtid="{D5CDD505-2E9C-101B-9397-08002B2CF9AE}" pid="3" name="KSOProductBuildVer">
    <vt:lpwstr>1033-12.2.0.13215</vt:lpwstr>
  </property>
</Properties>
</file>