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7" r:id="rId2"/>
    <p:sldId id="258" r:id="rId3"/>
    <p:sldId id="259" r:id="rId4"/>
    <p:sldId id="277" r:id="rId5"/>
    <p:sldId id="262" r:id="rId6"/>
    <p:sldId id="276" r:id="rId7"/>
    <p:sldId id="281" r:id="rId8"/>
    <p:sldId id="280" r:id="rId9"/>
    <p:sldId id="26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EFFFF"/>
    <a:srgbClr val="FCFFFF"/>
    <a:srgbClr val="F5FDFC"/>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24-05-2024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115241-5C9A-4784-9875-B11AE9DBF480}" type="datetime1">
              <a:rPr lang="en-IN" smtClean="0"/>
              <a:t>24-05-2024</a:t>
            </a:fld>
            <a:endParaRPr lang="en-IN"/>
          </a:p>
        </p:txBody>
      </p:sp>
      <p:sp>
        <p:nvSpPr>
          <p:cNvPr id="6" name="Footer Placeholder 5"/>
          <p:cNvSpPr>
            <a:spLocks noGrp="1"/>
          </p:cNvSpPr>
          <p:nvPr>
            <p:ph type="ftr" sz="quarter" idx="11"/>
          </p:nvPr>
        </p:nvSpPr>
        <p:spPr/>
        <p:txBody>
          <a:bodyPr/>
          <a:lstStyle/>
          <a:p>
            <a:r>
              <a:rPr lang="en-IN"/>
              <a:t>Sentimental Analysis for Hotel Review</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9E605900-B074-4338-8D35-1980A0D6FEFA}" type="datetime1">
              <a:rPr lang="en-IN" smtClean="0"/>
              <a:t>24-05-2024</a:t>
            </a:fld>
            <a:endParaRPr lang="en-IN"/>
          </a:p>
        </p:txBody>
      </p:sp>
      <p:sp>
        <p:nvSpPr>
          <p:cNvPr id="5" name="Footer Placeholder 4"/>
          <p:cNvSpPr>
            <a:spLocks noGrp="1"/>
          </p:cNvSpPr>
          <p:nvPr>
            <p:ph type="ftr" sz="quarter" idx="11"/>
          </p:nvPr>
        </p:nvSpPr>
        <p:spPr/>
        <p:txBody>
          <a:bodyPr/>
          <a:lstStyle/>
          <a:p>
            <a:r>
              <a:rPr lang="en-IN"/>
              <a:t>Sentimental Analysis for Hotel Review</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6EB43F-B5FB-4723-8273-7F922871FF94}" type="datetime1">
              <a:rPr lang="en-IN" smtClean="0"/>
              <a:t>24-05-2024</a:t>
            </a:fld>
            <a:endParaRPr lang="en-IN"/>
          </a:p>
        </p:txBody>
      </p:sp>
      <p:sp>
        <p:nvSpPr>
          <p:cNvPr id="5" name="Footer Placeholder 4"/>
          <p:cNvSpPr>
            <a:spLocks noGrp="1"/>
          </p:cNvSpPr>
          <p:nvPr>
            <p:ph type="ftr" sz="quarter" idx="11"/>
          </p:nvPr>
        </p:nvSpPr>
        <p:spPr/>
        <p:txBody>
          <a:bodyPr/>
          <a:lstStyle/>
          <a:p>
            <a:r>
              <a:rPr lang="en-IN"/>
              <a:t>Sentimental Analysis for Hotel Review</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9F8101-B47F-4254-9217-BFC1F0C10343}" type="datetime1">
              <a:rPr lang="en-IN" smtClean="0"/>
              <a:t>24-05-2024</a:t>
            </a:fld>
            <a:endParaRPr lang="en-IN"/>
          </a:p>
        </p:txBody>
      </p:sp>
      <p:sp>
        <p:nvSpPr>
          <p:cNvPr id="5" name="Footer Placeholder 4"/>
          <p:cNvSpPr>
            <a:spLocks noGrp="1"/>
          </p:cNvSpPr>
          <p:nvPr>
            <p:ph type="ftr" sz="quarter" idx="11"/>
          </p:nvPr>
        </p:nvSpPr>
        <p:spPr/>
        <p:txBody>
          <a:bodyPr/>
          <a:lstStyle/>
          <a:p>
            <a:r>
              <a:rPr lang="en-IN"/>
              <a:t>Sentimental Analysis for Hotel Review</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089260D-16DF-4F38-B75E-38FDE99627FF}" type="datetime1">
              <a:rPr lang="en-IN" smtClean="0"/>
              <a:t>24-05-2024</a:t>
            </a:fld>
            <a:endParaRPr lang="en-IN"/>
          </a:p>
        </p:txBody>
      </p:sp>
      <p:sp>
        <p:nvSpPr>
          <p:cNvPr id="6" name="Footer Placeholder 5"/>
          <p:cNvSpPr>
            <a:spLocks noGrp="1"/>
          </p:cNvSpPr>
          <p:nvPr>
            <p:ph type="ftr" sz="quarter" idx="11"/>
          </p:nvPr>
        </p:nvSpPr>
        <p:spPr/>
        <p:txBody>
          <a:bodyPr/>
          <a:lstStyle/>
          <a:p>
            <a:r>
              <a:rPr lang="en-IN"/>
              <a:t>Sentimental Analysis for Hotel Review</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00EE71-84A6-4594-8375-FC9124AA735E}" type="datetime1">
              <a:rPr lang="en-IN" smtClean="0"/>
              <a:t>24-05-2024</a:t>
            </a:fld>
            <a:endParaRPr lang="en-IN"/>
          </a:p>
        </p:txBody>
      </p:sp>
      <p:sp>
        <p:nvSpPr>
          <p:cNvPr id="8" name="Footer Placeholder 7"/>
          <p:cNvSpPr>
            <a:spLocks noGrp="1"/>
          </p:cNvSpPr>
          <p:nvPr>
            <p:ph type="ftr" sz="quarter" idx="11"/>
          </p:nvPr>
        </p:nvSpPr>
        <p:spPr/>
        <p:txBody>
          <a:bodyPr/>
          <a:lstStyle/>
          <a:p>
            <a:r>
              <a:rPr lang="en-IN"/>
              <a:t>Sentimental Analysis for Hotel Review</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7C93B2-30FE-4D65-B29B-A0D322ADC5EE}" type="datetime1">
              <a:rPr lang="en-IN" smtClean="0"/>
              <a:t>24-05-2024</a:t>
            </a:fld>
            <a:endParaRPr lang="en-IN"/>
          </a:p>
        </p:txBody>
      </p:sp>
      <p:sp>
        <p:nvSpPr>
          <p:cNvPr id="4" name="Footer Placeholder 3"/>
          <p:cNvSpPr>
            <a:spLocks noGrp="1"/>
          </p:cNvSpPr>
          <p:nvPr>
            <p:ph type="ftr" sz="quarter" idx="11"/>
          </p:nvPr>
        </p:nvSpPr>
        <p:spPr/>
        <p:txBody>
          <a:bodyPr/>
          <a:lstStyle/>
          <a:p>
            <a:r>
              <a:rPr lang="en-IN"/>
              <a:t>Sentimental Analysis for Hotel Review</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27FD8-C54F-4DA2-B460-C6CB827124D6}" type="datetime1">
              <a:rPr lang="en-IN" smtClean="0"/>
              <a:t>24-05-2024</a:t>
            </a:fld>
            <a:endParaRPr lang="en-IN"/>
          </a:p>
        </p:txBody>
      </p:sp>
      <p:sp>
        <p:nvSpPr>
          <p:cNvPr id="3" name="Footer Placeholder 2"/>
          <p:cNvSpPr>
            <a:spLocks noGrp="1"/>
          </p:cNvSpPr>
          <p:nvPr>
            <p:ph type="ftr" sz="quarter" idx="11"/>
          </p:nvPr>
        </p:nvSpPr>
        <p:spPr/>
        <p:txBody>
          <a:bodyPr/>
          <a:lstStyle/>
          <a:p>
            <a:r>
              <a:rPr lang="en-IN"/>
              <a:t>Sentimental Analysis for Hotel Review</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07DE7-7EDC-40BA-A32E-0AFB7C3489FC}" type="datetime1">
              <a:rPr lang="en-IN" smtClean="0"/>
              <a:t>24-05-2024</a:t>
            </a:fld>
            <a:endParaRPr lang="en-IN"/>
          </a:p>
        </p:txBody>
      </p:sp>
      <p:sp>
        <p:nvSpPr>
          <p:cNvPr id="6" name="Footer Placeholder 5"/>
          <p:cNvSpPr>
            <a:spLocks noGrp="1"/>
          </p:cNvSpPr>
          <p:nvPr>
            <p:ph type="ftr" sz="quarter" idx="11"/>
          </p:nvPr>
        </p:nvSpPr>
        <p:spPr/>
        <p:txBody>
          <a:bodyPr/>
          <a:lstStyle/>
          <a:p>
            <a:r>
              <a:rPr lang="en-IN"/>
              <a:t>Sentimental Analysis for Hotel Review</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91D13-3D5B-4F91-8CDE-AAB37F755AD1}" type="datetime1">
              <a:rPr lang="en-IN" smtClean="0"/>
              <a:t>24-05-2024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Sentimental Analysis for Hotel Review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nish%20A.%20Parikh,1%20Carl%20Behnke,%202%20Doug%20Nelson,%202%20Mihaela%20Vorvoreanu,3%20and%20Barbara" TargetMode="External"/><Relationship Id="rId2" Type="http://schemas.openxmlformats.org/officeDocument/2006/relationships/hyperlink" Target="https://www.google.com/search?q=Udit+Sajjanhar,+%E2%80%9CFocused+Web+Crawling+for+E%02Learning+Content%E2%80%9D,+M.Tech+Thesis+to+be+submitted+Indian+Institute+of+Technology+Kharagpur+,+April+2008&amp;cvid=4aca679d1c6d4edb87bb283484a51ace&amp;aqs=edge.0.69i59.1783j0j4&amp;FORM=ANAB01&amp;PC=ASTS" TargetMode="External"/><Relationship Id="rId1" Type="http://schemas.openxmlformats.org/officeDocument/2006/relationships/slideLayout" Target="../slideLayouts/slideLayout3.xml"/><Relationship Id="rId5" Type="http://schemas.openxmlformats.org/officeDocument/2006/relationships/hyperlink" Target="https://www.ncbi.nlm.nih.gov/pmc/articles/PMC10802675" TargetMode="External"/><Relationship Id="rId4" Type="http://schemas.openxmlformats.org/officeDocument/2006/relationships/hyperlink" Target="https://doi.org/10.1093/bib/bbad38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093/bib/bbad386"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arxiv.org/ftp/arxiv/papers/2401/2401.04155.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ebi.ac.uk/chemb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computerscience.paris/structures/" TargetMode="External"/><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hyperlink" Target="https://geo-python.github.io/2017/lessons/L5/pandas-overview.html" TargetMode="External"/><Relationship Id="rId11" Type="http://schemas.openxmlformats.org/officeDocument/2006/relationships/hyperlink" Target="https://www.freesion.com/article/11271325825/" TargetMode="External"/><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hyperlink" Target="https://www.c3d2.de/news/event-20170824-pydd.html" TargetMode="External"/><Relationship Id="rId9" Type="http://schemas.openxmlformats.org/officeDocument/2006/relationships/hyperlink" Target="https://devopedia.org/numpy" TargetMode="External"/><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248155"/>
            <a:ext cx="10515600" cy="1666620"/>
          </a:xfrm>
        </p:spPr>
        <p:txBody>
          <a:bodyPr>
            <a:normAutofit fontScale="90000"/>
          </a:bodyPr>
          <a:lstStyle/>
          <a:p>
            <a:r>
              <a:rPr lang="en-US" sz="5400" b="1" i="0" dirty="0" smtClean="0"/>
              <a:t>Computational Drug </a:t>
            </a:r>
            <a:r>
              <a:rPr lang="en-US" sz="5400" b="1" i="0" dirty="0"/>
              <a:t>Discovery using </a:t>
            </a:r>
            <a:br>
              <a:rPr lang="en-US" sz="5400" b="1" i="0" dirty="0"/>
            </a:br>
            <a:r>
              <a:rPr lang="en-US" sz="5400" b="1" i="0" dirty="0" smtClean="0"/>
              <a:t>Masked </a:t>
            </a:r>
            <a:r>
              <a:rPr lang="en-US" sz="5400" b="1" i="0" dirty="0"/>
              <a:t>Language Models</a:t>
            </a:r>
            <a:endParaRPr lang="en-IN" sz="5400" b="1" i="0" dirty="0"/>
          </a:p>
        </p:txBody>
      </p:sp>
      <p:sp>
        <p:nvSpPr>
          <p:cNvPr id="7" name="Title 1"/>
          <p:cNvSpPr txBox="1">
            <a:spLocks/>
          </p:cNvSpPr>
          <p:nvPr/>
        </p:nvSpPr>
        <p:spPr>
          <a:xfrm>
            <a:off x="838200" y="4319221"/>
            <a:ext cx="5949043" cy="2075627"/>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400" i="0" dirty="0"/>
              <a:t>Prajwal Gurnule (2146491245011)</a:t>
            </a:r>
          </a:p>
          <a:p>
            <a:pPr marL="742950" indent="-742950" algn="l">
              <a:lnSpc>
                <a:spcPct val="170000"/>
              </a:lnSpc>
              <a:buFontTx/>
              <a:buAutoNum type="arabicPeriod"/>
            </a:pPr>
            <a:r>
              <a:rPr lang="en-US" sz="2400" i="0" dirty="0"/>
              <a:t>Renuka Kothekar (2146491245016)</a:t>
            </a:r>
            <a:endParaRPr lang="en-US" sz="2400" i="0" baseline="0" dirty="0"/>
          </a:p>
          <a:p>
            <a:pPr marL="742950" indent="-742950" algn="l">
              <a:lnSpc>
                <a:spcPct val="170000"/>
              </a:lnSpc>
              <a:buAutoNum type="arabicPeriod"/>
            </a:pPr>
            <a:r>
              <a:rPr lang="en-US" sz="2400" i="0" dirty="0"/>
              <a:t>Pranav </a:t>
            </a:r>
            <a:r>
              <a:rPr lang="en-US" sz="2400" i="0" dirty="0" err="1"/>
              <a:t>Ikhar</a:t>
            </a:r>
            <a:r>
              <a:rPr lang="en-US" sz="2400" i="0" dirty="0"/>
              <a:t> (2146491245009)</a:t>
            </a:r>
            <a:endParaRPr lang="en-US" sz="2400" i="0" baseline="0" dirty="0"/>
          </a:p>
          <a:p>
            <a:pPr marL="742950" indent="-742950" algn="l">
              <a:lnSpc>
                <a:spcPct val="170000"/>
              </a:lnSpc>
              <a:buAutoNum type="arabicPeriod"/>
            </a:pPr>
            <a:r>
              <a:rPr lang="en-US" sz="2400" i="0" dirty="0"/>
              <a:t>Ritika </a:t>
            </a:r>
            <a:r>
              <a:rPr lang="en-US" sz="2400" i="0" dirty="0" err="1"/>
              <a:t>Bhonge</a:t>
            </a:r>
            <a:r>
              <a:rPr lang="en-US" sz="2400" i="0" dirty="0"/>
              <a:t> (2146491245003</a:t>
            </a:r>
            <a:r>
              <a:rPr lang="en-US" sz="2400" dirty="0"/>
              <a:t>)</a:t>
            </a:r>
            <a:endParaRPr lang="en-IN" sz="2400" dirty="0"/>
          </a:p>
        </p:txBody>
      </p:sp>
      <p:sp>
        <p:nvSpPr>
          <p:cNvPr id="8" name="Title 1"/>
          <p:cNvSpPr txBox="1">
            <a:spLocks/>
          </p:cNvSpPr>
          <p:nvPr/>
        </p:nvSpPr>
        <p:spPr>
          <a:xfrm>
            <a:off x="6807200" y="4800227"/>
            <a:ext cx="4876800"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Mr. Amol </a:t>
            </a:r>
            <a:r>
              <a:rPr lang="en-US" sz="2400" i="0" baseline="0" dirty="0" err="1"/>
              <a:t>Jumde</a:t>
            </a:r>
            <a:endParaRPr lang="en-US" sz="2400" i="0" baseline="0" dirty="0"/>
          </a:p>
          <a:p>
            <a:pPr algn="l">
              <a:lnSpc>
                <a:spcPct val="100000"/>
              </a:lnSpc>
            </a:pPr>
            <a:r>
              <a:rPr lang="en-US" sz="2400" i="0" dirty="0"/>
              <a:t>Assistant Professor</a:t>
            </a:r>
            <a:endParaRPr lang="en-IN" sz="2400" i="0" dirty="0"/>
          </a:p>
        </p:txBody>
      </p:sp>
      <p:sp>
        <p:nvSpPr>
          <p:cNvPr id="2" name="Rectangle 1">
            <a:extLst>
              <a:ext uri="{FF2B5EF4-FFF2-40B4-BE49-F238E27FC236}">
                <a16:creationId xmlns="" xmlns:a16="http://schemas.microsoft.com/office/drawing/2014/main" id="{DD4820F4-FE5A-3D9E-4844-C842F9D19B71}"/>
              </a:ext>
            </a:extLst>
          </p:cNvPr>
          <p:cNvSpPr/>
          <p:nvPr/>
        </p:nvSpPr>
        <p:spPr>
          <a:xfrm>
            <a:off x="3214540" y="1414021"/>
            <a:ext cx="5938887" cy="7492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Mini Project – 2 (BTCOM607)</a:t>
            </a:r>
          </a:p>
        </p:txBody>
      </p:sp>
    </p:spTree>
    <p:extLst>
      <p:ext uri="{BB962C8B-B14F-4D97-AF65-F5344CB8AC3E}">
        <p14:creationId xmlns:p14="http://schemas.microsoft.com/office/powerpoint/2010/main" val="222171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lang="en-IN" dirty="0"/>
              <a:t>9. References</a:t>
            </a:r>
          </a:p>
        </p:txBody>
      </p:sp>
      <p:sp>
        <p:nvSpPr>
          <p:cNvPr id="4" name="Date Placeholder 3"/>
          <p:cNvSpPr>
            <a:spLocks noGrp="1"/>
          </p:cNvSpPr>
          <p:nvPr>
            <p:ph type="dt" sz="half" idx="10"/>
          </p:nvPr>
        </p:nvSpPr>
        <p:spPr/>
        <p:txBody>
          <a:bodyPr/>
          <a:lstStyle/>
          <a:p>
            <a:fld id="{CB5E8A5D-E585-4404-971A-418953D4B1A8}" type="datetime1">
              <a:rPr lang="en-IN" smtClean="0"/>
              <a:t>24-05-2024</a:t>
            </a:fld>
            <a:endParaRPr lang="en-IN"/>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sp>
        <p:nvSpPr>
          <p:cNvPr id="7" name="Title 7">
            <a:extLst>
              <a:ext uri="{FF2B5EF4-FFF2-40B4-BE49-F238E27FC236}">
                <a16:creationId xmlns="" xmlns:a16="http://schemas.microsoft.com/office/drawing/2014/main" id="{6355844C-1EC0-E523-A71C-3517973385F7}"/>
              </a:ext>
            </a:extLst>
          </p:cNvPr>
          <p:cNvSpPr>
            <a:spLocks noGrp="1"/>
          </p:cNvSpPr>
          <p:nvPr>
            <p:ph idx="1"/>
          </p:nvPr>
        </p:nvSpPr>
        <p:spPr>
          <a:xfrm>
            <a:off x="154638" y="1178320"/>
            <a:ext cx="11704282" cy="4885080"/>
          </a:xfrm>
        </p:spPr>
        <p:txBody>
          <a:bodyPr vert="horz" lIns="91440" tIns="45720" rIns="91440" bIns="45720" rtlCol="0">
            <a:noAutofit/>
          </a:bodyPr>
          <a:lstStyle/>
          <a:p>
            <a:pPr marL="0" indent="0" algn="just">
              <a:buNone/>
            </a:pPr>
            <a:r>
              <a:rPr lang="en-US" sz="2000" b="1" dirty="0">
                <a:latin typeface="Times New Roman" panose="02020603050405020304" pitchFamily="18" charset="0"/>
                <a:cs typeface="Times New Roman" panose="02020603050405020304" pitchFamily="18" charset="0"/>
              </a:rPr>
              <a:t>For an Article in a Journal :</a:t>
            </a: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endParaRPr>
          </a:p>
          <a:p>
            <a:pPr marL="0" indent="0" algn="just">
              <a:lnSpc>
                <a:spcPct val="100000"/>
              </a:lnSpc>
              <a:buNone/>
            </a:pPr>
            <a:r>
              <a:rPr lang="en-US" sz="1600" dirty="0"/>
              <a:t>[1] </a:t>
            </a:r>
            <a:r>
              <a:rPr lang="en-US" sz="1600" kern="1200" dirty="0">
                <a:solidFill>
                  <a:schemeClr val="dk1"/>
                </a:solidFill>
                <a:latin typeface="+mn-lt"/>
                <a:ea typeface="+mn-ea"/>
                <a:cs typeface="+mn-cs"/>
              </a:rPr>
              <a:t>Liu, </a:t>
            </a:r>
            <a:r>
              <a:rPr lang="en-US" sz="1600" kern="1200" dirty="0" err="1">
                <a:solidFill>
                  <a:schemeClr val="dk1"/>
                </a:solidFill>
                <a:latin typeface="+mn-lt"/>
                <a:ea typeface="+mn-ea"/>
                <a:cs typeface="+mn-cs"/>
              </a:rPr>
              <a:t>Jiajia</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Mengyuan</a:t>
            </a:r>
            <a:r>
              <a:rPr lang="en-US" sz="1600" kern="1200" dirty="0">
                <a:solidFill>
                  <a:schemeClr val="dk1"/>
                </a:solidFill>
                <a:latin typeface="+mn-lt"/>
                <a:ea typeface="+mn-ea"/>
                <a:cs typeface="+mn-cs"/>
              </a:rPr>
              <a:t> Yang, </a:t>
            </a:r>
            <a:r>
              <a:rPr lang="en-US" sz="1600" kern="1200" dirty="0" err="1">
                <a:solidFill>
                  <a:schemeClr val="dk1"/>
                </a:solidFill>
                <a:latin typeface="+mn-lt"/>
                <a:ea typeface="+mn-ea"/>
                <a:cs typeface="+mn-cs"/>
              </a:rPr>
              <a:t>Yankai</a:t>
            </a:r>
            <a:r>
              <a:rPr lang="en-US" sz="1600" kern="1200" dirty="0">
                <a:solidFill>
                  <a:schemeClr val="dk1"/>
                </a:solidFill>
                <a:latin typeface="+mn-lt"/>
                <a:ea typeface="+mn-ea"/>
                <a:cs typeface="+mn-cs"/>
              </a:rPr>
              <a:t> Yu, </a:t>
            </a:r>
            <a:r>
              <a:rPr lang="en-US" sz="1600" kern="1200" dirty="0" err="1">
                <a:solidFill>
                  <a:schemeClr val="dk1"/>
                </a:solidFill>
                <a:latin typeface="+mn-lt"/>
                <a:ea typeface="+mn-ea"/>
                <a:cs typeface="+mn-cs"/>
              </a:rPr>
              <a:t>Haixia</a:t>
            </a:r>
            <a:r>
              <a:rPr lang="en-US" sz="1600" kern="1200" dirty="0">
                <a:solidFill>
                  <a:schemeClr val="dk1"/>
                </a:solidFill>
                <a:latin typeface="+mn-lt"/>
                <a:ea typeface="+mn-ea"/>
                <a:cs typeface="+mn-cs"/>
              </a:rPr>
              <a:t> Xu, Kang Li, and Xiaobo Zhou. "Large language models in bioinformatics: applications and perspectives." </a:t>
            </a:r>
            <a:r>
              <a:rPr lang="en-US" sz="1600" kern="1200" dirty="0" err="1">
                <a:solidFill>
                  <a:schemeClr val="dk1"/>
                </a:solidFill>
                <a:latin typeface="+mn-lt"/>
                <a:ea typeface="+mn-ea"/>
                <a:cs typeface="+mn-cs"/>
              </a:rPr>
              <a:t>arXiv</a:t>
            </a:r>
            <a:r>
              <a:rPr lang="en-US" sz="1600" kern="1200" dirty="0">
                <a:solidFill>
                  <a:schemeClr val="dk1"/>
                </a:solidFill>
                <a:latin typeface="+mn-lt"/>
                <a:ea typeface="+mn-ea"/>
                <a:cs typeface="+mn-cs"/>
              </a:rPr>
              <a:t> preprint arXiv:2401.04155 (2024).</a:t>
            </a:r>
          </a:p>
          <a:p>
            <a:pPr marL="0" indent="0" algn="just">
              <a:lnSpc>
                <a:spcPct val="100000"/>
              </a:lnSpc>
              <a:buNone/>
            </a:pPr>
            <a:r>
              <a:rPr lang="en-US" sz="1600" dirty="0"/>
              <a:t>[2] </a:t>
            </a:r>
            <a:r>
              <a:rPr lang="en-US" sz="1600" kern="1200" dirty="0">
                <a:solidFill>
                  <a:schemeClr val="dk1"/>
                </a:solidFill>
                <a:latin typeface="+mn-lt"/>
                <a:ea typeface="+mn-ea"/>
                <a:cs typeface="+mn-cs"/>
              </a:rPr>
              <a:t>Xia, </a:t>
            </a:r>
            <a:r>
              <a:rPr lang="en-US" sz="1600" kern="1200" dirty="0" err="1">
                <a:solidFill>
                  <a:schemeClr val="dk1"/>
                </a:solidFill>
                <a:latin typeface="+mn-lt"/>
                <a:ea typeface="+mn-ea"/>
                <a:cs typeface="+mn-cs"/>
              </a:rPr>
              <a:t>Leiming</a:t>
            </a:r>
            <a:r>
              <a:rPr lang="en-US" sz="1600" kern="1200" dirty="0">
                <a:solidFill>
                  <a:schemeClr val="dk1"/>
                </a:solidFill>
                <a:latin typeface="+mn-lt"/>
                <a:ea typeface="+mn-ea"/>
                <a:cs typeface="+mn-cs"/>
              </a:rPr>
              <a:t>, Lei Xu, </a:t>
            </a:r>
            <a:r>
              <a:rPr lang="en-US" sz="1600" kern="1200" dirty="0" err="1">
                <a:solidFill>
                  <a:schemeClr val="dk1"/>
                </a:solidFill>
                <a:latin typeface="+mn-lt"/>
                <a:ea typeface="+mn-ea"/>
                <a:cs typeface="+mn-cs"/>
              </a:rPr>
              <a:t>Shourun</a:t>
            </a:r>
            <a:r>
              <a:rPr lang="en-US" sz="1600" kern="1200" dirty="0">
                <a:solidFill>
                  <a:schemeClr val="dk1"/>
                </a:solidFill>
                <a:latin typeface="+mn-lt"/>
                <a:ea typeface="+mn-ea"/>
                <a:cs typeface="+mn-cs"/>
              </a:rPr>
              <a:t> Pan, </a:t>
            </a:r>
            <a:r>
              <a:rPr lang="en-US" sz="1600" kern="1200" dirty="0" err="1">
                <a:solidFill>
                  <a:schemeClr val="dk1"/>
                </a:solidFill>
                <a:latin typeface="+mn-lt"/>
                <a:ea typeface="+mn-ea"/>
                <a:cs typeface="+mn-cs"/>
              </a:rPr>
              <a:t>Dongjiang</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Niu</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Beiyi</a:t>
            </a:r>
            <a:r>
              <a:rPr lang="en-US" sz="1600" kern="1200" dirty="0">
                <a:solidFill>
                  <a:schemeClr val="dk1"/>
                </a:solidFill>
                <a:latin typeface="+mn-lt"/>
                <a:ea typeface="+mn-ea"/>
                <a:cs typeface="+mn-cs"/>
              </a:rPr>
              <a:t> Zhang, and Zhen Li. "Drug-target binding affinity prediction using message passing neural network and self supervised learning." BMC genomics 24, no. 1 (2023): 557.</a:t>
            </a:r>
            <a:endParaRPr lang="en-US" sz="1600" dirty="0">
              <a:hlinkClick r:id="rId3" action="ppaction://hlinkfile">
                <a:extLst>
                  <a:ext uri="{A12FA001-AC4F-418D-AE19-62706E023703}">
                    <ahyp:hlinkClr xmlns="" xmlns:ahyp="http://schemas.microsoft.com/office/drawing/2018/hyperlinkcolor" val="tx"/>
                  </a:ext>
                </a:extLst>
              </a:hlinkClick>
            </a:endParaRPr>
          </a:p>
          <a:p>
            <a:pPr marL="0" indent="0" algn="just">
              <a:buNone/>
            </a:pPr>
            <a:r>
              <a:rPr lang="en-US" sz="1600" dirty="0"/>
              <a:t>[3] </a:t>
            </a:r>
            <a:r>
              <a:rPr lang="en-US" sz="1600" b="0" i="0" kern="1200" dirty="0" err="1">
                <a:solidFill>
                  <a:schemeClr val="dk1"/>
                </a:solidFill>
                <a:effectLst/>
                <a:latin typeface="+mn-lt"/>
                <a:ea typeface="+mn-ea"/>
                <a:cs typeface="+mn-cs"/>
              </a:rPr>
              <a:t>Qizhi</a:t>
            </a:r>
            <a:r>
              <a:rPr lang="en-US" sz="1600" b="0" i="0" kern="1200" dirty="0">
                <a:solidFill>
                  <a:schemeClr val="dk1"/>
                </a:solidFill>
                <a:effectLst/>
                <a:latin typeface="+mn-lt"/>
                <a:ea typeface="+mn-ea"/>
                <a:cs typeface="+mn-cs"/>
              </a:rPr>
              <a:t> Pei, Lijun Wu, Jinhua Zhu, </a:t>
            </a:r>
            <a:r>
              <a:rPr lang="en-US" sz="1600" b="0" i="0" kern="1200" dirty="0" err="1">
                <a:solidFill>
                  <a:schemeClr val="dk1"/>
                </a:solidFill>
                <a:effectLst/>
                <a:latin typeface="+mn-lt"/>
                <a:ea typeface="+mn-ea"/>
                <a:cs typeface="+mn-cs"/>
              </a:rPr>
              <a:t>Yingce</a:t>
            </a:r>
            <a:r>
              <a:rPr lang="en-US" sz="1600" b="0" i="0" kern="1200" dirty="0">
                <a:solidFill>
                  <a:schemeClr val="dk1"/>
                </a:solidFill>
                <a:effectLst/>
                <a:latin typeface="+mn-lt"/>
                <a:ea typeface="+mn-ea"/>
                <a:cs typeface="+mn-cs"/>
              </a:rPr>
              <a:t> Xia, </a:t>
            </a:r>
            <a:r>
              <a:rPr lang="en-US" sz="1600" b="0" i="0" kern="1200" dirty="0" err="1">
                <a:solidFill>
                  <a:schemeClr val="dk1"/>
                </a:solidFill>
                <a:effectLst/>
                <a:latin typeface="+mn-lt"/>
                <a:ea typeface="+mn-ea"/>
                <a:cs typeface="+mn-cs"/>
              </a:rPr>
              <a:t>Shufang</a:t>
            </a:r>
            <a:r>
              <a:rPr lang="en-US" sz="1600" b="0" i="0" kern="1200" dirty="0">
                <a:solidFill>
                  <a:schemeClr val="dk1"/>
                </a:solidFill>
                <a:effectLst/>
                <a:latin typeface="+mn-lt"/>
                <a:ea typeface="+mn-ea"/>
                <a:cs typeface="+mn-cs"/>
              </a:rPr>
              <a:t> Xie, Tao Qin, </a:t>
            </a:r>
            <a:r>
              <a:rPr lang="en-US" sz="1600" b="0" i="0" kern="1200" dirty="0" err="1">
                <a:solidFill>
                  <a:schemeClr val="dk1"/>
                </a:solidFill>
                <a:effectLst/>
                <a:latin typeface="+mn-lt"/>
                <a:ea typeface="+mn-ea"/>
                <a:cs typeface="+mn-cs"/>
              </a:rPr>
              <a:t>Haiguang</a:t>
            </a:r>
            <a:r>
              <a:rPr lang="en-US" sz="1600" b="0" i="0" kern="1200" dirty="0">
                <a:solidFill>
                  <a:schemeClr val="dk1"/>
                </a:solidFill>
                <a:effectLst/>
                <a:latin typeface="+mn-lt"/>
                <a:ea typeface="+mn-ea"/>
                <a:cs typeface="+mn-cs"/>
              </a:rPr>
              <a:t> Liu, Tie-Yan Liu, Rui Yan, Breaking the barriers of data scarcity in drug–target affinity prediction, </a:t>
            </a:r>
            <a:r>
              <a:rPr lang="en-US" sz="1600" b="0" i="1" kern="1200" dirty="0">
                <a:solidFill>
                  <a:schemeClr val="dk1"/>
                </a:solidFill>
                <a:effectLst/>
                <a:latin typeface="+mn-lt"/>
                <a:ea typeface="+mn-ea"/>
                <a:cs typeface="+mn-cs"/>
              </a:rPr>
              <a:t>Briefings in Bioinformatics</a:t>
            </a:r>
            <a:r>
              <a:rPr lang="en-US" sz="1600" b="0" i="0" kern="1200" dirty="0">
                <a:solidFill>
                  <a:schemeClr val="dk1"/>
                </a:solidFill>
                <a:effectLst/>
                <a:latin typeface="+mn-lt"/>
                <a:ea typeface="+mn-ea"/>
                <a:cs typeface="+mn-cs"/>
              </a:rPr>
              <a:t>, Volume 24, Issue 6, November 2023, bbad386, </a:t>
            </a:r>
            <a:r>
              <a:rPr lang="en-US" sz="1600" b="0" i="0" u="none" strike="noStrike" kern="1200" dirty="0">
                <a:solidFill>
                  <a:schemeClr val="dk1"/>
                </a:solidFill>
                <a:effectLst/>
                <a:latin typeface="+mn-lt"/>
                <a:ea typeface="+mn-ea"/>
                <a:cs typeface="+mn-cs"/>
                <a:hlinkClick r:id="rId4"/>
              </a:rPr>
              <a:t>https://doi.org/10.1093/bib/bbad386</a:t>
            </a:r>
            <a:endParaRPr lang="en-IN" sz="1600" kern="1200" dirty="0">
              <a:solidFill>
                <a:srgbClr val="0070C0"/>
              </a:solidFill>
              <a:latin typeface="+mn-lt"/>
              <a:ea typeface="+mn-ea"/>
              <a:cs typeface="+mn-cs"/>
            </a:endParaRPr>
          </a:p>
          <a:p>
            <a:pPr marL="0" indent="0" algn="just">
              <a:buNone/>
            </a:pPr>
            <a:r>
              <a:rPr lang="en-US" sz="1600" dirty="0"/>
              <a:t>[4] </a:t>
            </a:r>
            <a:r>
              <a:rPr lang="en-US" sz="1600" dirty="0">
                <a:solidFill>
                  <a:schemeClr val="dk1"/>
                </a:solidFill>
              </a:rPr>
              <a:t>Ji</a:t>
            </a:r>
            <a:r>
              <a:rPr lang="en-US" sz="1800" b="0" i="0" kern="1200" dirty="0">
                <a:solidFill>
                  <a:schemeClr val="dk1"/>
                </a:solidFill>
                <a:effectLst/>
                <a:latin typeface="+mn-lt"/>
                <a:ea typeface="+mn-ea"/>
                <a:cs typeface="+mn-cs"/>
              </a:rPr>
              <a:t>an</a:t>
            </a:r>
            <a:r>
              <a:rPr lang="en-US" sz="1600" b="0" i="0" kern="1200" dirty="0">
                <a:solidFill>
                  <a:schemeClr val="dk1"/>
                </a:solidFill>
                <a:effectLst/>
                <a:latin typeface="+mn-lt"/>
                <a:ea typeface="+mn-ea"/>
                <a:cs typeface="+mn-cs"/>
              </a:rPr>
              <a:t>g, M., Wang, S., Zhang, S. </a:t>
            </a:r>
            <a:r>
              <a:rPr lang="en-US" sz="1600" b="0" i="1" kern="1200" dirty="0">
                <a:solidFill>
                  <a:schemeClr val="dk1"/>
                </a:solidFill>
                <a:effectLst/>
                <a:latin typeface="+mn-lt"/>
                <a:ea typeface="+mn-ea"/>
                <a:cs typeface="+mn-cs"/>
              </a:rPr>
              <a:t>et al.</a:t>
            </a:r>
            <a:r>
              <a:rPr lang="en-US" sz="1600" b="0" i="0" kern="1200" dirty="0">
                <a:solidFill>
                  <a:schemeClr val="dk1"/>
                </a:solidFill>
                <a:effectLst/>
                <a:latin typeface="+mn-lt"/>
                <a:ea typeface="+mn-ea"/>
                <a:cs typeface="+mn-cs"/>
              </a:rPr>
              <a:t> Sequence-based drug-target affinity prediction using weighted graph neural networks. </a:t>
            </a:r>
            <a:r>
              <a:rPr lang="en-US" sz="1600" b="0" i="1" kern="1200" dirty="0">
                <a:solidFill>
                  <a:schemeClr val="dk1"/>
                </a:solidFill>
                <a:effectLst/>
                <a:latin typeface="+mn-lt"/>
                <a:ea typeface="+mn-ea"/>
                <a:cs typeface="+mn-cs"/>
              </a:rPr>
              <a:t>BMC Genomics</a:t>
            </a:r>
            <a:r>
              <a:rPr lang="en-US" sz="1600" b="0" i="0" kern="1200" dirty="0">
                <a:solidFill>
                  <a:schemeClr val="dk1"/>
                </a:solidFill>
                <a:effectLst/>
                <a:latin typeface="+mn-lt"/>
                <a:ea typeface="+mn-ea"/>
                <a:cs typeface="+mn-cs"/>
              </a:rPr>
              <a:t> </a:t>
            </a:r>
            <a:r>
              <a:rPr lang="en-US" sz="1600" b="1" i="0" kern="1200" dirty="0">
                <a:solidFill>
                  <a:schemeClr val="dk1"/>
                </a:solidFill>
                <a:effectLst/>
                <a:latin typeface="+mn-lt"/>
                <a:ea typeface="+mn-ea"/>
                <a:cs typeface="+mn-cs"/>
              </a:rPr>
              <a:t>23</a:t>
            </a:r>
            <a:r>
              <a:rPr lang="en-US" sz="1600" b="0" i="0" kern="1200" dirty="0">
                <a:solidFill>
                  <a:schemeClr val="dk1"/>
                </a:solidFill>
                <a:effectLst/>
                <a:latin typeface="+mn-lt"/>
                <a:ea typeface="+mn-ea"/>
                <a:cs typeface="+mn-cs"/>
              </a:rPr>
              <a:t>, 449 (2022). https://doi.org/10.1186/s12864-022-08648-9</a:t>
            </a:r>
            <a:endParaRPr lang="en-IN" sz="1600" kern="1200" dirty="0">
              <a:solidFill>
                <a:schemeClr val="dk1"/>
              </a:solidFill>
              <a:latin typeface="+mn-lt"/>
              <a:ea typeface="+mn-ea"/>
              <a:cs typeface="+mn-cs"/>
            </a:endParaRP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Links :</a:t>
            </a:r>
          </a:p>
          <a:p>
            <a:pPr marL="0" indent="0" algn="just">
              <a:buNone/>
            </a:pPr>
            <a:r>
              <a:rPr lang="en-IN" sz="1800" dirty="0">
                <a:hlinkClick r:id="rId5"/>
              </a:rPr>
              <a:t>https://www.ncbi.nlm.nih.gov/pmc/articles/PMC10802675</a:t>
            </a:r>
            <a:endParaRPr lang="en-IN" sz="1800" dirty="0"/>
          </a:p>
          <a:p>
            <a:pPr marL="0" indent="0" algn="just">
              <a:buNone/>
            </a:pPr>
            <a:endParaRPr lang="en-IN" sz="1800" dirty="0"/>
          </a:p>
          <a:p>
            <a:pPr marL="0" indent="0" algn="just">
              <a:buNone/>
            </a:pPr>
            <a:endParaRPr lang="en-IN" sz="1800" dirty="0"/>
          </a:p>
        </p:txBody>
      </p:sp>
      <p:sp>
        <p:nvSpPr>
          <p:cNvPr id="5" name="Footer Placeholder 6">
            <a:extLst>
              <a:ext uri="{FF2B5EF4-FFF2-40B4-BE49-F238E27FC236}">
                <a16:creationId xmlns="" xmlns:a16="http://schemas.microsoft.com/office/drawing/2014/main" id="{282FE968-7434-D6E2-2690-0D96D148A3B7}"/>
              </a:ext>
            </a:extLst>
          </p:cNvPr>
          <p:cNvSpPr>
            <a:spLocks noGrp="1"/>
          </p:cNvSpPr>
          <p:nvPr>
            <p:ph type="ftr" sz="quarter" idx="11"/>
          </p:nvPr>
        </p:nvSpPr>
        <p:spPr>
          <a:xfrm>
            <a:off x="4038600" y="6356350"/>
            <a:ext cx="4114800" cy="365125"/>
          </a:xfrm>
        </p:spPr>
        <p:txBody>
          <a:bodyPr/>
          <a:lstStyle/>
          <a:p>
            <a:r>
              <a:rPr lang="en-US" sz="1200" b="1" i="0" dirty="0"/>
              <a:t>Drug Discovery using Large Language Models</a:t>
            </a:r>
            <a:endParaRPr lang="en-IN" dirty="0"/>
          </a:p>
        </p:txBody>
      </p:sp>
    </p:spTree>
    <p:extLst>
      <p:ext uri="{BB962C8B-B14F-4D97-AF65-F5344CB8AC3E}">
        <p14:creationId xmlns:p14="http://schemas.microsoft.com/office/powerpoint/2010/main" val="279928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solidFill>
                  <a:srgbClr val="0070C0"/>
                </a:solidFill>
              </a:rPr>
              <a:t>Thank You.. </a:t>
            </a:r>
          </a:p>
        </p:txBody>
      </p:sp>
      <p:sp>
        <p:nvSpPr>
          <p:cNvPr id="4" name="Date Placeholder 3"/>
          <p:cNvSpPr>
            <a:spLocks noGrp="1"/>
          </p:cNvSpPr>
          <p:nvPr>
            <p:ph type="dt" sz="half" idx="10"/>
          </p:nvPr>
        </p:nvSpPr>
        <p:spPr/>
        <p:txBody>
          <a:bodyPr/>
          <a:lstStyle/>
          <a:p>
            <a:fld id="{88586B12-D0AE-44FF-A876-9DD377FA80A5}" type="datetime1">
              <a:rPr lang="en-IN" smtClean="0"/>
              <a:t>24-05-2024</a:t>
            </a:fld>
            <a:endParaRPr lang="en-IN"/>
          </a:p>
        </p:txBody>
      </p:sp>
      <p:sp>
        <p:nvSpPr>
          <p:cNvPr id="6" name="Slide Number Placeholder 5"/>
          <p:cNvSpPr>
            <a:spLocks noGrp="1"/>
          </p:cNvSpPr>
          <p:nvPr>
            <p:ph type="sldNum" sz="quarter" idx="12"/>
          </p:nvPr>
        </p:nvSpPr>
        <p:spPr/>
        <p:txBody>
          <a:bodyPr/>
          <a:lstStyle/>
          <a:p>
            <a:fld id="{1DEB9025-8623-43DC-835C-CC7482BE7300}" type="slidenum">
              <a:rPr lang="en-IN" smtClean="0"/>
              <a:t>11</a:t>
            </a:fld>
            <a:endParaRPr lang="en-IN"/>
          </a:p>
        </p:txBody>
      </p:sp>
      <p:sp>
        <p:nvSpPr>
          <p:cNvPr id="3" name="Footer Placeholder 6">
            <a:extLst>
              <a:ext uri="{FF2B5EF4-FFF2-40B4-BE49-F238E27FC236}">
                <a16:creationId xmlns="" xmlns:a16="http://schemas.microsoft.com/office/drawing/2014/main" id="{7E461EB8-0947-AE28-98D7-9F466B587B02}"/>
              </a:ext>
            </a:extLst>
          </p:cNvPr>
          <p:cNvSpPr>
            <a:spLocks noGrp="1"/>
          </p:cNvSpPr>
          <p:nvPr>
            <p:ph type="ftr" sz="quarter" idx="11"/>
          </p:nvPr>
        </p:nvSpPr>
        <p:spPr>
          <a:xfrm>
            <a:off x="4038600" y="6356350"/>
            <a:ext cx="4114800" cy="365125"/>
          </a:xfrm>
        </p:spPr>
        <p:txBody>
          <a:bodyPr/>
          <a:lstStyle/>
          <a:p>
            <a:r>
              <a:rPr lang="en-US" sz="1200" b="1" i="0" dirty="0"/>
              <a:t>Drug Discovery using Large Language Models</a:t>
            </a:r>
            <a:endParaRPr lang="en-IN" dirty="0"/>
          </a:p>
        </p:txBody>
      </p:sp>
    </p:spTree>
    <p:extLst>
      <p:ext uri="{BB962C8B-B14F-4D97-AF65-F5344CB8AC3E}">
        <p14:creationId xmlns:p14="http://schemas.microsoft.com/office/powerpoint/2010/main" val="83331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1. Introduction	</a:t>
            </a:r>
          </a:p>
        </p:txBody>
      </p:sp>
      <p:sp>
        <p:nvSpPr>
          <p:cNvPr id="10" name="Content Placeholder 9"/>
          <p:cNvSpPr>
            <a:spLocks noGrp="1"/>
          </p:cNvSpPr>
          <p:nvPr>
            <p:ph idx="1"/>
          </p:nvPr>
        </p:nvSpPr>
        <p:spPr>
          <a:xfrm>
            <a:off x="838200" y="1287380"/>
            <a:ext cx="6788085" cy="5078397"/>
          </a:xfrm>
        </p:spPr>
        <p:txBody>
          <a:bodyPr>
            <a:normAutofit/>
          </a:bodyPr>
          <a:lstStyle/>
          <a:p>
            <a:pPr>
              <a:buFont typeface="Wingdings" panose="05000000000000000000" pitchFamily="2" charset="2"/>
              <a:buChar char="v"/>
            </a:pPr>
            <a:r>
              <a:rPr lang="en-US" sz="1800" dirty="0"/>
              <a:t>In the past decade, the practice of drug discovery has been undergoing radical transformations in light of the advancements in artificial intelligence, which, at its core, is molecular representation learning</a:t>
            </a:r>
            <a:r>
              <a:rPr lang="en-US" sz="1800" dirty="0" smtClean="0"/>
              <a:t>.</a:t>
            </a:r>
          </a:p>
          <a:p>
            <a:pPr>
              <a:buFont typeface="Wingdings" panose="05000000000000000000" pitchFamily="2" charset="2"/>
              <a:buChar char="v"/>
            </a:pPr>
            <a:r>
              <a:rPr lang="en-US" sz="1800" dirty="0"/>
              <a:t>In our drug discovery project, we divide tasks into two main categories: predicting potential drug candidates based on their molecular properties and predicting </a:t>
            </a:r>
            <a:r>
              <a:rPr lang="en-US" sz="1800" dirty="0" err="1"/>
              <a:t>drugtarget</a:t>
            </a:r>
            <a:r>
              <a:rPr lang="en-US" sz="1800" dirty="0"/>
              <a:t> binding affinity. </a:t>
            </a:r>
            <a:endParaRPr lang="en-US" sz="1800" dirty="0" smtClean="0"/>
          </a:p>
          <a:p>
            <a:pPr>
              <a:buFont typeface="Wingdings" panose="05000000000000000000" pitchFamily="2" charset="2"/>
              <a:buChar char="v"/>
            </a:pPr>
            <a:r>
              <a:rPr lang="en-US" sz="1800" dirty="0" smtClean="0"/>
              <a:t>The </a:t>
            </a:r>
            <a:r>
              <a:rPr lang="en-US" sz="1800" dirty="0"/>
              <a:t>first involves calculating molecular descriptors, engineering features, building predictive models, and identifying promising molecules. The second focuses on simulating interactions between drugs and targets using molecular docking and advanced machine learning models to predict binding affinities, followed by </a:t>
            </a:r>
            <a:r>
              <a:rPr lang="en-US" sz="1800" dirty="0" smtClean="0"/>
              <a:t>experimental </a:t>
            </a:r>
            <a:r>
              <a:rPr lang="en-US" sz="1800" dirty="0"/>
              <a:t>validation and optimization. Combining these approaches streamlines the identification and evaluation of effective drug candidates, enhancing the efficiency of the drug discovery process</a:t>
            </a:r>
            <a:r>
              <a:rPr lang="en-US" sz="1800" dirty="0" smtClean="0"/>
              <a:t>.</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48358E4-C72F-42F6-A841-028654808A10}" type="datetime1">
              <a:rPr lang="en-IN" smtClean="0"/>
              <a:t>24-05-2024</a:t>
            </a:fld>
            <a:endParaRPr lang="en-IN"/>
          </a:p>
        </p:txBody>
      </p:sp>
      <p:sp>
        <p:nvSpPr>
          <p:cNvPr id="7" name="Footer Placeholder 6"/>
          <p:cNvSpPr>
            <a:spLocks noGrp="1"/>
          </p:cNvSpPr>
          <p:nvPr>
            <p:ph type="ftr" sz="quarter" idx="11"/>
          </p:nvPr>
        </p:nvSpPr>
        <p:spPr/>
        <p:txBody>
          <a:bodyPr/>
          <a:lstStyle/>
          <a:p>
            <a:r>
              <a:rPr lang="en-US" sz="1200" b="1" i="0" dirty="0"/>
              <a:t>Drug Discovery using Large Language Models</a:t>
            </a:r>
            <a:endParaRPr lang="en-IN" dirty="0"/>
          </a:p>
        </p:txBody>
      </p:sp>
      <p:sp>
        <p:nvSpPr>
          <p:cNvPr id="8" name="Slide Number Placeholder 7"/>
          <p:cNvSpPr>
            <a:spLocks noGrp="1"/>
          </p:cNvSpPr>
          <p:nvPr>
            <p:ph type="sldNum" sz="quarter" idx="12"/>
          </p:nvPr>
        </p:nvSpPr>
        <p:spPr/>
        <p:txBody>
          <a:bodyPr/>
          <a:lstStyle/>
          <a:p>
            <a:fld id="{1DEB9025-8623-43DC-835C-CC7482BE7300}" type="slidenum">
              <a:rPr lang="en-IN" smtClean="0"/>
              <a:t>2</a:t>
            </a:fld>
            <a:endParaRPr lang="en-IN" dirty="0"/>
          </a:p>
        </p:txBody>
      </p:sp>
      <p:pic>
        <p:nvPicPr>
          <p:cNvPr id="11" name="Picture 10">
            <a:extLst>
              <a:ext uri="{FF2B5EF4-FFF2-40B4-BE49-F238E27FC236}">
                <a16:creationId xmlns="" xmlns:a16="http://schemas.microsoft.com/office/drawing/2014/main" id="{09B5AB9A-DD21-F377-3EEA-43C0FA1CA731}"/>
              </a:ext>
            </a:extLst>
          </p:cNvPr>
          <p:cNvPicPr>
            <a:picLocks noChangeAspect="1"/>
          </p:cNvPicPr>
          <p:nvPr/>
        </p:nvPicPr>
        <p:blipFill>
          <a:blip r:embed="rId2"/>
          <a:stretch>
            <a:fillRect/>
          </a:stretch>
        </p:blipFill>
        <p:spPr>
          <a:xfrm>
            <a:off x="7785310" y="1287380"/>
            <a:ext cx="3788125" cy="1876687"/>
          </a:xfrm>
          <a:prstGeom prst="rect">
            <a:avLst/>
          </a:prstGeom>
        </p:spPr>
      </p:pic>
      <p:pic>
        <p:nvPicPr>
          <p:cNvPr id="3" name="Picture 2">
            <a:extLst>
              <a:ext uri="{FF2B5EF4-FFF2-40B4-BE49-F238E27FC236}">
                <a16:creationId xmlns="" xmlns:a16="http://schemas.microsoft.com/office/drawing/2014/main" id="{490F80A6-CC07-5C1A-DCB1-E878B78B6F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9792" y="3318235"/>
            <a:ext cx="3563643" cy="3001028"/>
          </a:xfrm>
          <a:prstGeom prst="rect">
            <a:avLst/>
          </a:prstGeom>
        </p:spPr>
      </p:pic>
    </p:spTree>
    <p:extLst>
      <p:ext uri="{BB962C8B-B14F-4D97-AF65-F5344CB8AC3E}">
        <p14:creationId xmlns:p14="http://schemas.microsoft.com/office/powerpoint/2010/main" val="1223745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Objectives</a:t>
            </a:r>
          </a:p>
        </p:txBody>
      </p:sp>
      <p:sp>
        <p:nvSpPr>
          <p:cNvPr id="3" name="Content Placeholder 2"/>
          <p:cNvSpPr>
            <a:spLocks noGrp="1"/>
          </p:cNvSpPr>
          <p:nvPr>
            <p:ph idx="1"/>
          </p:nvPr>
        </p:nvSpPr>
        <p:spPr>
          <a:xfrm>
            <a:off x="838201" y="1583703"/>
            <a:ext cx="6178062" cy="4254389"/>
          </a:xfrm>
        </p:spPr>
        <p:txBody>
          <a:bodyPr>
            <a:normAutofit fontScale="92500"/>
          </a:bodyPr>
          <a:lstStyle/>
          <a:p>
            <a:pPr algn="just">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Primary objective is to –</a:t>
            </a:r>
          </a:p>
          <a:p>
            <a:pPr lvl="1" algn="just">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Understanding the Drug discovery and </a:t>
            </a:r>
            <a:r>
              <a:rPr lang="en-US" sz="2000" dirty="0" smtClean="0">
                <a:latin typeface="Times New Roman" panose="02020603050405020304" pitchFamily="18" charset="0"/>
                <a:cs typeface="Times New Roman" panose="02020603050405020304" pitchFamily="18" charset="0"/>
              </a:rPr>
              <a:t>Concept</a:t>
            </a:r>
          </a:p>
          <a:p>
            <a:pPr lvl="1" algn="just">
              <a:lnSpc>
                <a:spcPct val="100000"/>
              </a:lnSpc>
              <a:buFont typeface="Wingdings" panose="05000000000000000000" pitchFamily="2" charset="2"/>
              <a:buChar char="ü"/>
            </a:pPr>
            <a:r>
              <a:rPr lang="en-US" sz="2000" dirty="0"/>
              <a:t>Develop or integrate computational tools to calculate various molecular </a:t>
            </a:r>
            <a:r>
              <a:rPr lang="en-US" sz="2000" dirty="0" smtClean="0"/>
              <a:t>descriptors </a:t>
            </a:r>
            <a:r>
              <a:rPr lang="en-US" sz="2000" dirty="0"/>
              <a:t>(e.g., molecular </a:t>
            </a:r>
            <a:r>
              <a:rPr lang="en-US" sz="2000" dirty="0" smtClean="0"/>
              <a:t>weight, hydrogen </a:t>
            </a:r>
            <a:r>
              <a:rPr lang="en-US" sz="2000" dirty="0"/>
              <a:t>bond donors and acceptors). </a:t>
            </a:r>
            <a:endParaRPr lang="en-US" sz="2000" dirty="0" smtClean="0"/>
          </a:p>
          <a:p>
            <a:pPr lvl="1" algn="just">
              <a:lnSpc>
                <a:spcPct val="100000"/>
              </a:lnSpc>
              <a:buFont typeface="Wingdings" panose="05000000000000000000" pitchFamily="2" charset="2"/>
              <a:buChar char="ü"/>
            </a:pPr>
            <a:r>
              <a:rPr lang="en-US" sz="2000" dirty="0"/>
              <a:t>Use predictive models to rank and shortlist top candidates for subsequent </a:t>
            </a:r>
            <a:r>
              <a:rPr lang="en-US" sz="2000" dirty="0" smtClean="0"/>
              <a:t>experimental </a:t>
            </a:r>
            <a:r>
              <a:rPr lang="en-US" sz="2000" dirty="0"/>
              <a:t>validation</a:t>
            </a:r>
            <a:r>
              <a:rPr lang="en-US" sz="2000" dirty="0" smtClean="0"/>
              <a:t>.</a:t>
            </a:r>
          </a:p>
          <a:p>
            <a:pPr lvl="1" algn="just">
              <a:lnSpc>
                <a:spcPct val="100000"/>
              </a:lnSpc>
              <a:buFont typeface="Wingdings" panose="05000000000000000000" pitchFamily="2" charset="2"/>
              <a:buChar char="ü"/>
            </a:pPr>
            <a:r>
              <a:rPr lang="en-US" sz="2000" dirty="0"/>
              <a:t>Build and train advanced machine learning models (e.g., deep learning, </a:t>
            </a:r>
            <a:r>
              <a:rPr lang="en-US" sz="2000" dirty="0" smtClean="0"/>
              <a:t>graph-based </a:t>
            </a:r>
            <a:r>
              <a:rPr lang="en-US" sz="2000" dirty="0"/>
              <a:t>neural networks) to predict binding affinities</a:t>
            </a:r>
            <a:r>
              <a:rPr lang="en-US" sz="2000" dirty="0" smtClean="0"/>
              <a:t>.</a:t>
            </a:r>
          </a:p>
          <a:p>
            <a:pPr lvl="1" algn="just">
              <a:lnSpc>
                <a:spcPct val="100000"/>
              </a:lnSpc>
              <a:buFont typeface="Wingdings" panose="05000000000000000000" pitchFamily="2" charset="2"/>
              <a:buChar char="ü"/>
            </a:pPr>
            <a:r>
              <a:rPr lang="en-US" sz="2000" dirty="0"/>
              <a:t>Select model validation as Mean-Squared error for the regression model also </a:t>
            </a:r>
            <a:r>
              <a:rPr lang="en-US" sz="2000" dirty="0" smtClean="0"/>
              <a:t>applying </a:t>
            </a:r>
            <a:r>
              <a:rPr lang="en-US" sz="2000" dirty="0"/>
              <a:t>different forms of clustering .</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5B4722-1295-4016-9ECD-558792D674DB}" type="datetime1">
              <a:rPr lang="en-IN" smtClean="0"/>
              <a:t>24-05-2024</a:t>
            </a:fld>
            <a:endParaRPr lang="en-IN"/>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pic>
        <p:nvPicPr>
          <p:cNvPr id="5" name="Picture 4">
            <a:extLst>
              <a:ext uri="{FF2B5EF4-FFF2-40B4-BE49-F238E27FC236}">
                <a16:creationId xmlns="" xmlns:a16="http://schemas.microsoft.com/office/drawing/2014/main" id="{52C7F03A-8172-A367-915A-5A3D7B0BD41C}"/>
              </a:ext>
            </a:extLst>
          </p:cNvPr>
          <p:cNvPicPr>
            <a:picLocks noChangeAspect="1"/>
          </p:cNvPicPr>
          <p:nvPr/>
        </p:nvPicPr>
        <p:blipFill rotWithShape="1">
          <a:blip r:embed="rId2"/>
          <a:srcRect b="26104"/>
          <a:stretch/>
        </p:blipFill>
        <p:spPr>
          <a:xfrm>
            <a:off x="7016262" y="1414021"/>
            <a:ext cx="4978515" cy="4617502"/>
          </a:xfrm>
          <a:prstGeom prst="rect">
            <a:avLst/>
          </a:prstGeom>
        </p:spPr>
      </p:pic>
      <p:sp>
        <p:nvSpPr>
          <p:cNvPr id="9" name="Footer Placeholder 6">
            <a:extLst>
              <a:ext uri="{FF2B5EF4-FFF2-40B4-BE49-F238E27FC236}">
                <a16:creationId xmlns="" xmlns:a16="http://schemas.microsoft.com/office/drawing/2014/main" id="{77D622B1-CBBD-48BE-531D-0093FCCA6442}"/>
              </a:ext>
            </a:extLst>
          </p:cNvPr>
          <p:cNvSpPr>
            <a:spLocks noGrp="1"/>
          </p:cNvSpPr>
          <p:nvPr>
            <p:ph type="ftr" sz="quarter" idx="11"/>
          </p:nvPr>
        </p:nvSpPr>
        <p:spPr>
          <a:xfrm>
            <a:off x="4038600" y="6356350"/>
            <a:ext cx="4114800" cy="365125"/>
          </a:xfrm>
        </p:spPr>
        <p:txBody>
          <a:bodyPr/>
          <a:lstStyle/>
          <a:p>
            <a:r>
              <a:rPr lang="en-US" sz="1200" b="1" i="0" dirty="0"/>
              <a:t>Drug Discovery using Large Language Models</a:t>
            </a:r>
            <a:endParaRPr lang="en-IN" dirty="0"/>
          </a:p>
        </p:txBody>
      </p:sp>
    </p:spTree>
    <p:extLst>
      <p:ext uri="{BB962C8B-B14F-4D97-AF65-F5344CB8AC3E}">
        <p14:creationId xmlns:p14="http://schemas.microsoft.com/office/powerpoint/2010/main" val="4082437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985"/>
            <a:ext cx="12191999" cy="885371"/>
          </a:xfrm>
          <a:noFill/>
        </p:spPr>
        <p:txBody>
          <a:bodyPr/>
          <a:lstStyle/>
          <a:p>
            <a:r>
              <a:rPr lang="en-IN" dirty="0"/>
              <a:t>3. Stakeholders</a:t>
            </a:r>
          </a:p>
        </p:txBody>
      </p:sp>
      <p:sp>
        <p:nvSpPr>
          <p:cNvPr id="4" name="Date Placeholder 3"/>
          <p:cNvSpPr>
            <a:spLocks noGrp="1"/>
          </p:cNvSpPr>
          <p:nvPr>
            <p:ph type="dt" sz="half" idx="10"/>
          </p:nvPr>
        </p:nvSpPr>
        <p:spPr/>
        <p:txBody>
          <a:bodyPr/>
          <a:lstStyle/>
          <a:p>
            <a:fld id="{55DC1A38-5A69-4914-B9CB-734502B24F13}" type="datetime1">
              <a:rPr lang="en-IN" smtClean="0"/>
              <a:t>24-05-2024</a:t>
            </a:fld>
            <a:endParaRPr lang="en-IN"/>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grpSp>
        <p:nvGrpSpPr>
          <p:cNvPr id="8" name="Google Shape;901;p38">
            <a:extLst>
              <a:ext uri="{FF2B5EF4-FFF2-40B4-BE49-F238E27FC236}">
                <a16:creationId xmlns="" xmlns:a16="http://schemas.microsoft.com/office/drawing/2014/main" id="{E30B0A12-4D35-EBC1-A13D-48B9F2E13D05}"/>
              </a:ext>
            </a:extLst>
          </p:cNvPr>
          <p:cNvGrpSpPr/>
          <p:nvPr/>
        </p:nvGrpSpPr>
        <p:grpSpPr>
          <a:xfrm>
            <a:off x="949569" y="2738454"/>
            <a:ext cx="2653377" cy="1278708"/>
            <a:chOff x="3335286" y="601670"/>
            <a:chExt cx="804678" cy="932160"/>
          </a:xfrm>
          <a:solidFill>
            <a:srgbClr val="0070C0"/>
          </a:solidFill>
        </p:grpSpPr>
        <p:sp>
          <p:nvSpPr>
            <p:cNvPr id="9" name="Google Shape;902;p38">
              <a:extLst>
                <a:ext uri="{FF2B5EF4-FFF2-40B4-BE49-F238E27FC236}">
                  <a16:creationId xmlns="" xmlns:a16="http://schemas.microsoft.com/office/drawing/2014/main" id="{8551CF46-89A6-0F13-E14A-35755AEA6461}"/>
                </a:ext>
              </a:extLst>
            </p:cNvPr>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grp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3;p38">
              <a:extLst>
                <a:ext uri="{FF2B5EF4-FFF2-40B4-BE49-F238E27FC236}">
                  <a16:creationId xmlns="" xmlns:a16="http://schemas.microsoft.com/office/drawing/2014/main" id="{EE43D975-AB97-8A96-D028-0B2662023A76}"/>
                </a:ext>
              </a:extLst>
            </p:cNvPr>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04;p38">
              <a:extLst>
                <a:ext uri="{FF2B5EF4-FFF2-40B4-BE49-F238E27FC236}">
                  <a16:creationId xmlns="" xmlns:a16="http://schemas.microsoft.com/office/drawing/2014/main" id="{BFBB86CD-A9E4-0CDC-9897-04593D1AA8EA}"/>
                </a:ext>
              </a:extLst>
            </p:cNvPr>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5;p38">
              <a:extLst>
                <a:ext uri="{FF2B5EF4-FFF2-40B4-BE49-F238E27FC236}">
                  <a16:creationId xmlns="" xmlns:a16="http://schemas.microsoft.com/office/drawing/2014/main" id="{B33C4ADC-7BDC-72B3-1E1B-56F9C2480B6F}"/>
                </a:ext>
              </a:extLst>
            </p:cNvPr>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6;p38">
              <a:extLst>
                <a:ext uri="{FF2B5EF4-FFF2-40B4-BE49-F238E27FC236}">
                  <a16:creationId xmlns="" xmlns:a16="http://schemas.microsoft.com/office/drawing/2014/main" id="{FCDE7E48-37A9-14C5-F118-25A7E6BF023C}"/>
                </a:ext>
              </a:extLst>
            </p:cNvPr>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7;p38">
              <a:extLst>
                <a:ext uri="{FF2B5EF4-FFF2-40B4-BE49-F238E27FC236}">
                  <a16:creationId xmlns="" xmlns:a16="http://schemas.microsoft.com/office/drawing/2014/main" id="{7FAD8D99-D3D9-CA02-24CE-54969B4C3E65}"/>
                </a:ext>
              </a:extLst>
            </p:cNvPr>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8;p38">
              <a:extLst>
                <a:ext uri="{FF2B5EF4-FFF2-40B4-BE49-F238E27FC236}">
                  <a16:creationId xmlns="" xmlns:a16="http://schemas.microsoft.com/office/drawing/2014/main" id="{764F3688-86B5-FA2E-AA15-E6E676128992}"/>
                </a:ext>
              </a:extLst>
            </p:cNvPr>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01;p38">
            <a:extLst>
              <a:ext uri="{FF2B5EF4-FFF2-40B4-BE49-F238E27FC236}">
                <a16:creationId xmlns="" xmlns:a16="http://schemas.microsoft.com/office/drawing/2014/main" id="{454E3F2F-C6FE-EF2F-CCB3-FE5DD771DFA3}"/>
              </a:ext>
            </a:extLst>
          </p:cNvPr>
          <p:cNvGrpSpPr/>
          <p:nvPr/>
        </p:nvGrpSpPr>
        <p:grpSpPr>
          <a:xfrm>
            <a:off x="8955447" y="2705571"/>
            <a:ext cx="2241021" cy="885372"/>
            <a:chOff x="3335286" y="601670"/>
            <a:chExt cx="804678" cy="932160"/>
          </a:xfrm>
          <a:solidFill>
            <a:srgbClr val="0070C0"/>
          </a:solidFill>
        </p:grpSpPr>
        <p:sp>
          <p:nvSpPr>
            <p:cNvPr id="21" name="Google Shape;902;p38">
              <a:extLst>
                <a:ext uri="{FF2B5EF4-FFF2-40B4-BE49-F238E27FC236}">
                  <a16:creationId xmlns="" xmlns:a16="http://schemas.microsoft.com/office/drawing/2014/main" id="{83142BE1-5F89-9698-A6F9-BC9CC88BD125}"/>
                </a:ext>
              </a:extLst>
            </p:cNvPr>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grp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03;p38">
              <a:extLst>
                <a:ext uri="{FF2B5EF4-FFF2-40B4-BE49-F238E27FC236}">
                  <a16:creationId xmlns="" xmlns:a16="http://schemas.microsoft.com/office/drawing/2014/main" id="{1F99CE5B-5B03-7EC5-931D-A6B1BDC178F3}"/>
                </a:ext>
              </a:extLst>
            </p:cNvPr>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4;p38">
              <a:extLst>
                <a:ext uri="{FF2B5EF4-FFF2-40B4-BE49-F238E27FC236}">
                  <a16:creationId xmlns="" xmlns:a16="http://schemas.microsoft.com/office/drawing/2014/main" id="{F9DC46EC-61FF-0812-BE12-C34B0417249D}"/>
                </a:ext>
              </a:extLst>
            </p:cNvPr>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05;p38">
              <a:extLst>
                <a:ext uri="{FF2B5EF4-FFF2-40B4-BE49-F238E27FC236}">
                  <a16:creationId xmlns="" xmlns:a16="http://schemas.microsoft.com/office/drawing/2014/main" id="{8CCF7292-7B7C-10C7-B2AF-7476F313C902}"/>
                </a:ext>
              </a:extLst>
            </p:cNvPr>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06;p38">
              <a:extLst>
                <a:ext uri="{FF2B5EF4-FFF2-40B4-BE49-F238E27FC236}">
                  <a16:creationId xmlns="" xmlns:a16="http://schemas.microsoft.com/office/drawing/2014/main" id="{D26D0C40-95F1-3B56-D266-A9AF7B6CF216}"/>
                </a:ext>
              </a:extLst>
            </p:cNvPr>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07;p38">
              <a:extLst>
                <a:ext uri="{FF2B5EF4-FFF2-40B4-BE49-F238E27FC236}">
                  <a16:creationId xmlns="" xmlns:a16="http://schemas.microsoft.com/office/drawing/2014/main" id="{6B72E42F-6E0D-60F6-6A53-F255FBFC853E}"/>
                </a:ext>
              </a:extLst>
            </p:cNvPr>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08;p38">
              <a:extLst>
                <a:ext uri="{FF2B5EF4-FFF2-40B4-BE49-F238E27FC236}">
                  <a16:creationId xmlns="" xmlns:a16="http://schemas.microsoft.com/office/drawing/2014/main" id="{5020FECE-EB40-401A-1CFC-65C7765B3482}"/>
                </a:ext>
              </a:extLst>
            </p:cNvPr>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 name="Straight Connector 27">
            <a:extLst>
              <a:ext uri="{FF2B5EF4-FFF2-40B4-BE49-F238E27FC236}">
                <a16:creationId xmlns="" xmlns:a16="http://schemas.microsoft.com/office/drawing/2014/main" id="{C735514B-5073-2655-55E9-48573797ABF7}"/>
              </a:ext>
            </a:extLst>
          </p:cNvPr>
          <p:cNvCxnSpPr>
            <a:cxnSpLocks/>
          </p:cNvCxnSpPr>
          <p:nvPr/>
        </p:nvCxnSpPr>
        <p:spPr>
          <a:xfrm>
            <a:off x="6118054" y="977356"/>
            <a:ext cx="0" cy="851444"/>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29" name="Straight Connector 28">
            <a:extLst>
              <a:ext uri="{FF2B5EF4-FFF2-40B4-BE49-F238E27FC236}">
                <a16:creationId xmlns="" xmlns:a16="http://schemas.microsoft.com/office/drawing/2014/main" id="{C3840296-907C-D00B-8122-122CD364BE15}"/>
              </a:ext>
            </a:extLst>
          </p:cNvPr>
          <p:cNvCxnSpPr>
            <a:cxnSpLocks/>
          </p:cNvCxnSpPr>
          <p:nvPr/>
        </p:nvCxnSpPr>
        <p:spPr>
          <a:xfrm>
            <a:off x="2171269" y="1636385"/>
            <a:ext cx="7810931"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 xmlns:a16="http://schemas.microsoft.com/office/drawing/2014/main" id="{28192BF1-105F-99F1-B5E1-9FB5630BC058}"/>
              </a:ext>
            </a:extLst>
          </p:cNvPr>
          <p:cNvCxnSpPr>
            <a:cxnSpLocks/>
          </p:cNvCxnSpPr>
          <p:nvPr/>
        </p:nvCxnSpPr>
        <p:spPr>
          <a:xfrm>
            <a:off x="2171269" y="1636385"/>
            <a:ext cx="0" cy="104462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31" name="TextBox 30">
            <a:extLst>
              <a:ext uri="{FF2B5EF4-FFF2-40B4-BE49-F238E27FC236}">
                <a16:creationId xmlns="" xmlns:a16="http://schemas.microsoft.com/office/drawing/2014/main" id="{4E3476C8-335F-7FCD-78A4-70D15AB128F3}"/>
              </a:ext>
            </a:extLst>
          </p:cNvPr>
          <p:cNvSpPr txBox="1"/>
          <p:nvPr/>
        </p:nvSpPr>
        <p:spPr>
          <a:xfrm>
            <a:off x="1079043" y="2837870"/>
            <a:ext cx="2523903" cy="1015663"/>
          </a:xfrm>
          <a:prstGeom prst="rect">
            <a:avLst/>
          </a:prstGeom>
          <a:noFill/>
        </p:spPr>
        <p:txBody>
          <a:bodyPr wrap="square" rtlCol="0">
            <a:spAutoFit/>
          </a:bodyPr>
          <a:lstStyle/>
          <a:p>
            <a:r>
              <a:rPr lang="en-US" sz="2000" b="1" i="0" dirty="0">
                <a:solidFill>
                  <a:srgbClr val="ECECEC"/>
                </a:solidFill>
                <a:effectLst/>
                <a:latin typeface="Söhne"/>
              </a:rPr>
              <a:t>Biomedical Researchers and Bioinformaticians</a:t>
            </a:r>
            <a:endParaRPr lang="en-US" sz="2000" b="1" dirty="0">
              <a:solidFill>
                <a:schemeClr val="lt1"/>
              </a:solidFill>
              <a:latin typeface="Fjalla One"/>
              <a:sym typeface="Fjalla One"/>
            </a:endParaRPr>
          </a:p>
        </p:txBody>
      </p:sp>
      <p:sp>
        <p:nvSpPr>
          <p:cNvPr id="32" name="TextBox 31">
            <a:extLst>
              <a:ext uri="{FF2B5EF4-FFF2-40B4-BE49-F238E27FC236}">
                <a16:creationId xmlns="" xmlns:a16="http://schemas.microsoft.com/office/drawing/2014/main" id="{20C85B88-7A26-7BB9-D460-44962076C52E}"/>
              </a:ext>
            </a:extLst>
          </p:cNvPr>
          <p:cNvSpPr txBox="1"/>
          <p:nvPr/>
        </p:nvSpPr>
        <p:spPr>
          <a:xfrm>
            <a:off x="9207815" y="2829299"/>
            <a:ext cx="2264920" cy="584775"/>
          </a:xfrm>
          <a:prstGeom prst="rect">
            <a:avLst/>
          </a:prstGeom>
          <a:noFill/>
        </p:spPr>
        <p:txBody>
          <a:bodyPr wrap="square" rtlCol="0">
            <a:spAutoFit/>
          </a:bodyPr>
          <a:lstStyle/>
          <a:p>
            <a:r>
              <a:rPr lang="en-US" sz="3200" b="1" dirty="0">
                <a:solidFill>
                  <a:srgbClr val="ECECEC"/>
                </a:solidFill>
                <a:latin typeface="Söhne"/>
                <a:sym typeface="Fjalla One"/>
              </a:rPr>
              <a:t>Students</a:t>
            </a:r>
          </a:p>
        </p:txBody>
      </p:sp>
      <p:grpSp>
        <p:nvGrpSpPr>
          <p:cNvPr id="33" name="Google Shape;901;p38">
            <a:extLst>
              <a:ext uri="{FF2B5EF4-FFF2-40B4-BE49-F238E27FC236}">
                <a16:creationId xmlns="" xmlns:a16="http://schemas.microsoft.com/office/drawing/2014/main" id="{AEE22427-7F3B-E96B-8622-17C412739386}"/>
              </a:ext>
            </a:extLst>
          </p:cNvPr>
          <p:cNvGrpSpPr/>
          <p:nvPr/>
        </p:nvGrpSpPr>
        <p:grpSpPr>
          <a:xfrm>
            <a:off x="5293488" y="3075549"/>
            <a:ext cx="2158070" cy="1110394"/>
            <a:chOff x="3335286" y="601670"/>
            <a:chExt cx="804678" cy="932160"/>
          </a:xfrm>
          <a:solidFill>
            <a:srgbClr val="0070C0"/>
          </a:solidFill>
        </p:grpSpPr>
        <p:sp>
          <p:nvSpPr>
            <p:cNvPr id="34" name="Google Shape;902;p38">
              <a:extLst>
                <a:ext uri="{FF2B5EF4-FFF2-40B4-BE49-F238E27FC236}">
                  <a16:creationId xmlns="" xmlns:a16="http://schemas.microsoft.com/office/drawing/2014/main" id="{01433A42-2669-9E28-2EC4-F430C4BFC4A2}"/>
                </a:ext>
              </a:extLst>
            </p:cNvPr>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grp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03;p38">
              <a:extLst>
                <a:ext uri="{FF2B5EF4-FFF2-40B4-BE49-F238E27FC236}">
                  <a16:creationId xmlns="" xmlns:a16="http://schemas.microsoft.com/office/drawing/2014/main" id="{1DCD20D2-69FA-1BD4-D627-A3F9B0301C03}"/>
                </a:ext>
              </a:extLst>
            </p:cNvPr>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04;p38">
              <a:extLst>
                <a:ext uri="{FF2B5EF4-FFF2-40B4-BE49-F238E27FC236}">
                  <a16:creationId xmlns="" xmlns:a16="http://schemas.microsoft.com/office/drawing/2014/main" id="{602B3AFA-3EA9-39D6-FA36-DE8DADF0054F}"/>
                </a:ext>
              </a:extLst>
            </p:cNvPr>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5;p38">
              <a:extLst>
                <a:ext uri="{FF2B5EF4-FFF2-40B4-BE49-F238E27FC236}">
                  <a16:creationId xmlns="" xmlns:a16="http://schemas.microsoft.com/office/drawing/2014/main" id="{97606753-5D19-B413-4DFC-E3A506B163AE}"/>
                </a:ext>
              </a:extLst>
            </p:cNvPr>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6;p38">
              <a:extLst>
                <a:ext uri="{FF2B5EF4-FFF2-40B4-BE49-F238E27FC236}">
                  <a16:creationId xmlns="" xmlns:a16="http://schemas.microsoft.com/office/drawing/2014/main" id="{5488F637-AB95-0BA6-D78F-0C238DE42822}"/>
                </a:ext>
              </a:extLst>
            </p:cNvPr>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7;p38">
              <a:extLst>
                <a:ext uri="{FF2B5EF4-FFF2-40B4-BE49-F238E27FC236}">
                  <a16:creationId xmlns="" xmlns:a16="http://schemas.microsoft.com/office/drawing/2014/main" id="{693B46EC-540C-D3B5-D629-45613D54A14B}"/>
                </a:ext>
              </a:extLst>
            </p:cNvPr>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8;p38">
              <a:extLst>
                <a:ext uri="{FF2B5EF4-FFF2-40B4-BE49-F238E27FC236}">
                  <a16:creationId xmlns="" xmlns:a16="http://schemas.microsoft.com/office/drawing/2014/main" id="{85947C5F-18B4-AF6F-2308-2F0362FE426D}"/>
                </a:ext>
              </a:extLst>
            </p:cNvPr>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TextBox 40">
            <a:extLst>
              <a:ext uri="{FF2B5EF4-FFF2-40B4-BE49-F238E27FC236}">
                <a16:creationId xmlns="" xmlns:a16="http://schemas.microsoft.com/office/drawing/2014/main" id="{B471D54F-8919-0FA0-EC58-82577FFEF4CF}"/>
              </a:ext>
            </a:extLst>
          </p:cNvPr>
          <p:cNvSpPr txBox="1"/>
          <p:nvPr/>
        </p:nvSpPr>
        <p:spPr>
          <a:xfrm>
            <a:off x="5415715" y="3141062"/>
            <a:ext cx="1948769" cy="1015663"/>
          </a:xfrm>
          <a:prstGeom prst="rect">
            <a:avLst/>
          </a:prstGeom>
          <a:noFill/>
        </p:spPr>
        <p:txBody>
          <a:bodyPr wrap="square" rtlCol="0">
            <a:spAutoFit/>
          </a:bodyPr>
          <a:lstStyle/>
          <a:p>
            <a:r>
              <a:rPr lang="en-US" sz="2000" b="1" dirty="0">
                <a:solidFill>
                  <a:srgbClr val="ECECEC"/>
                </a:solidFill>
                <a:latin typeface="Söhne"/>
              </a:rPr>
              <a:t>Academic Institutions and Educators</a:t>
            </a:r>
          </a:p>
        </p:txBody>
      </p:sp>
      <p:cxnSp>
        <p:nvCxnSpPr>
          <p:cNvPr id="45" name="Straight Arrow Connector 44">
            <a:extLst>
              <a:ext uri="{FF2B5EF4-FFF2-40B4-BE49-F238E27FC236}">
                <a16:creationId xmlns="" xmlns:a16="http://schemas.microsoft.com/office/drawing/2014/main" id="{F20EDD5A-E0AF-07F9-39A7-10F351C3DC15}"/>
              </a:ext>
            </a:extLst>
          </p:cNvPr>
          <p:cNvCxnSpPr>
            <a:cxnSpLocks/>
          </p:cNvCxnSpPr>
          <p:nvPr/>
        </p:nvCxnSpPr>
        <p:spPr>
          <a:xfrm>
            <a:off x="6118054" y="1690459"/>
            <a:ext cx="0" cy="138509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51" name="Straight Arrow Connector 50">
            <a:extLst>
              <a:ext uri="{FF2B5EF4-FFF2-40B4-BE49-F238E27FC236}">
                <a16:creationId xmlns="" xmlns:a16="http://schemas.microsoft.com/office/drawing/2014/main" id="{880541A2-32C9-D63C-D1FB-C7BA13BFEBF7}"/>
              </a:ext>
            </a:extLst>
          </p:cNvPr>
          <p:cNvCxnSpPr>
            <a:cxnSpLocks/>
          </p:cNvCxnSpPr>
          <p:nvPr/>
        </p:nvCxnSpPr>
        <p:spPr>
          <a:xfrm>
            <a:off x="9982200" y="1636385"/>
            <a:ext cx="0" cy="104462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pic>
        <p:nvPicPr>
          <p:cNvPr id="2050" name="Picture 2">
            <a:extLst>
              <a:ext uri="{FF2B5EF4-FFF2-40B4-BE49-F238E27FC236}">
                <a16:creationId xmlns="" xmlns:a16="http://schemas.microsoft.com/office/drawing/2014/main" id="{DC3906A8-A5E1-1827-6D61-37EF46FC07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57" y="3675832"/>
            <a:ext cx="3415054" cy="2996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3D728A1C-37CE-2130-E735-1ED386F5FB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4910" y="3572313"/>
            <a:ext cx="2585869" cy="2347719"/>
          </a:xfrm>
          <a:prstGeom prst="rect">
            <a:avLst/>
          </a:prstGeom>
        </p:spPr>
      </p:pic>
      <p:pic>
        <p:nvPicPr>
          <p:cNvPr id="14" name="Picture 13">
            <a:extLst>
              <a:ext uri="{FF2B5EF4-FFF2-40B4-BE49-F238E27FC236}">
                <a16:creationId xmlns="" xmlns:a16="http://schemas.microsoft.com/office/drawing/2014/main" id="{1FCECBCA-F647-EAF2-92CF-FA222B617F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5164" y="4285288"/>
            <a:ext cx="1777284" cy="1662931"/>
          </a:xfrm>
          <a:prstGeom prst="rect">
            <a:avLst/>
          </a:prstGeom>
        </p:spPr>
      </p:pic>
      <p:sp>
        <p:nvSpPr>
          <p:cNvPr id="5" name="Footer Placeholder 6">
            <a:extLst>
              <a:ext uri="{FF2B5EF4-FFF2-40B4-BE49-F238E27FC236}">
                <a16:creationId xmlns="" xmlns:a16="http://schemas.microsoft.com/office/drawing/2014/main" id="{143DFC69-8430-08A5-502C-CEF6BF3E5ED3}"/>
              </a:ext>
            </a:extLst>
          </p:cNvPr>
          <p:cNvSpPr>
            <a:spLocks noGrp="1"/>
          </p:cNvSpPr>
          <p:nvPr>
            <p:ph type="ftr" sz="quarter" idx="11"/>
          </p:nvPr>
        </p:nvSpPr>
        <p:spPr>
          <a:xfrm>
            <a:off x="4038600" y="6356350"/>
            <a:ext cx="4114800" cy="365125"/>
          </a:xfrm>
        </p:spPr>
        <p:txBody>
          <a:bodyPr/>
          <a:lstStyle/>
          <a:p>
            <a:r>
              <a:rPr lang="en-US" sz="1200" b="1" i="0" dirty="0"/>
              <a:t>Drug Discovery using Large Language Models</a:t>
            </a:r>
            <a:endParaRPr lang="en-IN" dirty="0"/>
          </a:p>
        </p:txBody>
      </p:sp>
    </p:spTree>
    <p:extLst>
      <p:ext uri="{BB962C8B-B14F-4D97-AF65-F5344CB8AC3E}">
        <p14:creationId xmlns:p14="http://schemas.microsoft.com/office/powerpoint/2010/main" val="243453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4. Literature Survey.</a:t>
            </a:r>
          </a:p>
        </p:txBody>
      </p:sp>
      <p:sp>
        <p:nvSpPr>
          <p:cNvPr id="4" name="Date Placeholder 3"/>
          <p:cNvSpPr>
            <a:spLocks noGrp="1"/>
          </p:cNvSpPr>
          <p:nvPr>
            <p:ph type="dt" sz="half" idx="10"/>
          </p:nvPr>
        </p:nvSpPr>
        <p:spPr/>
        <p:txBody>
          <a:bodyPr/>
          <a:lstStyle/>
          <a:p>
            <a:fld id="{B363240A-7FC0-4631-8E96-38D2E5C2F89E}" type="datetime1">
              <a:rPr lang="en-IN" smtClean="0"/>
              <a:t>24-05-2024</a:t>
            </a:fld>
            <a:endParaRPr lang="en-IN"/>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9" name="Table 8">
            <a:extLst>
              <a:ext uri="{FF2B5EF4-FFF2-40B4-BE49-F238E27FC236}">
                <a16:creationId xmlns="" xmlns:a16="http://schemas.microsoft.com/office/drawing/2014/main" id="{BC9E0057-C1A9-AC52-9D9F-2178DEC975D1}"/>
              </a:ext>
            </a:extLst>
          </p:cNvPr>
          <p:cNvGraphicFramePr>
            <a:graphicFrameLocks noGrp="1"/>
          </p:cNvGraphicFramePr>
          <p:nvPr>
            <p:extLst>
              <p:ext uri="{D42A27DB-BD31-4B8C-83A1-F6EECF244321}">
                <p14:modId xmlns:p14="http://schemas.microsoft.com/office/powerpoint/2010/main" val="1099763005"/>
              </p:ext>
            </p:extLst>
          </p:nvPr>
        </p:nvGraphicFramePr>
        <p:xfrm>
          <a:off x="134524" y="1083578"/>
          <a:ext cx="11922951" cy="5334000"/>
        </p:xfrm>
        <a:graphic>
          <a:graphicData uri="http://schemas.openxmlformats.org/drawingml/2006/table">
            <a:tbl>
              <a:tblPr firstRow="1" bandRow="1">
                <a:tableStyleId>{5C22544A-7EE6-4342-B048-85BDC9FD1C3A}</a:tableStyleId>
              </a:tblPr>
              <a:tblGrid>
                <a:gridCol w="843209">
                  <a:extLst>
                    <a:ext uri="{9D8B030D-6E8A-4147-A177-3AD203B41FA5}">
                      <a16:colId xmlns="" xmlns:a16="http://schemas.microsoft.com/office/drawing/2014/main" val="20000"/>
                    </a:ext>
                  </a:extLst>
                </a:gridCol>
                <a:gridCol w="5413640">
                  <a:extLst>
                    <a:ext uri="{9D8B030D-6E8A-4147-A177-3AD203B41FA5}">
                      <a16:colId xmlns="" xmlns:a16="http://schemas.microsoft.com/office/drawing/2014/main" val="20001"/>
                    </a:ext>
                  </a:extLst>
                </a:gridCol>
                <a:gridCol w="5666102">
                  <a:extLst>
                    <a:ext uri="{9D8B030D-6E8A-4147-A177-3AD203B41FA5}">
                      <a16:colId xmlns="" xmlns:a16="http://schemas.microsoft.com/office/drawing/2014/main" val="20002"/>
                    </a:ext>
                  </a:extLst>
                </a:gridCol>
              </a:tblGrid>
              <a:tr h="681493">
                <a:tc>
                  <a:txBody>
                    <a:bodyPr/>
                    <a:lstStyle/>
                    <a:p>
                      <a:r>
                        <a:rPr lang="en-IN" sz="2000" dirty="0"/>
                        <a:t>Sr.</a:t>
                      </a:r>
                    </a:p>
                    <a:p>
                      <a:r>
                        <a:rPr lang="en-IN" sz="2000" dirty="0"/>
                        <a:t>No.</a:t>
                      </a:r>
                    </a:p>
                  </a:txBody>
                  <a:tcPr/>
                </a:tc>
                <a:tc>
                  <a:txBody>
                    <a:bodyPr/>
                    <a:lstStyle/>
                    <a:p>
                      <a:pPr algn="ctr"/>
                      <a:r>
                        <a:rPr lang="en-IN" sz="2000" dirty="0"/>
                        <a:t>Paper Details</a:t>
                      </a:r>
                    </a:p>
                  </a:txBody>
                  <a:tcPr/>
                </a:tc>
                <a:tc>
                  <a:txBody>
                    <a:bodyPr/>
                    <a:lstStyle/>
                    <a:p>
                      <a:pPr algn="ctr"/>
                      <a:r>
                        <a:rPr lang="en-IN" sz="2000" dirty="0"/>
                        <a:t>Work reported</a:t>
                      </a:r>
                    </a:p>
                  </a:txBody>
                  <a:tcPr/>
                </a:tc>
                <a:extLst>
                  <a:ext uri="{0D108BD9-81ED-4DB2-BD59-A6C34878D82A}">
                    <a16:rowId xmlns="" xmlns:a16="http://schemas.microsoft.com/office/drawing/2014/main" val="10000"/>
                  </a:ext>
                </a:extLst>
              </a:tr>
              <a:tr h="918533">
                <a:tc>
                  <a:txBody>
                    <a:bodyPr/>
                    <a:lstStyle/>
                    <a:p>
                      <a:r>
                        <a:rPr lang="en-IN" sz="140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Liu, </a:t>
                      </a:r>
                      <a:r>
                        <a:rPr lang="en-US" sz="1400" kern="1200" dirty="0" err="1">
                          <a:solidFill>
                            <a:schemeClr val="dk1"/>
                          </a:solidFill>
                          <a:latin typeface="+mn-lt"/>
                          <a:ea typeface="+mn-ea"/>
                          <a:cs typeface="+mn-cs"/>
                        </a:rPr>
                        <a:t>Jiajia</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Mengyuan</a:t>
                      </a:r>
                      <a:r>
                        <a:rPr lang="en-US" sz="1400" kern="1200" dirty="0">
                          <a:solidFill>
                            <a:schemeClr val="dk1"/>
                          </a:solidFill>
                          <a:latin typeface="+mn-lt"/>
                          <a:ea typeface="+mn-ea"/>
                          <a:cs typeface="+mn-cs"/>
                        </a:rPr>
                        <a:t> Yang, </a:t>
                      </a:r>
                      <a:r>
                        <a:rPr lang="en-US" sz="1400" kern="1200" dirty="0" err="1">
                          <a:solidFill>
                            <a:schemeClr val="dk1"/>
                          </a:solidFill>
                          <a:latin typeface="+mn-lt"/>
                          <a:ea typeface="+mn-ea"/>
                          <a:cs typeface="+mn-cs"/>
                        </a:rPr>
                        <a:t>Yankai</a:t>
                      </a:r>
                      <a:r>
                        <a:rPr lang="en-US" sz="1400" kern="1200" dirty="0">
                          <a:solidFill>
                            <a:schemeClr val="dk1"/>
                          </a:solidFill>
                          <a:latin typeface="+mn-lt"/>
                          <a:ea typeface="+mn-ea"/>
                          <a:cs typeface="+mn-cs"/>
                        </a:rPr>
                        <a:t> Yu, </a:t>
                      </a:r>
                      <a:r>
                        <a:rPr lang="en-US" sz="1400" kern="1200" dirty="0" err="1">
                          <a:solidFill>
                            <a:schemeClr val="dk1"/>
                          </a:solidFill>
                          <a:latin typeface="+mn-lt"/>
                          <a:ea typeface="+mn-ea"/>
                          <a:cs typeface="+mn-cs"/>
                        </a:rPr>
                        <a:t>Haixia</a:t>
                      </a:r>
                      <a:r>
                        <a:rPr lang="en-US" sz="1400" kern="1200" dirty="0">
                          <a:solidFill>
                            <a:schemeClr val="dk1"/>
                          </a:solidFill>
                          <a:latin typeface="+mn-lt"/>
                          <a:ea typeface="+mn-ea"/>
                          <a:cs typeface="+mn-cs"/>
                        </a:rPr>
                        <a:t> Xu, Kang Li, and Xiaobo Zhou. "Large language models in bioinformatics: applications and perspectives." </a:t>
                      </a:r>
                      <a:r>
                        <a:rPr lang="en-US" sz="1400" kern="1200" dirty="0" err="1">
                          <a:solidFill>
                            <a:schemeClr val="dk1"/>
                          </a:solidFill>
                          <a:latin typeface="+mn-lt"/>
                          <a:ea typeface="+mn-ea"/>
                          <a:cs typeface="+mn-cs"/>
                        </a:rPr>
                        <a:t>arXiv</a:t>
                      </a:r>
                      <a:r>
                        <a:rPr lang="en-US" sz="1400" kern="1200" dirty="0">
                          <a:solidFill>
                            <a:schemeClr val="dk1"/>
                          </a:solidFill>
                          <a:latin typeface="+mn-lt"/>
                          <a:ea typeface="+mn-ea"/>
                          <a:cs typeface="+mn-cs"/>
                        </a:rPr>
                        <a:t> preprint arXiv:2401.04155 (2024).</a:t>
                      </a:r>
                    </a:p>
                  </a:txBody>
                  <a:tcPr/>
                </a:tc>
                <a:tc>
                  <a:txBody>
                    <a:bodyPr/>
                    <a:lstStyle/>
                    <a:p>
                      <a:r>
                        <a:rPr lang="en-US" sz="1400" kern="1200" dirty="0">
                          <a:solidFill>
                            <a:schemeClr val="dk1"/>
                          </a:solidFill>
                          <a:latin typeface="+mn-lt"/>
                          <a:ea typeface="+mn-ea"/>
                          <a:cs typeface="+mn-cs"/>
                        </a:rPr>
                        <a:t>This article summarizes the potential and prospects of large language models in solving bioinformatic problems. It present a summary of the prominent large language models used in natural language processing, such as BERT and GPT</a:t>
                      </a:r>
                      <a:endParaRPr lang="en-IN" sz="1400" kern="1200" dirty="0">
                        <a:solidFill>
                          <a:schemeClr val="dk1"/>
                        </a:solidFill>
                        <a:latin typeface="+mn-lt"/>
                        <a:ea typeface="+mn-ea"/>
                        <a:cs typeface="+mn-cs"/>
                      </a:endParaRPr>
                    </a:p>
                  </a:txBody>
                  <a:tcPr/>
                </a:tc>
                <a:extLst>
                  <a:ext uri="{0D108BD9-81ED-4DB2-BD59-A6C34878D82A}">
                    <a16:rowId xmlns="" xmlns:a16="http://schemas.microsoft.com/office/drawing/2014/main" val="10001"/>
                  </a:ext>
                </a:extLst>
              </a:tr>
              <a:tr h="1125944">
                <a:tc>
                  <a:txBody>
                    <a:bodyPr/>
                    <a:lstStyle/>
                    <a:p>
                      <a:r>
                        <a:rPr lang="en-IN" sz="14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Xia, </a:t>
                      </a:r>
                      <a:r>
                        <a:rPr lang="en-US" sz="1400" kern="1200" dirty="0" err="1">
                          <a:solidFill>
                            <a:schemeClr val="dk1"/>
                          </a:solidFill>
                          <a:latin typeface="+mn-lt"/>
                          <a:ea typeface="+mn-ea"/>
                          <a:cs typeface="+mn-cs"/>
                        </a:rPr>
                        <a:t>Leiming</a:t>
                      </a:r>
                      <a:r>
                        <a:rPr lang="en-US" sz="1400" kern="1200" dirty="0">
                          <a:solidFill>
                            <a:schemeClr val="dk1"/>
                          </a:solidFill>
                          <a:latin typeface="+mn-lt"/>
                          <a:ea typeface="+mn-ea"/>
                          <a:cs typeface="+mn-cs"/>
                        </a:rPr>
                        <a:t>, Lei Xu, </a:t>
                      </a:r>
                      <a:r>
                        <a:rPr lang="en-US" sz="1400" kern="1200" dirty="0" err="1">
                          <a:solidFill>
                            <a:schemeClr val="dk1"/>
                          </a:solidFill>
                          <a:latin typeface="+mn-lt"/>
                          <a:ea typeface="+mn-ea"/>
                          <a:cs typeface="+mn-cs"/>
                        </a:rPr>
                        <a:t>Shourun</a:t>
                      </a:r>
                      <a:r>
                        <a:rPr lang="en-US" sz="1400" kern="1200" dirty="0">
                          <a:solidFill>
                            <a:schemeClr val="dk1"/>
                          </a:solidFill>
                          <a:latin typeface="+mn-lt"/>
                          <a:ea typeface="+mn-ea"/>
                          <a:cs typeface="+mn-cs"/>
                        </a:rPr>
                        <a:t> Pan, </a:t>
                      </a:r>
                      <a:r>
                        <a:rPr lang="en-US" sz="1400" kern="1200" dirty="0" err="1">
                          <a:solidFill>
                            <a:schemeClr val="dk1"/>
                          </a:solidFill>
                          <a:latin typeface="+mn-lt"/>
                          <a:ea typeface="+mn-ea"/>
                          <a:cs typeface="+mn-cs"/>
                        </a:rPr>
                        <a:t>Dongjiang</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Niu</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Beiyi</a:t>
                      </a:r>
                      <a:r>
                        <a:rPr lang="en-US" sz="1400" kern="1200" dirty="0">
                          <a:solidFill>
                            <a:schemeClr val="dk1"/>
                          </a:solidFill>
                          <a:latin typeface="+mn-lt"/>
                          <a:ea typeface="+mn-ea"/>
                          <a:cs typeface="+mn-cs"/>
                        </a:rPr>
                        <a:t> Zhang, and Zhen Li. "Drug-target binding affinity prediction using message passing neural network and self supervised learning." BMC genomics 24, no. 1 (2023): 557.</a:t>
                      </a:r>
                      <a:endParaRPr lang="en-IN" sz="1400" kern="1200" dirty="0">
                        <a:solidFill>
                          <a:schemeClr val="dk1"/>
                        </a:solidFill>
                        <a:latin typeface="+mn-lt"/>
                        <a:ea typeface="+mn-ea"/>
                        <a:cs typeface="+mn-cs"/>
                      </a:endParaRPr>
                    </a:p>
                  </a:txBody>
                  <a:tcPr/>
                </a:tc>
                <a:tc>
                  <a:txBody>
                    <a:bodyPr/>
                    <a:lstStyle/>
                    <a:p>
                      <a:r>
                        <a:rPr lang="en-US" sz="1400" kern="1200" dirty="0">
                          <a:solidFill>
                            <a:schemeClr val="dk1"/>
                          </a:solidFill>
                          <a:latin typeface="+mn-lt"/>
                          <a:ea typeface="+mn-ea"/>
                          <a:cs typeface="+mn-cs"/>
                        </a:rPr>
                        <a:t>In this paper, a DTA prediction model using the deep learning method is proposed, which uses an undirected-CMPNN for molecular embedding and combines </a:t>
                      </a:r>
                      <a:r>
                        <a:rPr lang="en-US" sz="1400" kern="1200" dirty="0" err="1">
                          <a:solidFill>
                            <a:schemeClr val="dk1"/>
                          </a:solidFill>
                          <a:latin typeface="+mn-lt"/>
                          <a:ea typeface="+mn-ea"/>
                          <a:cs typeface="+mn-cs"/>
                        </a:rPr>
                        <a:t>CPCProt</a:t>
                      </a:r>
                      <a:r>
                        <a:rPr lang="en-US" sz="1400" kern="1200" dirty="0">
                          <a:solidFill>
                            <a:schemeClr val="dk1"/>
                          </a:solidFill>
                          <a:latin typeface="+mn-lt"/>
                          <a:ea typeface="+mn-ea"/>
                          <a:cs typeface="+mn-cs"/>
                        </a:rPr>
                        <a:t> and MLM models for protein embedding. An attention mechanism is introduced to discover the important part of the protein sequence. The proposed method is evaluated on the datasets Ki and Davis, and the model outperformed other deep learning methods.</a:t>
                      </a:r>
                      <a:endParaRPr lang="en-IN" sz="1400" kern="1200" dirty="0">
                        <a:solidFill>
                          <a:schemeClr val="dk1"/>
                        </a:solidFill>
                        <a:latin typeface="+mn-lt"/>
                        <a:ea typeface="+mn-ea"/>
                        <a:cs typeface="+mn-cs"/>
                      </a:endParaRPr>
                    </a:p>
                  </a:txBody>
                  <a:tcPr/>
                </a:tc>
                <a:extLst>
                  <a:ext uri="{0D108BD9-81ED-4DB2-BD59-A6C34878D82A}">
                    <a16:rowId xmlns="" xmlns:a16="http://schemas.microsoft.com/office/drawing/2014/main" val="10002"/>
                  </a:ext>
                </a:extLst>
              </a:tr>
              <a:tr h="1125944">
                <a:tc>
                  <a:txBody>
                    <a:bodyPr/>
                    <a:lstStyle/>
                    <a:p>
                      <a:r>
                        <a:rPr lang="en-IN"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Qizhi</a:t>
                      </a:r>
                      <a:r>
                        <a:rPr lang="en-US" sz="1400" b="0" i="0" kern="1200" dirty="0">
                          <a:solidFill>
                            <a:schemeClr val="dk1"/>
                          </a:solidFill>
                          <a:effectLst/>
                          <a:latin typeface="+mn-lt"/>
                          <a:ea typeface="+mn-ea"/>
                          <a:cs typeface="+mn-cs"/>
                        </a:rPr>
                        <a:t> Pei, Lijun Wu, Jinhua Zhu, </a:t>
                      </a:r>
                      <a:r>
                        <a:rPr lang="en-US" sz="1400" b="0" i="0" kern="1200" dirty="0" err="1">
                          <a:solidFill>
                            <a:schemeClr val="dk1"/>
                          </a:solidFill>
                          <a:effectLst/>
                          <a:latin typeface="+mn-lt"/>
                          <a:ea typeface="+mn-ea"/>
                          <a:cs typeface="+mn-cs"/>
                        </a:rPr>
                        <a:t>Yingce</a:t>
                      </a:r>
                      <a:r>
                        <a:rPr lang="en-US" sz="1400" b="0" i="0" kern="1200" dirty="0">
                          <a:solidFill>
                            <a:schemeClr val="dk1"/>
                          </a:solidFill>
                          <a:effectLst/>
                          <a:latin typeface="+mn-lt"/>
                          <a:ea typeface="+mn-ea"/>
                          <a:cs typeface="+mn-cs"/>
                        </a:rPr>
                        <a:t> Xia, </a:t>
                      </a:r>
                      <a:r>
                        <a:rPr lang="en-US" sz="1400" b="0" i="0" kern="1200" dirty="0" err="1">
                          <a:solidFill>
                            <a:schemeClr val="dk1"/>
                          </a:solidFill>
                          <a:effectLst/>
                          <a:latin typeface="+mn-lt"/>
                          <a:ea typeface="+mn-ea"/>
                          <a:cs typeface="+mn-cs"/>
                        </a:rPr>
                        <a:t>Shufang</a:t>
                      </a:r>
                      <a:r>
                        <a:rPr lang="en-US" sz="1400" b="0" i="0" kern="1200" dirty="0">
                          <a:solidFill>
                            <a:schemeClr val="dk1"/>
                          </a:solidFill>
                          <a:effectLst/>
                          <a:latin typeface="+mn-lt"/>
                          <a:ea typeface="+mn-ea"/>
                          <a:cs typeface="+mn-cs"/>
                        </a:rPr>
                        <a:t> Xie, Tao Qin, </a:t>
                      </a:r>
                      <a:r>
                        <a:rPr lang="en-US" sz="1400" b="0" i="0" kern="1200" dirty="0" err="1">
                          <a:solidFill>
                            <a:schemeClr val="dk1"/>
                          </a:solidFill>
                          <a:effectLst/>
                          <a:latin typeface="+mn-lt"/>
                          <a:ea typeface="+mn-ea"/>
                          <a:cs typeface="+mn-cs"/>
                        </a:rPr>
                        <a:t>Haiguang</a:t>
                      </a:r>
                      <a:r>
                        <a:rPr lang="en-US" sz="1400" b="0" i="0" kern="1200" dirty="0">
                          <a:solidFill>
                            <a:schemeClr val="dk1"/>
                          </a:solidFill>
                          <a:effectLst/>
                          <a:latin typeface="+mn-lt"/>
                          <a:ea typeface="+mn-ea"/>
                          <a:cs typeface="+mn-cs"/>
                        </a:rPr>
                        <a:t> Liu, Tie-Yan Liu, Rui Yan, Breaking the barriers of data scarcity in drug–target affinity prediction, </a:t>
                      </a:r>
                      <a:r>
                        <a:rPr lang="en-US" sz="1400" b="0" i="1" kern="1200" dirty="0">
                          <a:solidFill>
                            <a:schemeClr val="dk1"/>
                          </a:solidFill>
                          <a:effectLst/>
                          <a:latin typeface="+mn-lt"/>
                          <a:ea typeface="+mn-ea"/>
                          <a:cs typeface="+mn-cs"/>
                        </a:rPr>
                        <a:t>Briefings in Bioinformatics</a:t>
                      </a:r>
                      <a:r>
                        <a:rPr lang="en-US" sz="1400" b="0" i="0" kern="1200" dirty="0">
                          <a:solidFill>
                            <a:schemeClr val="dk1"/>
                          </a:solidFill>
                          <a:effectLst/>
                          <a:latin typeface="+mn-lt"/>
                          <a:ea typeface="+mn-ea"/>
                          <a:cs typeface="+mn-cs"/>
                        </a:rPr>
                        <a:t>, Volume 24, Issue 6, November 2023, bbad386, </a:t>
                      </a:r>
                      <a:r>
                        <a:rPr lang="en-US" sz="1400" b="0" i="0" u="none" strike="noStrike" kern="1200" dirty="0">
                          <a:solidFill>
                            <a:schemeClr val="dk1"/>
                          </a:solidFill>
                          <a:effectLst/>
                          <a:latin typeface="+mn-lt"/>
                          <a:ea typeface="+mn-ea"/>
                          <a:cs typeface="+mn-cs"/>
                          <a:hlinkClick r:id="rId2"/>
                        </a:rPr>
                        <a:t>https://doi.org/10.1093/bib/bbad386</a:t>
                      </a:r>
                      <a:endParaRPr lang="en-IN" sz="1100" kern="1200" dirty="0">
                        <a:solidFill>
                          <a:srgbClr val="0070C0"/>
                        </a:solidFill>
                        <a:latin typeface="+mn-lt"/>
                        <a:ea typeface="+mn-ea"/>
                        <a:cs typeface="+mn-cs"/>
                      </a:endParaRPr>
                    </a:p>
                  </a:txBody>
                  <a:tcPr/>
                </a:tc>
                <a:tc>
                  <a:txBody>
                    <a:bodyPr/>
                    <a:lstStyle/>
                    <a:p>
                      <a:r>
                        <a:rPr lang="en-US" sz="1400" kern="1200" dirty="0">
                          <a:solidFill>
                            <a:schemeClr val="dk1"/>
                          </a:solidFill>
                          <a:latin typeface="+mn-lt"/>
                          <a:ea typeface="+mn-ea"/>
                          <a:cs typeface="+mn-cs"/>
                        </a:rPr>
                        <a:t>In this article, </a:t>
                      </a:r>
                      <a:r>
                        <a:rPr lang="en-US" sz="1400" dirty="0"/>
                        <a:t>evaluate SSM-DTA framework by conducting experiments on several benchmarks, including the </a:t>
                      </a:r>
                      <a:r>
                        <a:rPr lang="en-US" sz="1400" dirty="0" err="1"/>
                        <a:t>BindindDB</a:t>
                      </a:r>
                      <a:r>
                        <a:rPr lang="en-US" sz="1400" dirty="0"/>
                        <a:t>, DAVIS and KIBA. The results showed that SSM-DTA significantly improved the accuracy of DTA prediction,</a:t>
                      </a:r>
                      <a:endParaRPr lang="en-IN" sz="1400" kern="1200" dirty="0">
                        <a:solidFill>
                          <a:schemeClr val="dk1"/>
                        </a:solidFill>
                        <a:latin typeface="+mn-lt"/>
                        <a:ea typeface="+mn-ea"/>
                        <a:cs typeface="+mn-cs"/>
                      </a:endParaRPr>
                    </a:p>
                  </a:txBody>
                  <a:tcPr/>
                </a:tc>
                <a:extLst>
                  <a:ext uri="{0D108BD9-81ED-4DB2-BD59-A6C34878D82A}">
                    <a16:rowId xmlns="" xmlns:a16="http://schemas.microsoft.com/office/drawing/2014/main" val="3970791856"/>
                  </a:ext>
                </a:extLst>
              </a:tr>
              <a:tr h="1125944">
                <a:tc>
                  <a:txBody>
                    <a:bodyPr/>
                    <a:lstStyle/>
                    <a:p>
                      <a:pPr marL="0" algn="l" defTabSz="914400" rtl="0" eaLnBrk="1" latinLnBrk="0" hangingPunct="1"/>
                      <a:r>
                        <a:rPr lang="en-IN" sz="1400" kern="1200" dirty="0">
                          <a:solidFill>
                            <a:schemeClr val="dk1"/>
                          </a:solidFill>
                          <a:latin typeface="+mn-lt"/>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Jiang, M., Wang, S., Zhang, S. </a:t>
                      </a:r>
                      <a:r>
                        <a:rPr lang="en-US" sz="1400" b="0" i="1" kern="1200" dirty="0">
                          <a:solidFill>
                            <a:schemeClr val="dk1"/>
                          </a:solidFill>
                          <a:effectLst/>
                          <a:latin typeface="+mn-lt"/>
                          <a:ea typeface="+mn-ea"/>
                          <a:cs typeface="+mn-cs"/>
                        </a:rPr>
                        <a:t>et al.</a:t>
                      </a:r>
                      <a:r>
                        <a:rPr lang="en-US" sz="1400" b="0" i="0" kern="1200" dirty="0">
                          <a:solidFill>
                            <a:schemeClr val="dk1"/>
                          </a:solidFill>
                          <a:effectLst/>
                          <a:latin typeface="+mn-lt"/>
                          <a:ea typeface="+mn-ea"/>
                          <a:cs typeface="+mn-cs"/>
                        </a:rPr>
                        <a:t> Sequence-based drug-target affinity prediction using weighted graph neural networks. </a:t>
                      </a:r>
                      <a:r>
                        <a:rPr lang="en-US" sz="1400" b="0" i="1" kern="1200" dirty="0">
                          <a:solidFill>
                            <a:schemeClr val="dk1"/>
                          </a:solidFill>
                          <a:effectLst/>
                          <a:latin typeface="+mn-lt"/>
                          <a:ea typeface="+mn-ea"/>
                          <a:cs typeface="+mn-cs"/>
                        </a:rPr>
                        <a:t>BMC Genomics</a:t>
                      </a:r>
                      <a:r>
                        <a:rPr lang="en-US" sz="1400" b="0" i="0" kern="1200" dirty="0">
                          <a:solidFill>
                            <a:schemeClr val="dk1"/>
                          </a:solidFill>
                          <a:effectLst/>
                          <a:latin typeface="+mn-lt"/>
                          <a:ea typeface="+mn-ea"/>
                          <a:cs typeface="+mn-cs"/>
                        </a:rPr>
                        <a:t> </a:t>
                      </a:r>
                      <a:r>
                        <a:rPr lang="en-US" sz="1400" b="1" i="0" kern="1200" dirty="0">
                          <a:solidFill>
                            <a:schemeClr val="dk1"/>
                          </a:solidFill>
                          <a:effectLst/>
                          <a:latin typeface="+mn-lt"/>
                          <a:ea typeface="+mn-ea"/>
                          <a:cs typeface="+mn-cs"/>
                        </a:rPr>
                        <a:t>23</a:t>
                      </a:r>
                      <a:r>
                        <a:rPr lang="en-US" sz="1400" b="0" i="0" kern="1200" dirty="0">
                          <a:solidFill>
                            <a:schemeClr val="dk1"/>
                          </a:solidFill>
                          <a:effectLst/>
                          <a:latin typeface="+mn-lt"/>
                          <a:ea typeface="+mn-ea"/>
                          <a:cs typeface="+mn-cs"/>
                        </a:rPr>
                        <a:t>, 449 (2022). https://doi.org/10.1186/s12864-022-08648-9</a:t>
                      </a:r>
                      <a:endParaRPr lang="en-IN" sz="1100" kern="1200" dirty="0">
                        <a:solidFill>
                          <a:schemeClr val="dk1"/>
                        </a:solidFill>
                        <a:latin typeface="+mn-lt"/>
                        <a:ea typeface="+mn-ea"/>
                        <a:cs typeface="+mn-cs"/>
                      </a:endParaRPr>
                    </a:p>
                  </a:txBody>
                  <a:tcPr/>
                </a:tc>
                <a:tc>
                  <a:txBody>
                    <a:bodyPr/>
                    <a:lstStyle/>
                    <a:p>
                      <a:r>
                        <a:rPr lang="en-US" sz="1400" kern="1200" dirty="0">
                          <a:solidFill>
                            <a:schemeClr val="dk1"/>
                          </a:solidFill>
                          <a:latin typeface="+mn-lt"/>
                          <a:ea typeface="+mn-ea"/>
                          <a:cs typeface="+mn-cs"/>
                        </a:rPr>
                        <a:t>In this </a:t>
                      </a:r>
                      <a:r>
                        <a:rPr lang="en-US" sz="1400" kern="1200" dirty="0" err="1">
                          <a:solidFill>
                            <a:schemeClr val="dk1"/>
                          </a:solidFill>
                          <a:latin typeface="+mn-lt"/>
                          <a:ea typeface="+mn-ea"/>
                          <a:cs typeface="+mn-cs"/>
                        </a:rPr>
                        <a:t>Article,</a:t>
                      </a:r>
                      <a:r>
                        <a:rPr lang="en-US" sz="1400" b="0" i="0" kern="1200" dirty="0" err="1">
                          <a:solidFill>
                            <a:schemeClr val="dk1"/>
                          </a:solidFill>
                          <a:effectLst/>
                          <a:latin typeface="+mn-lt"/>
                          <a:ea typeface="+mn-ea"/>
                          <a:cs typeface="+mn-cs"/>
                        </a:rPr>
                        <a:t>The</a:t>
                      </a:r>
                      <a:r>
                        <a:rPr lang="en-US" sz="1400" b="0" i="0" kern="1200" dirty="0">
                          <a:solidFill>
                            <a:schemeClr val="dk1"/>
                          </a:solidFill>
                          <a:effectLst/>
                          <a:latin typeface="+mn-lt"/>
                          <a:ea typeface="+mn-ea"/>
                          <a:cs typeface="+mn-cs"/>
                        </a:rPr>
                        <a:t> proposed model which is called WGNN-DTA can be competent in drug-target affinity (DTA) and compound-protein interaction (CPI) prediction tasks. Various experiments are designed to verify the performance of the proposed method in different scenarios, which proves that WGNN-DTA has the advantages of simplicity and high accuracy. </a:t>
                      </a:r>
                      <a:endParaRPr lang="en-IN" sz="1400" kern="1200" dirty="0">
                        <a:solidFill>
                          <a:schemeClr val="dk1"/>
                        </a:solidFill>
                        <a:latin typeface="+mn-lt"/>
                        <a:ea typeface="+mn-ea"/>
                        <a:cs typeface="+mn-cs"/>
                      </a:endParaRPr>
                    </a:p>
                  </a:txBody>
                  <a:tcPr/>
                </a:tc>
                <a:extLst>
                  <a:ext uri="{0D108BD9-81ED-4DB2-BD59-A6C34878D82A}">
                    <a16:rowId xmlns="" xmlns:a16="http://schemas.microsoft.com/office/drawing/2014/main" val="2074911883"/>
                  </a:ext>
                </a:extLst>
              </a:tr>
            </a:tbl>
          </a:graphicData>
        </a:graphic>
      </p:graphicFrame>
      <p:sp>
        <p:nvSpPr>
          <p:cNvPr id="5" name="Footer Placeholder 6">
            <a:extLst>
              <a:ext uri="{FF2B5EF4-FFF2-40B4-BE49-F238E27FC236}">
                <a16:creationId xmlns="" xmlns:a16="http://schemas.microsoft.com/office/drawing/2014/main" id="{0679216F-8670-5D0B-9711-BE960CFC35D2}"/>
              </a:ext>
            </a:extLst>
          </p:cNvPr>
          <p:cNvSpPr>
            <a:spLocks noGrp="1"/>
          </p:cNvSpPr>
          <p:nvPr>
            <p:ph type="ftr" sz="quarter" idx="11"/>
          </p:nvPr>
        </p:nvSpPr>
        <p:spPr>
          <a:xfrm>
            <a:off x="4038600" y="6356350"/>
            <a:ext cx="4114800" cy="365125"/>
          </a:xfrm>
        </p:spPr>
        <p:txBody>
          <a:bodyPr/>
          <a:lstStyle/>
          <a:p>
            <a:r>
              <a:rPr lang="en-US" sz="1200" b="1" i="0" dirty="0"/>
              <a:t>Drug Discovery using Large Language Models</a:t>
            </a:r>
            <a:endParaRPr lang="en-IN" dirty="0"/>
          </a:p>
        </p:txBody>
      </p:sp>
    </p:spTree>
    <p:extLst>
      <p:ext uri="{BB962C8B-B14F-4D97-AF65-F5344CB8AC3E}">
        <p14:creationId xmlns:p14="http://schemas.microsoft.com/office/powerpoint/2010/main" val="145528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5. Proposed Solution</a:t>
            </a:r>
          </a:p>
        </p:txBody>
      </p:sp>
      <p:sp>
        <p:nvSpPr>
          <p:cNvPr id="4" name="Date Placeholder 3"/>
          <p:cNvSpPr>
            <a:spLocks noGrp="1"/>
          </p:cNvSpPr>
          <p:nvPr>
            <p:ph type="dt" sz="half" idx="10"/>
          </p:nvPr>
        </p:nvSpPr>
        <p:spPr/>
        <p:txBody>
          <a:bodyPr/>
          <a:lstStyle/>
          <a:p>
            <a:fld id="{C0EBBCC4-FCF5-423B-BCD6-20D908A64C58}" type="datetime1">
              <a:rPr lang="en-IN" smtClean="0"/>
              <a:t>24-05-2024</a:t>
            </a:fld>
            <a:endParaRPr lang="en-IN"/>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a:p>
        </p:txBody>
      </p:sp>
      <p:sp>
        <p:nvSpPr>
          <p:cNvPr id="9" name="TextBox 8">
            <a:extLst>
              <a:ext uri="{FF2B5EF4-FFF2-40B4-BE49-F238E27FC236}">
                <a16:creationId xmlns="" xmlns:a16="http://schemas.microsoft.com/office/drawing/2014/main" id="{0C2EDF09-3F1A-D77E-E0A7-516B528BBA7E}"/>
              </a:ext>
            </a:extLst>
          </p:cNvPr>
          <p:cNvSpPr txBox="1"/>
          <p:nvPr/>
        </p:nvSpPr>
        <p:spPr>
          <a:xfrm>
            <a:off x="4009292" y="5987575"/>
            <a:ext cx="3938954" cy="369332"/>
          </a:xfrm>
          <a:prstGeom prst="rect">
            <a:avLst/>
          </a:prstGeom>
          <a:noFill/>
        </p:spPr>
        <p:txBody>
          <a:bodyPr wrap="square">
            <a:spAutoFit/>
          </a:bodyPr>
          <a:lstStyle/>
          <a:p>
            <a:r>
              <a:rPr lang="en-US" b="0" i="0" dirty="0">
                <a:solidFill>
                  <a:srgbClr val="000000"/>
                </a:solidFill>
                <a:effectLst/>
                <a:latin typeface="ff1"/>
              </a:rPr>
              <a:t>Fig.</a:t>
            </a:r>
            <a:r>
              <a:rPr lang="en-US" b="0" i="0" dirty="0">
                <a:effectLst/>
                <a:latin typeface="ff1"/>
              </a:rPr>
              <a:t> </a:t>
            </a:r>
            <a:r>
              <a:rPr lang="en-US" b="0" i="0" dirty="0">
                <a:solidFill>
                  <a:srgbClr val="000000"/>
                </a:solidFill>
                <a:effectLst/>
                <a:latin typeface="ff1"/>
              </a:rPr>
              <a:t>1</a:t>
            </a:r>
            <a:r>
              <a:rPr lang="en-US" dirty="0">
                <a:solidFill>
                  <a:srgbClr val="000000"/>
                </a:solidFill>
                <a:latin typeface="ff1"/>
              </a:rPr>
              <a:t> :</a:t>
            </a:r>
            <a:r>
              <a:rPr lang="en-US" b="0" i="0" dirty="0">
                <a:effectLst/>
                <a:latin typeface="ff1"/>
              </a:rPr>
              <a:t> </a:t>
            </a:r>
            <a:r>
              <a:rPr lang="en-US" b="0" i="0" dirty="0">
                <a:solidFill>
                  <a:srgbClr val="000000"/>
                </a:solidFill>
                <a:effectLst/>
                <a:latin typeface="ff2"/>
              </a:rPr>
              <a:t>The proposed system </a:t>
            </a:r>
            <a:r>
              <a:rPr lang="en-US" b="0" i="0" dirty="0">
                <a:solidFill>
                  <a:srgbClr val="000000"/>
                </a:solidFill>
                <a:effectLst/>
                <a:latin typeface="ff2"/>
                <a:hlinkClick r:id="rId2"/>
              </a:rPr>
              <a:t>[6]</a:t>
            </a:r>
            <a:endParaRPr lang="en-US" dirty="0"/>
          </a:p>
        </p:txBody>
      </p:sp>
      <p:pic>
        <p:nvPicPr>
          <p:cNvPr id="3" name="Picture 2">
            <a:extLst>
              <a:ext uri="{FF2B5EF4-FFF2-40B4-BE49-F238E27FC236}">
                <a16:creationId xmlns="" xmlns:a16="http://schemas.microsoft.com/office/drawing/2014/main" id="{AE10D745-8D6A-09BC-F1C2-319D70EA5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158" y="1488140"/>
            <a:ext cx="10662568" cy="4222377"/>
          </a:xfrm>
          <a:prstGeom prst="rect">
            <a:avLst/>
          </a:prstGeom>
        </p:spPr>
      </p:pic>
      <p:sp>
        <p:nvSpPr>
          <p:cNvPr id="5" name="Footer Placeholder 6">
            <a:extLst>
              <a:ext uri="{FF2B5EF4-FFF2-40B4-BE49-F238E27FC236}">
                <a16:creationId xmlns="" xmlns:a16="http://schemas.microsoft.com/office/drawing/2014/main" id="{9D0FC43A-28A1-3423-0D95-F0BD2A368FDE}"/>
              </a:ext>
            </a:extLst>
          </p:cNvPr>
          <p:cNvSpPr>
            <a:spLocks noGrp="1"/>
          </p:cNvSpPr>
          <p:nvPr>
            <p:ph type="ftr" sz="quarter" idx="11"/>
          </p:nvPr>
        </p:nvSpPr>
        <p:spPr>
          <a:xfrm>
            <a:off x="4038600" y="6356350"/>
            <a:ext cx="4114800" cy="365125"/>
          </a:xfrm>
        </p:spPr>
        <p:txBody>
          <a:bodyPr/>
          <a:lstStyle/>
          <a:p>
            <a:r>
              <a:rPr lang="en-US" sz="1200" b="1" i="0" dirty="0"/>
              <a:t>Drug Discovery using Large Language Models</a:t>
            </a:r>
            <a:endParaRPr lang="en-IN" dirty="0"/>
          </a:p>
        </p:txBody>
      </p:sp>
      <p:sp>
        <p:nvSpPr>
          <p:cNvPr id="7" name="TextBox 6">
            <a:extLst>
              <a:ext uri="{FF2B5EF4-FFF2-40B4-BE49-F238E27FC236}">
                <a16:creationId xmlns="" xmlns:a16="http://schemas.microsoft.com/office/drawing/2014/main" id="{755F7D21-82A4-9296-18BB-F547EAFA2836}"/>
              </a:ext>
            </a:extLst>
          </p:cNvPr>
          <p:cNvSpPr txBox="1"/>
          <p:nvPr/>
        </p:nvSpPr>
        <p:spPr>
          <a:xfrm>
            <a:off x="169682" y="1055802"/>
            <a:ext cx="4176075" cy="369332"/>
          </a:xfrm>
          <a:prstGeom prst="rect">
            <a:avLst/>
          </a:prstGeom>
          <a:noFill/>
        </p:spPr>
        <p:txBody>
          <a:bodyPr wrap="square" rtlCol="0">
            <a:spAutoFit/>
          </a:bodyPr>
          <a:lstStyle/>
          <a:p>
            <a:r>
              <a:rPr lang="en-US" dirty="0"/>
              <a:t>Drug target Affinity Prediction</a:t>
            </a:r>
          </a:p>
        </p:txBody>
      </p:sp>
    </p:spTree>
    <p:extLst>
      <p:ext uri="{BB962C8B-B14F-4D97-AF65-F5344CB8AC3E}">
        <p14:creationId xmlns:p14="http://schemas.microsoft.com/office/powerpoint/2010/main" val="4001989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9716292-DE7E-83C0-2462-EBD919042C2E}"/>
              </a:ext>
            </a:extLst>
          </p:cNvPr>
          <p:cNvSpPr>
            <a:spLocks noGrp="1"/>
          </p:cNvSpPr>
          <p:nvPr>
            <p:ph type="dt" sz="half" idx="10"/>
          </p:nvPr>
        </p:nvSpPr>
        <p:spPr/>
        <p:txBody>
          <a:bodyPr/>
          <a:lstStyle/>
          <a:p>
            <a:fld id="{FD7C93B2-30FE-4D65-B29B-A0D322ADC5EE}" type="datetime1">
              <a:rPr lang="en-IN" smtClean="0"/>
              <a:t>24-05-2024</a:t>
            </a:fld>
            <a:endParaRPr lang="en-IN"/>
          </a:p>
        </p:txBody>
      </p:sp>
      <p:sp>
        <p:nvSpPr>
          <p:cNvPr id="3" name="Footer Placeholder 2">
            <a:extLst>
              <a:ext uri="{FF2B5EF4-FFF2-40B4-BE49-F238E27FC236}">
                <a16:creationId xmlns="" xmlns:a16="http://schemas.microsoft.com/office/drawing/2014/main" id="{19F4DA26-F3C6-5918-BF51-91C349E44454}"/>
              </a:ext>
            </a:extLst>
          </p:cNvPr>
          <p:cNvSpPr>
            <a:spLocks noGrp="1"/>
          </p:cNvSpPr>
          <p:nvPr>
            <p:ph type="ftr" sz="quarter" idx="11"/>
          </p:nvPr>
        </p:nvSpPr>
        <p:spPr/>
        <p:txBody>
          <a:bodyPr/>
          <a:lstStyle/>
          <a:p>
            <a:r>
              <a:rPr lang="en-IN" dirty="0" smtClean="0"/>
              <a:t>Drug Discovery</a:t>
            </a:r>
            <a:endParaRPr lang="en-IN" dirty="0"/>
          </a:p>
        </p:txBody>
      </p:sp>
      <p:sp>
        <p:nvSpPr>
          <p:cNvPr id="4" name="Slide Number Placeholder 3">
            <a:extLst>
              <a:ext uri="{FF2B5EF4-FFF2-40B4-BE49-F238E27FC236}">
                <a16:creationId xmlns="" xmlns:a16="http://schemas.microsoft.com/office/drawing/2014/main" id="{7943D560-475B-E53E-DB3E-E60F0AA7A177}"/>
              </a:ext>
            </a:extLst>
          </p:cNvPr>
          <p:cNvSpPr>
            <a:spLocks noGrp="1"/>
          </p:cNvSpPr>
          <p:nvPr>
            <p:ph type="sldNum" sz="quarter" idx="12"/>
          </p:nvPr>
        </p:nvSpPr>
        <p:spPr/>
        <p:txBody>
          <a:bodyPr/>
          <a:lstStyle/>
          <a:p>
            <a:fld id="{1DEB9025-8623-43DC-835C-CC7482BE7300}" type="slidenum">
              <a:rPr lang="en-IN" smtClean="0"/>
              <a:t>7</a:t>
            </a:fld>
            <a:endParaRPr lang="en-IN"/>
          </a:p>
        </p:txBody>
      </p:sp>
      <p:sp>
        <p:nvSpPr>
          <p:cNvPr id="5" name="Title 4">
            <a:extLst>
              <a:ext uri="{FF2B5EF4-FFF2-40B4-BE49-F238E27FC236}">
                <a16:creationId xmlns="" xmlns:a16="http://schemas.microsoft.com/office/drawing/2014/main" id="{E6A87F19-EC78-B31F-3C3E-863E516C4BCE}"/>
              </a:ext>
            </a:extLst>
          </p:cNvPr>
          <p:cNvSpPr>
            <a:spLocks noGrp="1"/>
          </p:cNvSpPr>
          <p:nvPr>
            <p:ph type="title"/>
          </p:nvPr>
        </p:nvSpPr>
        <p:spPr/>
        <p:txBody>
          <a:bodyPr/>
          <a:lstStyle/>
          <a:p>
            <a:r>
              <a:rPr lang="en-US" dirty="0"/>
              <a:t>Dataset</a:t>
            </a:r>
          </a:p>
        </p:txBody>
      </p:sp>
      <p:sp>
        <p:nvSpPr>
          <p:cNvPr id="6" name="Rectangle 5"/>
          <p:cNvSpPr/>
          <p:nvPr/>
        </p:nvSpPr>
        <p:spPr>
          <a:xfrm>
            <a:off x="914400" y="1520959"/>
            <a:ext cx="10577146" cy="923330"/>
          </a:xfrm>
          <a:prstGeom prst="rect">
            <a:avLst/>
          </a:prstGeom>
        </p:spPr>
        <p:txBody>
          <a:bodyPr wrap="square">
            <a:spAutoFit/>
          </a:bodyPr>
          <a:lstStyle/>
          <a:p>
            <a:r>
              <a:rPr lang="en-US" b="1" i="1" u="sng" dirty="0">
                <a:hlinkClick r:id="rId2"/>
              </a:rPr>
              <a:t>ChEMBL Database</a:t>
            </a:r>
            <a:r>
              <a:rPr lang="en-US" dirty="0"/>
              <a:t> is a database that contains curated bioactivity data of more than 2 million compounds. It is compiled from more than 76,000 documents, 1.2 million assays and the data spans 13,000 targets and 1,800 cells and 33,000 indications.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824" y="2414281"/>
            <a:ext cx="8906608" cy="378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248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7. Technologies Used</a:t>
            </a:r>
          </a:p>
        </p:txBody>
      </p:sp>
      <p:sp>
        <p:nvSpPr>
          <p:cNvPr id="4" name="Date Placeholder 3"/>
          <p:cNvSpPr>
            <a:spLocks noGrp="1"/>
          </p:cNvSpPr>
          <p:nvPr>
            <p:ph type="dt" sz="half" idx="10"/>
          </p:nvPr>
        </p:nvSpPr>
        <p:spPr/>
        <p:txBody>
          <a:bodyPr/>
          <a:lstStyle/>
          <a:p>
            <a:fld id="{5B7C900D-4CFE-4605-AC49-AB3687DB46E9}" type="datetime1">
              <a:rPr lang="en-IN" smtClean="0"/>
              <a:t>24-05-2024</a:t>
            </a:fld>
            <a:endParaRPr lang="en-IN"/>
          </a:p>
        </p:txBody>
      </p:sp>
      <p:sp>
        <p:nvSpPr>
          <p:cNvPr id="6" name="Slide Number Placeholder 5"/>
          <p:cNvSpPr>
            <a:spLocks noGrp="1"/>
          </p:cNvSpPr>
          <p:nvPr>
            <p:ph type="sldNum" sz="quarter" idx="12"/>
          </p:nvPr>
        </p:nvSpPr>
        <p:spPr/>
        <p:txBody>
          <a:bodyPr/>
          <a:lstStyle/>
          <a:p>
            <a:fld id="{1DEB9025-8623-43DC-835C-CC7482BE7300}" type="slidenum">
              <a:rPr lang="en-IN" smtClean="0"/>
              <a:t>8</a:t>
            </a:fld>
            <a:endParaRPr lang="en-IN"/>
          </a:p>
        </p:txBody>
      </p:sp>
      <p:sp>
        <p:nvSpPr>
          <p:cNvPr id="5" name="TextBox 4">
            <a:extLst>
              <a:ext uri="{FF2B5EF4-FFF2-40B4-BE49-F238E27FC236}">
                <a16:creationId xmlns="" xmlns:a16="http://schemas.microsoft.com/office/drawing/2014/main" id="{2C15C63B-C365-5A1D-3C45-50D3C5063663}"/>
              </a:ext>
            </a:extLst>
          </p:cNvPr>
          <p:cNvSpPr txBox="1"/>
          <p:nvPr/>
        </p:nvSpPr>
        <p:spPr>
          <a:xfrm>
            <a:off x="757698" y="1271807"/>
            <a:ext cx="2234153" cy="400110"/>
          </a:xfrm>
          <a:prstGeom prst="rect">
            <a:avLst/>
          </a:prstGeom>
          <a:noFill/>
        </p:spPr>
        <p:txBody>
          <a:bodyPr wrap="square" rtlCol="0">
            <a:spAutoFit/>
          </a:bodyPr>
          <a:lstStyle/>
          <a:p>
            <a:r>
              <a:rPr lang="en-US" sz="2000" b="1" dirty="0"/>
              <a:t>Code Editor :</a:t>
            </a:r>
          </a:p>
        </p:txBody>
      </p:sp>
      <p:pic>
        <p:nvPicPr>
          <p:cNvPr id="7" name="Picture 6">
            <a:extLst>
              <a:ext uri="{FF2B5EF4-FFF2-40B4-BE49-F238E27FC236}">
                <a16:creationId xmlns="" xmlns:a16="http://schemas.microsoft.com/office/drawing/2014/main" id="{FC3F2BB0-DD75-ACDD-8D68-DC5E97A89FD2}"/>
              </a:ext>
            </a:extLst>
          </p:cNvPr>
          <p:cNvPicPr>
            <a:picLocks noChangeAspect="1"/>
          </p:cNvPicPr>
          <p:nvPr/>
        </p:nvPicPr>
        <p:blipFill>
          <a:blip r:embed="rId2"/>
          <a:stretch>
            <a:fillRect/>
          </a:stretch>
        </p:blipFill>
        <p:spPr>
          <a:xfrm>
            <a:off x="683069" y="1604243"/>
            <a:ext cx="2115495" cy="2200847"/>
          </a:xfrm>
          <a:prstGeom prst="rect">
            <a:avLst/>
          </a:prstGeom>
        </p:spPr>
      </p:pic>
      <p:pic>
        <p:nvPicPr>
          <p:cNvPr id="8" name="Picture 7">
            <a:extLst>
              <a:ext uri="{FF2B5EF4-FFF2-40B4-BE49-F238E27FC236}">
                <a16:creationId xmlns="" xmlns:a16="http://schemas.microsoft.com/office/drawing/2014/main" id="{6EE08423-471B-8372-F09D-3BED0768700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tretch>
            <a:fillRect/>
          </a:stretch>
        </p:blipFill>
        <p:spPr>
          <a:xfrm>
            <a:off x="4477113" y="1329691"/>
            <a:ext cx="2304461" cy="2304461"/>
          </a:xfrm>
          <a:prstGeom prst="rect">
            <a:avLst/>
          </a:prstGeom>
        </p:spPr>
      </p:pic>
      <p:pic>
        <p:nvPicPr>
          <p:cNvPr id="9" name="Picture 8">
            <a:extLst>
              <a:ext uri="{FF2B5EF4-FFF2-40B4-BE49-F238E27FC236}">
                <a16:creationId xmlns="" xmlns:a16="http://schemas.microsoft.com/office/drawing/2014/main" id="{DD555920-C12D-22F4-E4EE-9EFEEE19EC76}"/>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6"/>
              </a:ext>
            </a:extLst>
          </a:blip>
          <a:stretch>
            <a:fillRect/>
          </a:stretch>
        </p:blipFill>
        <p:spPr>
          <a:xfrm>
            <a:off x="3186112" y="4594387"/>
            <a:ext cx="1152231" cy="743512"/>
          </a:xfrm>
          <a:prstGeom prst="rect">
            <a:avLst/>
          </a:prstGeom>
        </p:spPr>
      </p:pic>
      <p:pic>
        <p:nvPicPr>
          <p:cNvPr id="11" name="Picture 10">
            <a:extLst>
              <a:ext uri="{FF2B5EF4-FFF2-40B4-BE49-F238E27FC236}">
                <a16:creationId xmlns="" xmlns:a16="http://schemas.microsoft.com/office/drawing/2014/main" id="{386295FB-2690-9776-018E-0FC0866580F8}"/>
              </a:ext>
            </a:extLst>
          </p:cNvPr>
          <p:cNvPicPr>
            <a:picLocks noChangeAspect="1"/>
          </p:cNvPicPr>
          <p:nvPr/>
        </p:nvPicPr>
        <p:blipFill>
          <a:blip r:embed="rId7"/>
          <a:stretch>
            <a:fillRect/>
          </a:stretch>
        </p:blipFill>
        <p:spPr>
          <a:xfrm>
            <a:off x="5061304" y="4837449"/>
            <a:ext cx="858623" cy="743512"/>
          </a:xfrm>
          <a:prstGeom prst="rect">
            <a:avLst/>
          </a:prstGeom>
        </p:spPr>
      </p:pic>
      <p:cxnSp>
        <p:nvCxnSpPr>
          <p:cNvPr id="12" name="Straight Connector 11">
            <a:extLst>
              <a:ext uri="{FF2B5EF4-FFF2-40B4-BE49-F238E27FC236}">
                <a16:creationId xmlns="" xmlns:a16="http://schemas.microsoft.com/office/drawing/2014/main" id="{B7D8F285-2313-1E53-89F2-67F3598E4426}"/>
              </a:ext>
            </a:extLst>
          </p:cNvPr>
          <p:cNvCxnSpPr>
            <a:cxnSpLocks/>
          </p:cNvCxnSpPr>
          <p:nvPr/>
        </p:nvCxnSpPr>
        <p:spPr>
          <a:xfrm>
            <a:off x="5629659" y="3398906"/>
            <a:ext cx="1" cy="4197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BCCC32E8-891B-2CA2-4347-3FB92A1CE487}"/>
              </a:ext>
            </a:extLst>
          </p:cNvPr>
          <p:cNvCxnSpPr>
            <a:cxnSpLocks/>
          </p:cNvCxnSpPr>
          <p:nvPr/>
        </p:nvCxnSpPr>
        <p:spPr>
          <a:xfrm flipV="1">
            <a:off x="3581400" y="3835331"/>
            <a:ext cx="3884629" cy="201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BB269883-AD76-E990-7EB1-05C2370F1ED0}"/>
              </a:ext>
            </a:extLst>
          </p:cNvPr>
          <p:cNvCxnSpPr>
            <a:cxnSpLocks/>
            <a:endCxn id="18" idx="0"/>
          </p:cNvCxnSpPr>
          <p:nvPr/>
        </p:nvCxnSpPr>
        <p:spPr>
          <a:xfrm>
            <a:off x="4616519" y="3848731"/>
            <a:ext cx="0" cy="1581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7E48C28E-7D25-0136-A0F4-AE11DAB419EF}"/>
              </a:ext>
            </a:extLst>
          </p:cNvPr>
          <p:cNvCxnSpPr/>
          <p:nvPr/>
        </p:nvCxnSpPr>
        <p:spPr>
          <a:xfrm>
            <a:off x="7428638" y="3848731"/>
            <a:ext cx="0" cy="8955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 xmlns:a16="http://schemas.microsoft.com/office/drawing/2014/main" id="{4C112E21-99B5-9717-8F17-3E0549ED786A}"/>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 xmlns:a1611="http://schemas.microsoft.com/office/drawing/2016/11/main" r:id="rId9"/>
              </a:ext>
            </a:extLst>
          </a:blip>
          <a:stretch>
            <a:fillRect/>
          </a:stretch>
        </p:blipFill>
        <p:spPr>
          <a:xfrm>
            <a:off x="4168748" y="5430455"/>
            <a:ext cx="895541" cy="700790"/>
          </a:xfrm>
          <a:prstGeom prst="rect">
            <a:avLst/>
          </a:prstGeom>
        </p:spPr>
      </p:pic>
      <p:cxnSp>
        <p:nvCxnSpPr>
          <p:cNvPr id="19" name="Straight Arrow Connector 18">
            <a:extLst>
              <a:ext uri="{FF2B5EF4-FFF2-40B4-BE49-F238E27FC236}">
                <a16:creationId xmlns="" xmlns:a16="http://schemas.microsoft.com/office/drawing/2014/main" id="{75AB15D6-23F3-634C-8CF1-6B38B36C6742}"/>
              </a:ext>
            </a:extLst>
          </p:cNvPr>
          <p:cNvCxnSpPr/>
          <p:nvPr/>
        </p:nvCxnSpPr>
        <p:spPr>
          <a:xfrm>
            <a:off x="5629343" y="3848731"/>
            <a:ext cx="0" cy="8955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78829D11-C13D-EEEA-B2E7-0C0C553B4EE3}"/>
              </a:ext>
            </a:extLst>
          </p:cNvPr>
          <p:cNvSpPr/>
          <p:nvPr/>
        </p:nvSpPr>
        <p:spPr>
          <a:xfrm>
            <a:off x="3066480" y="1346385"/>
            <a:ext cx="5125729" cy="49174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 xmlns:a16="http://schemas.microsoft.com/office/drawing/2014/main" id="{D6032C4D-F85C-DA52-C8B8-D363578372C9}"/>
              </a:ext>
            </a:extLst>
          </p:cNvPr>
          <p:cNvCxnSpPr>
            <a:cxnSpLocks/>
          </p:cNvCxnSpPr>
          <p:nvPr/>
        </p:nvCxnSpPr>
        <p:spPr>
          <a:xfrm>
            <a:off x="3581400" y="3848731"/>
            <a:ext cx="0" cy="8397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1F4967F8-2593-682B-34BF-9685B3F9BE37}"/>
              </a:ext>
            </a:extLst>
          </p:cNvPr>
          <p:cNvCxnSpPr>
            <a:cxnSpLocks/>
          </p:cNvCxnSpPr>
          <p:nvPr/>
        </p:nvCxnSpPr>
        <p:spPr>
          <a:xfrm>
            <a:off x="6391690" y="3848731"/>
            <a:ext cx="0" cy="16795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 xmlns:a16="http://schemas.microsoft.com/office/drawing/2014/main" id="{E231D4BD-7A19-0D64-524A-39BAB936BFB3}"/>
              </a:ext>
            </a:extLst>
          </p:cNvPr>
          <p:cNvPicPr>
            <a:picLocks noChangeAspect="1"/>
          </p:cNvPicPr>
          <p:nvPr/>
        </p:nvPicPr>
        <p:blipFill rotWithShape="1">
          <a:blip r:embed="rId10" cstate="print">
            <a:extLst>
              <a:ext uri="{28A0092B-C50C-407E-A947-70E740481C1C}">
                <a14:useLocalDpi xmlns:a14="http://schemas.microsoft.com/office/drawing/2010/main" val="0"/>
              </a:ext>
              <a:ext uri="{837473B0-CC2E-450A-ABE3-18F120FF3D39}">
                <a1611:picAttrSrcUrl xmlns="" xmlns:a1611="http://schemas.microsoft.com/office/drawing/2016/11/main" r:id="rId11"/>
              </a:ext>
            </a:extLst>
          </a:blip>
          <a:srcRect l="55514" t="26087" r="987" b="11890"/>
          <a:stretch/>
        </p:blipFill>
        <p:spPr>
          <a:xfrm>
            <a:off x="6016057" y="5528309"/>
            <a:ext cx="1111656" cy="632259"/>
          </a:xfrm>
          <a:prstGeom prst="rect">
            <a:avLst/>
          </a:prstGeom>
        </p:spPr>
      </p:pic>
      <p:pic>
        <p:nvPicPr>
          <p:cNvPr id="50" name="Picture 49">
            <a:extLst>
              <a:ext uri="{FF2B5EF4-FFF2-40B4-BE49-F238E27FC236}">
                <a16:creationId xmlns="" xmlns:a16="http://schemas.microsoft.com/office/drawing/2014/main" id="{DAE62CB3-56F4-1AB8-5A37-676B5F6FDE8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 xmlns:a1611="http://schemas.microsoft.com/office/drawing/2016/11/main" r:id="rId13"/>
              </a:ext>
            </a:extLst>
          </a:blip>
          <a:stretch>
            <a:fillRect/>
          </a:stretch>
        </p:blipFill>
        <p:spPr>
          <a:xfrm>
            <a:off x="764518" y="4125542"/>
            <a:ext cx="1756517" cy="1718896"/>
          </a:xfrm>
          <a:prstGeom prst="rect">
            <a:avLst/>
          </a:prstGeom>
        </p:spPr>
      </p:pic>
      <p:pic>
        <p:nvPicPr>
          <p:cNvPr id="53" name="Picture 52">
            <a:extLst>
              <a:ext uri="{FF2B5EF4-FFF2-40B4-BE49-F238E27FC236}">
                <a16:creationId xmlns="" xmlns:a16="http://schemas.microsoft.com/office/drawing/2014/main" id="{F62455EE-3013-8B0F-2ADA-591884F365EB}"/>
              </a:ext>
            </a:extLst>
          </p:cNvPr>
          <p:cNvPicPr>
            <a:picLocks noChangeAspect="1"/>
          </p:cNvPicPr>
          <p:nvPr/>
        </p:nvPicPr>
        <p:blipFill>
          <a:blip r:embed="rId14"/>
          <a:stretch>
            <a:fillRect/>
          </a:stretch>
        </p:blipFill>
        <p:spPr>
          <a:xfrm>
            <a:off x="6948043" y="4760356"/>
            <a:ext cx="1065821" cy="895546"/>
          </a:xfrm>
          <a:prstGeom prst="rect">
            <a:avLst/>
          </a:prstGeom>
        </p:spPr>
      </p:pic>
      <p:sp>
        <p:nvSpPr>
          <p:cNvPr id="13" name="TextBox 12">
            <a:extLst>
              <a:ext uri="{FF2B5EF4-FFF2-40B4-BE49-F238E27FC236}">
                <a16:creationId xmlns="" xmlns:a16="http://schemas.microsoft.com/office/drawing/2014/main" id="{A1718571-0CE4-703C-8B27-53CB451C70C0}"/>
              </a:ext>
            </a:extLst>
          </p:cNvPr>
          <p:cNvSpPr txBox="1"/>
          <p:nvPr/>
        </p:nvSpPr>
        <p:spPr>
          <a:xfrm>
            <a:off x="8460124" y="1671917"/>
            <a:ext cx="2476817" cy="400110"/>
          </a:xfrm>
          <a:prstGeom prst="rect">
            <a:avLst/>
          </a:prstGeom>
          <a:noFill/>
        </p:spPr>
        <p:txBody>
          <a:bodyPr wrap="square" rtlCol="0">
            <a:spAutoFit/>
          </a:bodyPr>
          <a:lstStyle/>
          <a:p>
            <a:r>
              <a:rPr lang="en-US" sz="2000" b="1" dirty="0"/>
              <a:t>Pre-Trained models :</a:t>
            </a:r>
          </a:p>
        </p:txBody>
      </p:sp>
      <p:sp>
        <p:nvSpPr>
          <p:cNvPr id="16" name="Footer Placeholder 6">
            <a:extLst>
              <a:ext uri="{FF2B5EF4-FFF2-40B4-BE49-F238E27FC236}">
                <a16:creationId xmlns="" xmlns:a16="http://schemas.microsoft.com/office/drawing/2014/main" id="{5FFCD84E-B2ED-7982-717A-E5878235E64C}"/>
              </a:ext>
            </a:extLst>
          </p:cNvPr>
          <p:cNvSpPr>
            <a:spLocks noGrp="1"/>
          </p:cNvSpPr>
          <p:nvPr>
            <p:ph type="ftr" sz="quarter" idx="11"/>
          </p:nvPr>
        </p:nvSpPr>
        <p:spPr>
          <a:xfrm>
            <a:off x="4038600" y="6356350"/>
            <a:ext cx="4114800" cy="365125"/>
          </a:xfrm>
        </p:spPr>
        <p:txBody>
          <a:bodyPr/>
          <a:lstStyle/>
          <a:p>
            <a:r>
              <a:rPr lang="en-US" sz="1200" b="1" i="0" dirty="0"/>
              <a:t>Drug Discovery using Large Language Models</a:t>
            </a:r>
            <a:endParaRPr lang="en-IN" dirty="0"/>
          </a:p>
        </p:txBody>
      </p:sp>
      <p:sp>
        <p:nvSpPr>
          <p:cNvPr id="3" name="TextBox 2"/>
          <p:cNvSpPr txBox="1"/>
          <p:nvPr/>
        </p:nvSpPr>
        <p:spPr>
          <a:xfrm>
            <a:off x="8460124" y="2154115"/>
            <a:ext cx="2969876" cy="923330"/>
          </a:xfrm>
          <a:prstGeom prst="rect">
            <a:avLst/>
          </a:prstGeom>
          <a:noFill/>
        </p:spPr>
        <p:txBody>
          <a:bodyPr wrap="square" rtlCol="0">
            <a:spAutoFit/>
          </a:bodyPr>
          <a:lstStyle/>
          <a:p>
            <a:r>
              <a:rPr lang="en-US" dirty="0" smtClean="0"/>
              <a:t>SGT Embedding</a:t>
            </a:r>
          </a:p>
          <a:p>
            <a:r>
              <a:rPr lang="en-US" dirty="0" smtClean="0"/>
              <a:t>Elmo Encoder</a:t>
            </a:r>
          </a:p>
          <a:p>
            <a:r>
              <a:rPr lang="en-US" dirty="0" smtClean="0"/>
              <a:t>Tape Embedding</a:t>
            </a:r>
            <a:endParaRPr lang="en-US" dirty="0"/>
          </a:p>
        </p:txBody>
      </p:sp>
    </p:spTree>
    <p:extLst>
      <p:ext uri="{BB962C8B-B14F-4D97-AF65-F5344CB8AC3E}">
        <p14:creationId xmlns:p14="http://schemas.microsoft.com/office/powerpoint/2010/main" val="1144687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 Conclusion</a:t>
            </a:r>
          </a:p>
        </p:txBody>
      </p:sp>
      <p:sp>
        <p:nvSpPr>
          <p:cNvPr id="4" name="Date Placeholder 3"/>
          <p:cNvSpPr>
            <a:spLocks noGrp="1"/>
          </p:cNvSpPr>
          <p:nvPr>
            <p:ph type="dt" sz="half" idx="10"/>
          </p:nvPr>
        </p:nvSpPr>
        <p:spPr/>
        <p:txBody>
          <a:bodyPr/>
          <a:lstStyle/>
          <a:p>
            <a:fld id="{A4199DC4-5F48-4025-B5CA-80339D9F2523}" type="datetime1">
              <a:rPr lang="en-IN" smtClean="0"/>
              <a:t>24-05-2024</a:t>
            </a:fld>
            <a:endParaRPr lang="en-IN"/>
          </a:p>
        </p:txBody>
      </p:sp>
      <p:sp>
        <p:nvSpPr>
          <p:cNvPr id="6" name="Slide Number Placeholder 5"/>
          <p:cNvSpPr>
            <a:spLocks noGrp="1"/>
          </p:cNvSpPr>
          <p:nvPr>
            <p:ph type="sldNum" sz="quarter" idx="12"/>
          </p:nvPr>
        </p:nvSpPr>
        <p:spPr/>
        <p:txBody>
          <a:bodyPr/>
          <a:lstStyle/>
          <a:p>
            <a:fld id="{1DEB9025-8623-43DC-835C-CC7482BE7300}" type="slidenum">
              <a:rPr lang="en-IN" smtClean="0"/>
              <a:t>9</a:t>
            </a:fld>
            <a:endParaRPr lang="en-IN" dirty="0"/>
          </a:p>
        </p:txBody>
      </p:sp>
      <p:sp>
        <p:nvSpPr>
          <p:cNvPr id="9" name="Content Placeholder 2">
            <a:extLst>
              <a:ext uri="{FF2B5EF4-FFF2-40B4-BE49-F238E27FC236}">
                <a16:creationId xmlns="" xmlns:a16="http://schemas.microsoft.com/office/drawing/2014/main" id="{9760C786-8DCC-B101-51A9-AF098057DBB7}"/>
              </a:ext>
            </a:extLst>
          </p:cNvPr>
          <p:cNvSpPr>
            <a:spLocks noGrp="1"/>
          </p:cNvSpPr>
          <p:nvPr>
            <p:ph idx="1"/>
          </p:nvPr>
        </p:nvSpPr>
        <p:spPr>
          <a:xfrm>
            <a:off x="838200" y="1150071"/>
            <a:ext cx="10681355" cy="4448638"/>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Today’s large language models have reached a level of sophistication that enables them to effectively model the intricacies of molecular biology.</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Our study highlights the importance of DTA prediction in drug discovery and screening.</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Utilizing deep learning, our model combines molecule and protein embeddings, resulting in enhanced predictive accuracy.-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Comparative analysis reveals our model outperforms existing methods, showcasing its effectiveness.-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Beyond superior performance, our model offers a novel strategy for deep learning-based virtual screening, advancing drug discovery technologies.</a:t>
            </a:r>
          </a:p>
          <a:p>
            <a:pPr>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1050865E-E838-5494-04E6-66F46FAF75D1}"/>
              </a:ext>
            </a:extLst>
          </p:cNvPr>
          <p:cNvPicPr>
            <a:picLocks noChangeAspect="1"/>
          </p:cNvPicPr>
          <p:nvPr/>
        </p:nvPicPr>
        <p:blipFill>
          <a:blip r:embed="rId2"/>
          <a:stretch>
            <a:fillRect/>
          </a:stretch>
        </p:blipFill>
        <p:spPr>
          <a:xfrm>
            <a:off x="2533650" y="4378569"/>
            <a:ext cx="7124700" cy="1786561"/>
          </a:xfrm>
          <a:prstGeom prst="rect">
            <a:avLst/>
          </a:prstGeom>
        </p:spPr>
      </p:pic>
      <p:sp>
        <p:nvSpPr>
          <p:cNvPr id="7" name="Footer Placeholder 6">
            <a:extLst>
              <a:ext uri="{FF2B5EF4-FFF2-40B4-BE49-F238E27FC236}">
                <a16:creationId xmlns="" xmlns:a16="http://schemas.microsoft.com/office/drawing/2014/main" id="{C8FB1186-E2BB-8EA4-4B46-492DA8FD0398}"/>
              </a:ext>
            </a:extLst>
          </p:cNvPr>
          <p:cNvSpPr>
            <a:spLocks noGrp="1"/>
          </p:cNvSpPr>
          <p:nvPr>
            <p:ph type="ftr" sz="quarter" idx="11"/>
          </p:nvPr>
        </p:nvSpPr>
        <p:spPr>
          <a:xfrm>
            <a:off x="4038600" y="6356350"/>
            <a:ext cx="4114800" cy="365125"/>
          </a:xfrm>
        </p:spPr>
        <p:txBody>
          <a:bodyPr/>
          <a:lstStyle/>
          <a:p>
            <a:r>
              <a:rPr lang="en-US" sz="1200" b="1" i="0" dirty="0"/>
              <a:t>Drug Discovery using Large Language Models</a:t>
            </a:r>
            <a:endParaRPr lang="en-IN" dirty="0"/>
          </a:p>
        </p:txBody>
      </p:sp>
    </p:spTree>
    <p:extLst>
      <p:ext uri="{BB962C8B-B14F-4D97-AF65-F5344CB8AC3E}">
        <p14:creationId xmlns:p14="http://schemas.microsoft.com/office/powerpoint/2010/main" val="2837188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1606</TotalTime>
  <Words>860</Words>
  <Application>Microsoft Office PowerPoint</Application>
  <PresentationFormat>Custom</PresentationFormat>
  <Paragraphs>98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Computational Drug Discovery using  Masked Language Models</vt:lpstr>
      <vt:lpstr>1. Introduction </vt:lpstr>
      <vt:lpstr>2. Objectives</vt:lpstr>
      <vt:lpstr>3. Stakeholders</vt:lpstr>
      <vt:lpstr>4. Literature Survey.</vt:lpstr>
      <vt:lpstr>5. Proposed Solution</vt:lpstr>
      <vt:lpstr>Dataset</vt:lpstr>
      <vt:lpstr>7. Technologies Used</vt:lpstr>
      <vt:lpstr>8. Conclusion</vt:lpstr>
      <vt:lpstr>9. References</vt:lpstr>
      <vt:lpstr>Thank 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Prajwal</cp:lastModifiedBy>
  <cp:revision>165</cp:revision>
  <dcterms:created xsi:type="dcterms:W3CDTF">2021-09-09T09:10:05Z</dcterms:created>
  <dcterms:modified xsi:type="dcterms:W3CDTF">2024-05-24T06:46:10Z</dcterms:modified>
</cp:coreProperties>
</file>