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5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9" r:id="rId7"/>
    <p:sldId id="273" r:id="rId8"/>
    <p:sldId id="278" r:id="rId9"/>
    <p:sldId id="275" r:id="rId10"/>
    <p:sldId id="270" r:id="rId11"/>
    <p:sldId id="279" r:id="rId12"/>
    <p:sldId id="274" r:id="rId13"/>
    <p:sldId id="27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983" autoAdjust="0"/>
  </p:normalViewPr>
  <p:slideViewPr>
    <p:cSldViewPr snapToGrid="0" snapToObjects="1">
      <p:cViewPr varScale="1">
        <p:scale>
          <a:sx n="61" d="100"/>
          <a:sy n="6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A131-51DC-1547-9922-C890D22B4DB0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8519-6250-C94A-960D-96DC9CDDB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05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4C90-EDFB-490C-B99F-4B2CA2929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1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6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8811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511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5036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94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174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113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27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4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993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8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22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0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2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822E-201D-4345-8558-B32FB6051026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D07FBC-38B4-4C43-A3D7-07B21FAF3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1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pxh140930/semanticweb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gov.tw.rpi.edu/wiki/Dataset_1210" TargetMode="External"/><Relationship Id="rId2" Type="http://schemas.openxmlformats.org/officeDocument/2006/relationships/hyperlink" Target="http://data-gov.tw.rpi.edu/wiki/Dataset_12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-gov.tw.rpi.edu/wiki/Dataset_121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dallas.edu/~pxh140930/queries/dataset1210.sparql" TargetMode="External"/><Relationship Id="rId2" Type="http://schemas.openxmlformats.org/officeDocument/2006/relationships/hyperlink" Target="http://www.utdallas.edu/~pxh140930/queries/dataset1205.spar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gd.tw.rpi.edu/sparql" TargetMode="External"/><Relationship Id="rId5" Type="http://schemas.openxmlformats.org/officeDocument/2006/relationships/hyperlink" Target="http://www.utdallas.edu/~pxh140930/queries/datasetcombined.sparql" TargetMode="External"/><Relationship Id="rId4" Type="http://schemas.openxmlformats.org/officeDocument/2006/relationships/hyperlink" Target="http://www.utdallas.edu/~pxh140930/queries/dataset1212.spar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87" y="340243"/>
            <a:ext cx="6347715" cy="2911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Veterans </a:t>
            </a:r>
            <a:r>
              <a:rPr lang="en-US" dirty="0"/>
              <a:t>Health Administration- Availability of </a:t>
            </a:r>
            <a:r>
              <a:rPr lang="en-US" dirty="0" smtClean="0"/>
              <a:t>services</a:t>
            </a:r>
            <a:r>
              <a:rPr lang="en-US" dirty="0"/>
              <a:t>, Quality of c</a:t>
            </a:r>
            <a:r>
              <a:rPr lang="en-US" dirty="0" smtClean="0"/>
              <a:t>are and Medical </a:t>
            </a:r>
            <a:r>
              <a:rPr lang="en-US" dirty="0"/>
              <a:t>center </a:t>
            </a:r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32653" cy="1107808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GB" sz="5000" dirty="0"/>
              <a:t>by</a:t>
            </a:r>
          </a:p>
          <a:p>
            <a:pPr>
              <a:defRPr/>
            </a:pPr>
            <a:r>
              <a:rPr lang="en-GB" sz="6500" dirty="0" err="1" smtClean="0"/>
              <a:t>Kiran</a:t>
            </a:r>
            <a:r>
              <a:rPr lang="en-GB" sz="6500" dirty="0" smtClean="0"/>
              <a:t> Bhat </a:t>
            </a:r>
            <a:r>
              <a:rPr lang="en-GB" sz="6500" dirty="0" err="1" smtClean="0"/>
              <a:t>Gopalakrishna</a:t>
            </a:r>
            <a:endParaRPr lang="en-GB" sz="6500" dirty="0" smtClean="0"/>
          </a:p>
          <a:p>
            <a:pPr>
              <a:defRPr/>
            </a:pPr>
            <a:r>
              <a:rPr lang="en-GB" sz="6500" dirty="0" err="1" smtClean="0"/>
              <a:t>Prajwal</a:t>
            </a:r>
            <a:r>
              <a:rPr lang="en-GB" sz="6500" dirty="0" smtClean="0"/>
              <a:t> </a:t>
            </a:r>
            <a:r>
              <a:rPr lang="en-GB" sz="6500" dirty="0" err="1" smtClean="0"/>
              <a:t>Halasahally</a:t>
            </a:r>
            <a:r>
              <a:rPr lang="en-GB" sz="6500" dirty="0" smtClean="0"/>
              <a:t> </a:t>
            </a:r>
            <a:r>
              <a:rPr lang="en-GB" sz="6500" dirty="0" err="1" smtClean="0"/>
              <a:t>KeshavaReddy</a:t>
            </a:r>
            <a:endParaRPr lang="en-GB" sz="6500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598" y="35663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CS </a:t>
            </a:r>
            <a:r>
              <a:rPr lang="en-US" sz="2400" dirty="0" smtClean="0"/>
              <a:t>6301 - Semantic </a:t>
            </a:r>
            <a:r>
              <a:rPr lang="en-US" sz="2400" dirty="0"/>
              <a:t>Web</a:t>
            </a:r>
          </a:p>
          <a:p>
            <a:r>
              <a:rPr lang="en-US" sz="2400" dirty="0"/>
              <a:t>Dr. Jeffrey </a:t>
            </a:r>
            <a:r>
              <a:rPr lang="en-US" sz="2400" dirty="0" err="1"/>
              <a:t>Partyka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88496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Executing SPARQL queries locally with </a:t>
            </a:r>
            <a:r>
              <a:rPr lang="en-US" dirty="0" err="1"/>
              <a:t>rdf</a:t>
            </a:r>
            <a:r>
              <a:rPr lang="en-US" dirty="0"/>
              <a:t> datasets returned unexpected 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Certain columns retrieved after executing SPARQL queries contained NULL or Not a number Values.</a:t>
            </a:r>
          </a:p>
          <a:p>
            <a:r>
              <a:rPr lang="en-US" dirty="0" smtClean="0"/>
              <a:t>Few data fields </a:t>
            </a:r>
            <a:r>
              <a:rPr lang="en-US" dirty="0"/>
              <a:t>either </a:t>
            </a:r>
            <a:r>
              <a:rPr lang="en-US" dirty="0" smtClean="0"/>
              <a:t>contained incomplete information or not clearly defined.</a:t>
            </a:r>
          </a:p>
          <a:p>
            <a:r>
              <a:rPr lang="en-US" dirty="0" smtClean="0"/>
              <a:t>Writing macros to cross verify data from csv files.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77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80878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http://www.utdallas.edu/~pxh140930/semanticweb/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13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North-Eastern states have ample availability of Staff.</a:t>
            </a:r>
          </a:p>
          <a:p>
            <a:r>
              <a:rPr lang="en-US" dirty="0" smtClean="0"/>
              <a:t>Availability of services like Emergency Beds and ICU’s are good in western and northern part of the United States.</a:t>
            </a:r>
          </a:p>
          <a:p>
            <a:r>
              <a:rPr lang="en-US" dirty="0" smtClean="0"/>
              <a:t>Patient Satisfaction rate has more than an average value in the central part of the United States.</a:t>
            </a:r>
          </a:p>
          <a:p>
            <a:r>
              <a:rPr lang="en-US" dirty="0" smtClean="0"/>
              <a:t>Overall, The mashup data obtained is in accordance with the 3 data sets that have been considered.</a:t>
            </a:r>
          </a:p>
          <a:p>
            <a:r>
              <a:rPr lang="en-US" dirty="0" smtClean="0"/>
              <a:t>Western states have higher scores compared to other states.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VHA Administrators</a:t>
            </a:r>
            <a:r>
              <a:rPr lang="en-US" dirty="0"/>
              <a:t>, who could use the data to enhance the VHA system as a whole.</a:t>
            </a:r>
          </a:p>
          <a:p>
            <a:r>
              <a:rPr lang="en-US" u="sng" dirty="0"/>
              <a:t>Veterans</a:t>
            </a:r>
            <a:r>
              <a:rPr lang="en-US" dirty="0"/>
              <a:t>, who may face choices of where to live in terms of the quality of healthcare available.</a:t>
            </a:r>
          </a:p>
          <a:p>
            <a:r>
              <a:rPr lang="en-US" u="sng" dirty="0" smtClean="0"/>
              <a:t>Federal Government</a:t>
            </a:r>
            <a:r>
              <a:rPr lang="en-US" dirty="0" smtClean="0"/>
              <a:t>, to see if allocated funds are being utilized to their maximum.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1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500" y="2758698"/>
            <a:ext cx="8087834" cy="148151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6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6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Technologies  </a:t>
            </a:r>
          </a:p>
          <a:p>
            <a:r>
              <a:rPr lang="en-US" dirty="0" smtClean="0"/>
              <a:t>Datasets </a:t>
            </a:r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18852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Georgia" charset="0"/>
              </a:rPr>
              <a:t>Analysis of staff distribution across different veteran hospitals.</a:t>
            </a:r>
          </a:p>
          <a:p>
            <a:r>
              <a:rPr lang="en-GB" dirty="0" smtClean="0">
                <a:latin typeface="Georgia" charset="0"/>
              </a:rPr>
              <a:t>Distribution of availability of services across different states in U.S</a:t>
            </a:r>
          </a:p>
          <a:p>
            <a:r>
              <a:rPr lang="en-GB" dirty="0" smtClean="0">
                <a:latin typeface="Georgia" charset="0"/>
              </a:rPr>
              <a:t>Information about patient satisfaction rating which provides the information about quality of service.</a:t>
            </a:r>
            <a:endParaRPr lang="en-GB" dirty="0">
              <a:latin typeface="Georgia" charset="0"/>
            </a:endParaRPr>
          </a:p>
          <a:p>
            <a:r>
              <a:rPr lang="en-GB" dirty="0" smtClean="0">
                <a:latin typeface="Georgia" charset="0"/>
              </a:rPr>
              <a:t>Interrelation between patient satisfaction rating, availability of services  and availability of staff.</a:t>
            </a:r>
            <a:endParaRPr lang="en-GB" dirty="0">
              <a:latin typeface="Georgi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</a:p>
          <a:p>
            <a:r>
              <a:rPr lang="en-US" dirty="0"/>
              <a:t>LOGD </a:t>
            </a:r>
            <a:r>
              <a:rPr lang="en-US" dirty="0" smtClean="0"/>
              <a:t>SPARQL </a:t>
            </a:r>
            <a:r>
              <a:rPr lang="en-US" dirty="0"/>
              <a:t>Endpoint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Visulaization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&amp; JQuery</a:t>
            </a:r>
          </a:p>
          <a:p>
            <a:r>
              <a:rPr lang="en-US" dirty="0" smtClean="0"/>
              <a:t>Twitter 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66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6028"/>
            <a:ext cx="7928345" cy="4595335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Dataset 1205</a:t>
            </a:r>
            <a:r>
              <a:rPr lang="en-US" sz="2400" dirty="0"/>
              <a:t>: This dataset contains the data about staffing for Nurses, Physicians, and other Healthcare Professionals</a:t>
            </a:r>
          </a:p>
          <a:p>
            <a:r>
              <a:rPr lang="en-US" sz="2400" b="1" dirty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http://data-gov.tw.rpi.edu/wiki/Dataset_1205</a:t>
            </a:r>
            <a:endParaRPr lang="en-US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Dataset </a:t>
            </a:r>
            <a:r>
              <a:rPr lang="en-US" sz="2400" b="1" dirty="0"/>
              <a:t>1210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This dataset defines the scope of services provided at a facility such as number of emergency rooms, ICU availability. </a:t>
            </a:r>
          </a:p>
          <a:p>
            <a:r>
              <a:rPr lang="en-US" sz="2400" b="1" dirty="0"/>
              <a:t>Link: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data-gov.tw.rpi.edu/wiki/Dataset_1210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/>
              <a:t>Dataset </a:t>
            </a:r>
            <a:r>
              <a:rPr lang="en-US" sz="2400" b="1" dirty="0"/>
              <a:t>1212</a:t>
            </a:r>
            <a:r>
              <a:rPr lang="en-US" sz="2400" dirty="0"/>
              <a:t>: This dataset defines the quality of care in defined hospital settings: Inpatient, Outpatient and Emergency Room.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data-gov.tw.rpi.edu/wiki/Dataset_1212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53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SPARQL queries are run on LOGD SPARQL end point.</a:t>
            </a:r>
          </a:p>
          <a:p>
            <a:r>
              <a:rPr lang="en-US" dirty="0" smtClean="0"/>
              <a:t>The tuples obtained so are filtered using the necessary conditions and are given as input to the Google geo map instance.</a:t>
            </a:r>
          </a:p>
          <a:p>
            <a:r>
              <a:rPr lang="en-US" dirty="0" smtClean="0"/>
              <a:t>Google visualization API’s have been used to represent the data distribution across different states. </a:t>
            </a:r>
          </a:p>
          <a:p>
            <a:r>
              <a:rPr lang="en-US" dirty="0" smtClean="0"/>
              <a:t>An interactive User Interface is developed using Bootstrap libraries.</a:t>
            </a:r>
          </a:p>
          <a:p>
            <a:r>
              <a:rPr lang="en-US" dirty="0" smtClean="0"/>
              <a:t>The different datasets and mashup data are shown in a single page.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54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6" y="641499"/>
            <a:ext cx="6553340" cy="4706680"/>
          </a:xfrm>
        </p:spPr>
      </p:pic>
    </p:spTree>
    <p:extLst>
      <p:ext uri="{BB962C8B-B14F-4D97-AF65-F5344CB8AC3E}">
        <p14:creationId xmlns="" xmlns:p14="http://schemas.microsoft.com/office/powerpoint/2010/main" val="14504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0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SPARQL Queries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239864"/>
            <a:ext cx="6347714" cy="4801499"/>
          </a:xfrm>
        </p:spPr>
        <p:txBody>
          <a:bodyPr>
            <a:normAutofit/>
          </a:bodyPr>
          <a:lstStyle/>
          <a:p>
            <a:r>
              <a:rPr lang="en-US" dirty="0" smtClean="0"/>
              <a:t>Query 1 - 1205</a:t>
            </a:r>
          </a:p>
          <a:p>
            <a:pPr lvl="1"/>
            <a:r>
              <a:rPr lang="en-IN" dirty="0" smtClean="0">
                <a:hlinkClick r:id="rId2"/>
              </a:rPr>
              <a:t>http://www.utdallas.edu/~pxh140930/queries/dataset1205.sparql</a:t>
            </a:r>
            <a:endParaRPr lang="en-IN" dirty="0" smtClean="0"/>
          </a:p>
          <a:p>
            <a:r>
              <a:rPr lang="en-US" dirty="0" smtClean="0"/>
              <a:t>Query 2 - 1210</a:t>
            </a:r>
          </a:p>
          <a:p>
            <a:pPr lvl="1"/>
            <a:r>
              <a:rPr lang="en-IN" dirty="0" smtClean="0">
                <a:hlinkClick r:id="rId3"/>
              </a:rPr>
              <a:t>http://www.utdallas.edu/~pxh140930/queries/dataset1210.sparql</a:t>
            </a:r>
            <a:endParaRPr lang="en-IN" dirty="0" smtClean="0"/>
          </a:p>
          <a:p>
            <a:r>
              <a:rPr lang="en-US" dirty="0" smtClean="0"/>
              <a:t>Query 3 -1212</a:t>
            </a:r>
          </a:p>
          <a:p>
            <a:pPr lvl="1"/>
            <a:r>
              <a:rPr lang="en-IN" dirty="0" smtClean="0">
                <a:hlinkClick r:id="rId4"/>
              </a:rPr>
              <a:t>http://www.utdallas.edu/~pxh140930/queries/dataset1212.sparql</a:t>
            </a:r>
            <a:endParaRPr lang="en-IN" dirty="0" smtClean="0"/>
          </a:p>
          <a:p>
            <a:r>
              <a:rPr lang="en-US" dirty="0" smtClean="0"/>
              <a:t>Mash-up Query</a:t>
            </a:r>
          </a:p>
          <a:p>
            <a:pPr lvl="1"/>
            <a:r>
              <a:rPr lang="en-IN" dirty="0" smtClean="0">
                <a:hlinkClick r:id="rId5"/>
              </a:rPr>
              <a:t>http://www.utdallas.edu/~pxh140930/queries/datasetcombined.sparql</a:t>
            </a:r>
            <a:endParaRPr lang="en-IN" dirty="0" smtClean="0">
              <a:hlinkClick r:id="rId4"/>
            </a:endParaRPr>
          </a:p>
          <a:p>
            <a:r>
              <a:rPr lang="en-US" dirty="0" smtClean="0"/>
              <a:t>LOGD SPARQL Endpoint</a:t>
            </a:r>
          </a:p>
          <a:p>
            <a:pPr lvl="1"/>
            <a:r>
              <a:rPr lang="en-IN" dirty="0" smtClean="0">
                <a:hlinkClick r:id="rId6"/>
              </a:rPr>
              <a:t>http://logd.tw.rpi.edu/sparql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4504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are combined using different values obtained after executing SPARQL queries on all 3 data sets.</a:t>
            </a:r>
          </a:p>
          <a:p>
            <a:r>
              <a:rPr lang="en-US" dirty="0" smtClean="0"/>
              <a:t>Average staffing, Availability of services and Patients satisfaction rating are the parameters which are considered to determine the point distribution</a:t>
            </a:r>
          </a:p>
          <a:p>
            <a:r>
              <a:rPr lang="en-US" dirty="0" smtClean="0"/>
              <a:t>The values are normalized by using the average values which are computed based on the dataset values</a:t>
            </a:r>
          </a:p>
          <a:p>
            <a:r>
              <a:rPr lang="en-US" dirty="0" smtClean="0"/>
              <a:t>Veteran Point = (</a:t>
            </a:r>
            <a:r>
              <a:rPr lang="en-US" dirty="0" err="1" smtClean="0"/>
              <a:t>ServiceNormalized</a:t>
            </a:r>
            <a:r>
              <a:rPr lang="en-US" dirty="0" smtClean="0"/>
              <a:t> + </a:t>
            </a:r>
            <a:r>
              <a:rPr lang="en-US" dirty="0" err="1" smtClean="0"/>
              <a:t>StaffNormalized</a:t>
            </a:r>
            <a:r>
              <a:rPr lang="en-US" dirty="0" smtClean="0"/>
              <a:t> + </a:t>
            </a:r>
            <a:r>
              <a:rPr lang="en-US" dirty="0" err="1" smtClean="0"/>
              <a:t>PatientRatingNormalized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mashup geo map is designed based on the Veteran point distribution.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44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566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Veterans Health Administration- Availability of services, Quality of care and Medical center staffing</vt:lpstr>
      <vt:lpstr>Agenda</vt:lpstr>
      <vt:lpstr>Overview</vt:lpstr>
      <vt:lpstr>Resources &amp; Technologies</vt:lpstr>
      <vt:lpstr>Datasets</vt:lpstr>
      <vt:lpstr>Implementation</vt:lpstr>
      <vt:lpstr>Slide 7</vt:lpstr>
      <vt:lpstr>SPARQL Queries </vt:lpstr>
      <vt:lpstr>Mashup Data</vt:lpstr>
      <vt:lpstr>Challenges</vt:lpstr>
      <vt:lpstr>Demo</vt:lpstr>
      <vt:lpstr>Observations</vt:lpstr>
      <vt:lpstr>Target Audience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 Healthcare Expenditure Analysis</dc:title>
  <dc:creator>Shradha Aiyer</dc:creator>
  <cp:lastModifiedBy>Hp</cp:lastModifiedBy>
  <cp:revision>52</cp:revision>
  <dcterms:created xsi:type="dcterms:W3CDTF">2011-12-03T04:53:45Z</dcterms:created>
  <dcterms:modified xsi:type="dcterms:W3CDTF">2014-12-02T00:08:08Z</dcterms:modified>
</cp:coreProperties>
</file>