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3" r:id="rId5"/>
    <p:sldId id="310" r:id="rId6"/>
    <p:sldId id="311" r:id="rId7"/>
    <p:sldId id="312" r:id="rId8"/>
    <p:sldId id="313" r:id="rId9"/>
    <p:sldId id="314" r:id="rId10"/>
    <p:sldId id="309" r:id="rId11"/>
    <p:sldId id="315" r:id="rId12"/>
    <p:sldId id="318" r:id="rId13"/>
    <p:sldId id="316" r:id="rId14"/>
    <p:sldId id="319" r:id="rId15"/>
    <p:sldId id="329" r:id="rId16"/>
    <p:sldId id="327" r:id="rId17"/>
    <p:sldId id="320" r:id="rId18"/>
    <p:sldId id="322" r:id="rId19"/>
    <p:sldId id="324" r:id="rId20"/>
    <p:sldId id="325" r:id="rId21"/>
    <p:sldId id="321" r:id="rId22"/>
    <p:sldId id="3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19" autoAdjust="0"/>
  </p:normalViewPr>
  <p:slideViewPr>
    <p:cSldViewPr snapToGrid="0">
      <p:cViewPr>
        <p:scale>
          <a:sx n="75" d="100"/>
          <a:sy n="7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endParaRPr lang="en-US" dirty="0"/>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custT="1"/>
      <dgm:spPr/>
      <dgm:t>
        <a:bodyPr/>
        <a:lstStyle/>
        <a:p>
          <a:r>
            <a:rPr lang="en-US" sz="1800" b="0" i="0" dirty="0">
              <a:latin typeface="Times New Roman" panose="02020603050405020304" pitchFamily="18" charset="0"/>
              <a:cs typeface="Times New Roman" panose="02020603050405020304" pitchFamily="18" charset="0"/>
            </a:rPr>
            <a:t>Some of the datasets are constructed only with political statements like PolitiFact, LIAR, Weibo, etc.</a:t>
          </a:r>
          <a:endParaRPr lang="en-US" sz="1800" dirty="0">
            <a:latin typeface="Times New Roman" panose="02020603050405020304" pitchFamily="18" charset="0"/>
            <a:cs typeface="Times New Roman" panose="02020603050405020304" pitchFamily="18" charset="0"/>
          </a:endParaRP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custT="1"/>
      <dgm:spPr/>
      <dgm:t>
        <a:bodyPr/>
        <a:lstStyle/>
        <a:p>
          <a:r>
            <a:rPr lang="en-US" sz="1600" b="0" i="0" dirty="0">
              <a:latin typeface="Times New Roman" panose="02020603050405020304" pitchFamily="18" charset="0"/>
              <a:cs typeface="Times New Roman" panose="02020603050405020304" pitchFamily="18" charset="0"/>
            </a:rPr>
            <a:t>The major issue of fake news is inherently a multimodal and multilingual one, which consists of information in an array of languages, auditory, visual or textual forms, and generally involved in communication in a language that may be unfamiliar to users</a:t>
          </a:r>
          <a:endParaRPr lang="en-US" sz="1600" dirty="0">
            <a:latin typeface="Times New Roman" panose="02020603050405020304" pitchFamily="18" charset="0"/>
            <a:cs typeface="Times New Roman" panose="02020603050405020304" pitchFamily="18" charset="0"/>
          </a:endParaRP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25" custLinFactNeighborY="-2406"/>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endParaRPr lang="en-US" dirty="0"/>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custT="1"/>
      <dgm:spPr/>
      <dgm:t>
        <a:bodyPr/>
        <a:lstStyle/>
        <a:p>
          <a:pPr>
            <a:buFont typeface="Arial" panose="020B0604020202020204" pitchFamily="34" charset="0"/>
            <a:buChar char="•"/>
          </a:pPr>
          <a:r>
            <a:rPr lang="en-US" sz="1800" b="0" i="0" dirty="0">
              <a:latin typeface="Times New Roman" panose="02020603050405020304" pitchFamily="18" charset="0"/>
              <a:cs typeface="Times New Roman" panose="02020603050405020304" pitchFamily="18" charset="0"/>
            </a:rPr>
            <a:t>It is capable of handling large datasets with high dimensionality</a:t>
          </a:r>
          <a:r>
            <a:rPr lang="en-US" sz="1800" b="0" i="0" dirty="0"/>
            <a:t>.</a:t>
          </a:r>
          <a:endParaRPr lang="en-US" sz="1800" dirty="0">
            <a:latin typeface="Times New Roman" panose="02020603050405020304" pitchFamily="18" charset="0"/>
            <a:cs typeface="Times New Roman" panose="02020603050405020304" pitchFamily="18" charset="0"/>
          </a:endParaRP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custT="1"/>
      <dgm:spPr/>
      <dgm:t>
        <a:bodyPr/>
        <a:lstStyle/>
        <a:p>
          <a:pPr>
            <a:buFont typeface="Arial" panose="020B0604020202020204" pitchFamily="34" charset="0"/>
            <a:buChar char="•"/>
          </a:pPr>
          <a:r>
            <a:rPr lang="en-US" sz="1800" b="0" i="0" dirty="0">
              <a:latin typeface="Times New Roman" panose="02020603050405020304" pitchFamily="18" charset="0"/>
              <a:cs typeface="Times New Roman" panose="02020603050405020304" pitchFamily="18" charset="0"/>
            </a:rPr>
            <a:t>It enhances the accuracy of the model and prevents the overfitting issue.</a:t>
          </a:r>
          <a:endParaRPr lang="en-US" sz="1800" dirty="0">
            <a:latin typeface="Times New Roman" panose="02020603050405020304" pitchFamily="18" charset="0"/>
            <a:cs typeface="Times New Roman" panose="02020603050405020304" pitchFamily="18" charset="0"/>
          </a:endParaRP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25" custLinFactNeighborY="-2406"/>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custLinFactNeighborX="25"/>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Some of the datasets are constructed only with political statements like PolitiFact, LIAR, Weibo, etc.</a:t>
          </a:r>
          <a:endParaRPr lang="en-US" sz="1800" kern="1200" dirty="0">
            <a:latin typeface="Times New Roman" panose="02020603050405020304" pitchFamily="18" charset="0"/>
            <a:cs typeface="Times New Roman" panose="02020603050405020304" pitchFamily="18" charset="0"/>
          </a:endParaRP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The major issue of fake news is inherently a multimodal and multilingual one, which consists of information in an array of languages, auditory, visual or textual forms, and generally involved in communication in a language that may be unfamiliar to users</a:t>
          </a:r>
          <a:endParaRPr lang="en-US" sz="1600" kern="1200" dirty="0">
            <a:latin typeface="Times New Roman" panose="02020603050405020304" pitchFamily="18" charset="0"/>
            <a:cs typeface="Times New Roman" panose="02020603050405020304" pitchFamily="18" charset="0"/>
          </a:endParaRP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Times New Roman" panose="02020603050405020304" pitchFamily="18" charset="0"/>
              <a:cs typeface="Times New Roman" panose="02020603050405020304" pitchFamily="18" charset="0"/>
            </a:rPr>
            <a:t>It is capable of handling large datasets with high dimensionality</a:t>
          </a:r>
          <a:r>
            <a:rPr lang="en-US" sz="1800" b="0" i="0" kern="1200" dirty="0"/>
            <a:t>.</a:t>
          </a:r>
          <a:endParaRPr lang="en-US" sz="1800" kern="1200" dirty="0">
            <a:latin typeface="Times New Roman" panose="02020603050405020304" pitchFamily="18" charset="0"/>
            <a:cs typeface="Times New Roman" panose="02020603050405020304" pitchFamily="18" charset="0"/>
          </a:endParaRP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85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kern="1200" dirty="0">
              <a:latin typeface="Times New Roman" panose="02020603050405020304" pitchFamily="18" charset="0"/>
              <a:cs typeface="Times New Roman" panose="02020603050405020304" pitchFamily="18" charset="0"/>
            </a:rPr>
            <a:t>It enhances the accuracy of the model and prevents the overfitting issue.</a:t>
          </a:r>
          <a:endParaRPr lang="en-US" sz="1800" kern="1200" dirty="0">
            <a:latin typeface="Times New Roman" panose="02020603050405020304" pitchFamily="18" charset="0"/>
            <a:cs typeface="Times New Roman" panose="02020603050405020304" pitchFamily="18" charset="0"/>
          </a:endParaRPr>
        </a:p>
      </dsp:txBody>
      <dsp:txXfrm>
        <a:off x="6875859"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5/16/2023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5/16/2023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9F58-699C-4AA0-79EE-97A740FD9250}"/>
              </a:ext>
            </a:extLst>
          </p:cNvPr>
          <p:cNvSpPr>
            <a:spLocks noGrp="1"/>
          </p:cNvSpPr>
          <p:nvPr>
            <p:ph type="title"/>
          </p:nvPr>
        </p:nvSpPr>
        <p:spPr>
          <a:xfrm>
            <a:off x="376518" y="409511"/>
            <a:ext cx="11304494" cy="1371600"/>
          </a:xfrm>
        </p:spPr>
        <p:txBody>
          <a:bodyPr>
            <a:normAutofit/>
          </a:bodyPr>
          <a:lstStyle/>
          <a:p>
            <a:r>
              <a:rPr lang="en-IN" sz="2800" b="1" dirty="0">
                <a:latin typeface="Times New Roman" panose="02020603050405020304" pitchFamily="18" charset="0"/>
                <a:cs typeface="Times New Roman" panose="02020603050405020304" pitchFamily="18" charset="0"/>
              </a:rPr>
              <a:t>R.M.K COLLEGE OF ENGINEERING AND TECHNOLOGY</a:t>
            </a:r>
          </a:p>
        </p:txBody>
      </p:sp>
      <p:pic>
        <p:nvPicPr>
          <p:cNvPr id="9218" name="Picture 2" descr="ICIECS - Registration">
            <a:extLst>
              <a:ext uri="{FF2B5EF4-FFF2-40B4-BE49-F238E27FC236}">
                <a16:creationId xmlns:a16="http://schemas.microsoft.com/office/drawing/2014/main" id="{ABC76710-A168-1FB5-35F0-70E32A56A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247" y="394223"/>
            <a:ext cx="2184026" cy="17088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9506C52-F0B7-B8DC-3334-7180C9ED3E58}"/>
              </a:ext>
            </a:extLst>
          </p:cNvPr>
          <p:cNvSpPr txBox="1">
            <a:spLocks/>
          </p:cNvSpPr>
          <p:nvPr/>
        </p:nvSpPr>
        <p:spPr>
          <a:xfrm>
            <a:off x="546847" y="2124507"/>
            <a:ext cx="11304494"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marL="6350" marR="579120" indent="-6350">
              <a:lnSpc>
                <a:spcPct val="107000"/>
              </a:lnSpc>
              <a:spcAft>
                <a:spcPts val="125"/>
              </a:spcAft>
            </a:pPr>
            <a:r>
              <a:rPr lang="en-US" sz="3200" b="1" dirty="0">
                <a:solidFill>
                  <a:schemeClr val="tx1"/>
                </a:solidFill>
                <a:effectLst/>
                <a:latin typeface="Times New Roman" panose="02020603050405020304" pitchFamily="18" charset="0"/>
                <a:ea typeface="Times New Roman" panose="02020603050405020304" pitchFamily="18" charset="0"/>
              </a:rPr>
              <a:t>FAKE NEWS DETECTION USING MACHINE LEARNING ALGORITHMS </a:t>
            </a:r>
            <a:endParaRPr lang="en-IN" sz="3200" dirty="0">
              <a:solidFill>
                <a:schemeClr val="tx1"/>
              </a:solidFill>
              <a:effectLst/>
              <a:latin typeface="Times New Roman" panose="02020603050405020304" pitchFamily="18" charset="0"/>
              <a:ea typeface="Times New Roman" panose="02020603050405020304" pitchFamily="18" charset="0"/>
            </a:endParaRPr>
          </a:p>
          <a:p>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36E7004-D636-5C4B-2552-AEC72D5EC6BC}"/>
              </a:ext>
            </a:extLst>
          </p:cNvPr>
          <p:cNvSpPr txBox="1">
            <a:spLocks/>
          </p:cNvSpPr>
          <p:nvPr/>
        </p:nvSpPr>
        <p:spPr>
          <a:xfrm>
            <a:off x="7521388" y="4096871"/>
            <a:ext cx="4329953" cy="2106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IN" sz="2400" b="1" dirty="0">
                <a:solidFill>
                  <a:schemeClr val="tx1"/>
                </a:solidFill>
                <a:latin typeface="Times New Roman" panose="02020603050405020304" pitchFamily="18" charset="0"/>
                <a:cs typeface="Times New Roman" panose="02020603050405020304" pitchFamily="18" charset="0"/>
              </a:rPr>
              <a:t>TEAM MEMBERS:</a:t>
            </a:r>
          </a:p>
          <a:p>
            <a:pPr marL="514350" indent="-514350">
              <a:buFont typeface="+mj-lt"/>
              <a:buAutoNum type="arabicPeriod"/>
            </a:pPr>
            <a:r>
              <a:rPr lang="en-IN" sz="2400" dirty="0" err="1">
                <a:solidFill>
                  <a:schemeClr val="tx1"/>
                </a:solidFill>
                <a:latin typeface="Times New Roman" panose="02020603050405020304" pitchFamily="18" charset="0"/>
                <a:cs typeface="Times New Roman" panose="02020603050405020304" pitchFamily="18" charset="0"/>
              </a:rPr>
              <a:t>Bogapathi</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Indrasena</a:t>
            </a:r>
            <a:endParaRPr lang="en-IN" sz="2400"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err="1">
                <a:solidFill>
                  <a:schemeClr val="tx1"/>
                </a:solidFill>
                <a:latin typeface="Times New Roman" panose="02020603050405020304" pitchFamily="18" charset="0"/>
                <a:cs typeface="Times New Roman" panose="02020603050405020304" pitchFamily="18" charset="0"/>
              </a:rPr>
              <a:t>Bhumana</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Sarath</a:t>
            </a:r>
            <a:r>
              <a:rPr lang="en-IN" sz="2400" dirty="0">
                <a:solidFill>
                  <a:schemeClr val="tx1"/>
                </a:solidFill>
                <a:latin typeface="Times New Roman" panose="02020603050405020304" pitchFamily="18" charset="0"/>
                <a:cs typeface="Times New Roman" panose="02020603050405020304" pitchFamily="18" charset="0"/>
              </a:rPr>
              <a:t> </a:t>
            </a:r>
          </a:p>
          <a:p>
            <a:pPr marL="514350" indent="-51435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Avinash </a:t>
            </a:r>
            <a:r>
              <a:rPr lang="en-IN" sz="2400" dirty="0" err="1">
                <a:solidFill>
                  <a:schemeClr val="tx1"/>
                </a:solidFill>
                <a:latin typeface="Times New Roman" panose="02020603050405020304" pitchFamily="18" charset="0"/>
                <a:cs typeface="Times New Roman" panose="02020603050405020304" pitchFamily="18" charset="0"/>
              </a:rPr>
              <a:t>Durai</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F8D2E106-08A7-2F83-28A8-0739CB3A9971}"/>
              </a:ext>
            </a:extLst>
          </p:cNvPr>
          <p:cNvSpPr txBox="1">
            <a:spLocks/>
          </p:cNvSpPr>
          <p:nvPr/>
        </p:nvSpPr>
        <p:spPr>
          <a:xfrm>
            <a:off x="1021976" y="4096870"/>
            <a:ext cx="4329953" cy="2106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IN" sz="2400" b="1" dirty="0">
                <a:solidFill>
                  <a:schemeClr val="tx1"/>
                </a:solidFill>
                <a:latin typeface="Times New Roman" panose="02020603050405020304" pitchFamily="18" charset="0"/>
                <a:cs typeface="Times New Roman" panose="02020603050405020304" pitchFamily="18" charset="0"/>
              </a:rPr>
              <a:t>MENTOR:</a:t>
            </a:r>
          </a:p>
          <a:p>
            <a:r>
              <a:rPr lang="en-US" sz="2400" dirty="0">
                <a:solidFill>
                  <a:srgbClr val="000000"/>
                </a:solidFill>
                <a:effectLst/>
                <a:latin typeface="Times New Roman" panose="02020603050405020304" pitchFamily="18" charset="0"/>
                <a:ea typeface="Times New Roman" panose="02020603050405020304" pitchFamily="18" charset="0"/>
              </a:rPr>
              <a:t>Mr. V. M </a:t>
            </a:r>
            <a:r>
              <a:rPr lang="en-US" sz="2400" dirty="0" err="1">
                <a:solidFill>
                  <a:srgbClr val="000000"/>
                </a:solidFill>
                <a:effectLst/>
                <a:latin typeface="Times New Roman" panose="02020603050405020304" pitchFamily="18" charset="0"/>
                <a:ea typeface="Times New Roman" panose="02020603050405020304" pitchFamily="18" charset="0"/>
              </a:rPr>
              <a:t>Jemin</a:t>
            </a:r>
            <a:r>
              <a:rPr lang="en-US" sz="2400" dirty="0">
                <a:solidFill>
                  <a:srgbClr val="000000"/>
                </a:solidFill>
                <a:effectLst/>
                <a:latin typeface="Times New Roman" panose="02020603050405020304" pitchFamily="18" charset="0"/>
                <a:ea typeface="Times New Roman" panose="02020603050405020304" pitchFamily="18" charset="0"/>
              </a:rPr>
              <a:t> M.E,(</a:t>
            </a:r>
            <a:r>
              <a:rPr lang="en-US" sz="2400" dirty="0" err="1">
                <a:solidFill>
                  <a:srgbClr val="000000"/>
                </a:solidFill>
                <a:effectLst/>
                <a:latin typeface="Times New Roman" panose="02020603050405020304" pitchFamily="18" charset="0"/>
                <a:ea typeface="Times New Roman" panose="02020603050405020304" pitchFamily="18" charset="0"/>
              </a:rPr>
              <a:t>Ph.D</a:t>
            </a:r>
            <a:r>
              <a:rPr lang="en-US" sz="2400" dirty="0">
                <a:solidFill>
                  <a:srgbClr val="000000"/>
                </a:solidFill>
                <a:effectLst/>
                <a:latin typeface="Times New Roman" panose="02020603050405020304" pitchFamily="18" charset="0"/>
                <a:ea typeface="Times New Roman" panose="02020603050405020304" pitchFamily="18" charset="0"/>
              </a:rPr>
              <a:t>)</a:t>
            </a: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744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1248-1E93-1105-93BE-A9BEDDAFFFCB}"/>
              </a:ext>
            </a:extLst>
          </p:cNvPr>
          <p:cNvSpPr>
            <a:spLocks noGrp="1"/>
          </p:cNvSpPr>
          <p:nvPr>
            <p:ph type="title"/>
          </p:nvPr>
        </p:nvSpPr>
        <p:spPr>
          <a:xfrm>
            <a:off x="1057835" y="642594"/>
            <a:ext cx="10067365" cy="1371600"/>
          </a:xfrm>
        </p:spPr>
        <p:txBody>
          <a:bodyPr>
            <a:normAutofit/>
          </a:bodyPr>
          <a:lstStyle/>
          <a:p>
            <a:r>
              <a:rPr lang="en-IN" sz="4000"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43467A54-BF32-EA36-FFC1-8D2EC9F9AF24}"/>
              </a:ext>
            </a:extLst>
          </p:cNvPr>
          <p:cNvSpPr>
            <a:spLocks noGrp="1"/>
          </p:cNvSpPr>
          <p:nvPr>
            <p:ph idx="1"/>
          </p:nvPr>
        </p:nvSpPr>
        <p:spPr>
          <a:xfrm>
            <a:off x="1066800" y="2103120"/>
            <a:ext cx="7019365" cy="3849624"/>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The preliminary level design specifies the architecture of the system. </a:t>
            </a:r>
          </a:p>
          <a:p>
            <a:r>
              <a:rPr lang="en-US" sz="1800" dirty="0">
                <a:solidFill>
                  <a:srgbClr val="000000"/>
                </a:solidFill>
                <a:effectLst/>
                <a:latin typeface="Times New Roman" panose="02020603050405020304" pitchFamily="18" charset="0"/>
                <a:ea typeface="Times New Roman" panose="02020603050405020304" pitchFamily="18" charset="0"/>
              </a:rPr>
              <a:t>The database needed for the system is designed first. </a:t>
            </a:r>
          </a:p>
          <a:p>
            <a:r>
              <a:rPr lang="en-US" sz="1800" dirty="0">
                <a:solidFill>
                  <a:srgbClr val="000000"/>
                </a:solidFill>
                <a:effectLst/>
                <a:latin typeface="Times New Roman" panose="02020603050405020304" pitchFamily="18" charset="0"/>
                <a:ea typeface="Times New Roman" panose="02020603050405020304" pitchFamily="18" charset="0"/>
              </a:rPr>
              <a:t>Then in the detail design, each component is defined in detail. </a:t>
            </a:r>
          </a:p>
          <a:p>
            <a:r>
              <a:rPr lang="en-US" sz="1800" dirty="0">
                <a:solidFill>
                  <a:srgbClr val="000000"/>
                </a:solidFill>
                <a:effectLst/>
                <a:latin typeface="Times New Roman" panose="02020603050405020304" pitchFamily="18" charset="0"/>
                <a:ea typeface="Times New Roman" panose="02020603050405020304" pitchFamily="18" charset="0"/>
              </a:rPr>
              <a:t>The role and function of each component is clearly defined. </a:t>
            </a:r>
          </a:p>
          <a:p>
            <a:r>
              <a:rPr lang="en-US" sz="1800" dirty="0">
                <a:solidFill>
                  <a:srgbClr val="000000"/>
                </a:solidFill>
                <a:effectLst/>
                <a:latin typeface="Times New Roman" panose="02020603050405020304" pitchFamily="18" charset="0"/>
                <a:ea typeface="Times New Roman" panose="02020603050405020304" pitchFamily="18" charset="0"/>
              </a:rPr>
              <a:t>Then pseudocode is developed for the system. </a:t>
            </a:r>
          </a:p>
          <a:p>
            <a:r>
              <a:rPr lang="en-US" sz="1800" dirty="0">
                <a:solidFill>
                  <a:srgbClr val="000000"/>
                </a:solidFill>
                <a:effectLst/>
                <a:latin typeface="Times New Roman" panose="02020603050405020304" pitchFamily="18" charset="0"/>
                <a:ea typeface="Times New Roman" panose="02020603050405020304" pitchFamily="18" charset="0"/>
              </a:rPr>
              <a:t>Finally hardware and software components required for implementing the system is to be identified. </a:t>
            </a:r>
            <a:endParaRPr lang="en-IN" dirty="0"/>
          </a:p>
        </p:txBody>
      </p:sp>
      <p:pic>
        <p:nvPicPr>
          <p:cNvPr id="4" name="Picture 3">
            <a:extLst>
              <a:ext uri="{FF2B5EF4-FFF2-40B4-BE49-F238E27FC236}">
                <a16:creationId xmlns:a16="http://schemas.microsoft.com/office/drawing/2014/main" id="{793DA155-43E8-5D78-50B3-9A967E9D8604}"/>
              </a:ext>
            </a:extLst>
          </p:cNvPr>
          <p:cNvPicPr/>
          <p:nvPr/>
        </p:nvPicPr>
        <p:blipFill>
          <a:blip r:embed="rId2"/>
          <a:stretch>
            <a:fillRect/>
          </a:stretch>
        </p:blipFill>
        <p:spPr>
          <a:xfrm>
            <a:off x="7906871" y="1806164"/>
            <a:ext cx="3847428" cy="3909060"/>
          </a:xfrm>
          <a:prstGeom prst="rect">
            <a:avLst/>
          </a:prstGeom>
        </p:spPr>
      </p:pic>
    </p:spTree>
    <p:extLst>
      <p:ext uri="{BB962C8B-B14F-4D97-AF65-F5344CB8AC3E}">
        <p14:creationId xmlns:p14="http://schemas.microsoft.com/office/powerpoint/2010/main" val="271395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9D1E-65D1-2093-DF06-86042339DAFB}"/>
              </a:ext>
            </a:extLst>
          </p:cNvPr>
          <p:cNvSpPr>
            <a:spLocks noGrp="1"/>
          </p:cNvSpPr>
          <p:nvPr>
            <p:ph type="title"/>
          </p:nvPr>
        </p:nvSpPr>
        <p:spPr>
          <a:xfrm>
            <a:off x="914400" y="472267"/>
            <a:ext cx="10058400" cy="962086"/>
          </a:xfrm>
        </p:spPr>
        <p:txBody>
          <a:bodyPr>
            <a:norm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HIGH LEVEL ARCHITECTURE </a:t>
            </a:r>
            <a:endParaRPr lang="en-IN" sz="4800" b="1" dirty="0"/>
          </a:p>
        </p:txBody>
      </p:sp>
      <p:pic>
        <p:nvPicPr>
          <p:cNvPr id="4" name="Picture 3">
            <a:extLst>
              <a:ext uri="{FF2B5EF4-FFF2-40B4-BE49-F238E27FC236}">
                <a16:creationId xmlns:a16="http://schemas.microsoft.com/office/drawing/2014/main" id="{79B9A0EA-90FA-3C8D-3DA7-5AF6345A1BE0}"/>
              </a:ext>
            </a:extLst>
          </p:cNvPr>
          <p:cNvPicPr/>
          <p:nvPr/>
        </p:nvPicPr>
        <p:blipFill>
          <a:blip r:embed="rId2"/>
          <a:stretch>
            <a:fillRect/>
          </a:stretch>
        </p:blipFill>
        <p:spPr>
          <a:xfrm>
            <a:off x="914400" y="1410510"/>
            <a:ext cx="10363200" cy="2181286"/>
          </a:xfrm>
          <a:prstGeom prst="rect">
            <a:avLst/>
          </a:prstGeom>
        </p:spPr>
      </p:pic>
      <p:sp>
        <p:nvSpPr>
          <p:cNvPr id="5" name="Title 1">
            <a:extLst>
              <a:ext uri="{FF2B5EF4-FFF2-40B4-BE49-F238E27FC236}">
                <a16:creationId xmlns:a16="http://schemas.microsoft.com/office/drawing/2014/main" id="{FA5AE3AB-EE37-FDDC-5C79-133E923A3D38}"/>
              </a:ext>
            </a:extLst>
          </p:cNvPr>
          <p:cNvSpPr txBox="1">
            <a:spLocks/>
          </p:cNvSpPr>
          <p:nvPr/>
        </p:nvSpPr>
        <p:spPr>
          <a:xfrm>
            <a:off x="914400" y="3278220"/>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IN" sz="2800" b="1" dirty="0">
                <a:solidFill>
                  <a:srgbClr val="000000"/>
                </a:solidFill>
                <a:latin typeface="Times New Roman" panose="02020603050405020304" pitchFamily="18" charset="0"/>
                <a:ea typeface="Times New Roman" panose="02020603050405020304" pitchFamily="18" charset="0"/>
              </a:rPr>
              <a:t>LOW LEVEL ARCHITECTURE </a:t>
            </a:r>
            <a:endParaRPr lang="en-IN" sz="4800" b="1" dirty="0"/>
          </a:p>
        </p:txBody>
      </p:sp>
      <p:pic>
        <p:nvPicPr>
          <p:cNvPr id="6" name="Picture 5">
            <a:extLst>
              <a:ext uri="{FF2B5EF4-FFF2-40B4-BE49-F238E27FC236}">
                <a16:creationId xmlns:a16="http://schemas.microsoft.com/office/drawing/2014/main" id="{CB7AFC3F-6AC6-8995-9CB7-D54A1A607155}"/>
              </a:ext>
            </a:extLst>
          </p:cNvPr>
          <p:cNvPicPr/>
          <p:nvPr/>
        </p:nvPicPr>
        <p:blipFill>
          <a:blip r:embed="rId3"/>
          <a:stretch>
            <a:fillRect/>
          </a:stretch>
        </p:blipFill>
        <p:spPr>
          <a:xfrm>
            <a:off x="914400" y="4507005"/>
            <a:ext cx="10363200" cy="1878727"/>
          </a:xfrm>
          <a:prstGeom prst="rect">
            <a:avLst/>
          </a:prstGeom>
        </p:spPr>
      </p:pic>
    </p:spTree>
    <p:extLst>
      <p:ext uri="{BB962C8B-B14F-4D97-AF65-F5344CB8AC3E}">
        <p14:creationId xmlns:p14="http://schemas.microsoft.com/office/powerpoint/2010/main" val="2237709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78DF-0CCB-AAC8-DFEC-C4005C07489B}"/>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MODULES </a:t>
            </a:r>
            <a:endParaRPr lang="en-IN" dirty="0"/>
          </a:p>
        </p:txBody>
      </p:sp>
      <p:sp>
        <p:nvSpPr>
          <p:cNvPr id="3" name="Content Placeholder 2">
            <a:extLst>
              <a:ext uri="{FF2B5EF4-FFF2-40B4-BE49-F238E27FC236}">
                <a16:creationId xmlns:a16="http://schemas.microsoft.com/office/drawing/2014/main" id="{1DA92C62-8A5B-9D0D-92EA-E11D6811D1C8}"/>
              </a:ext>
            </a:extLst>
          </p:cNvPr>
          <p:cNvSpPr>
            <a:spLocks noGrp="1"/>
          </p:cNvSpPr>
          <p:nvPr>
            <p:ph idx="1"/>
          </p:nvPr>
        </p:nvSpPr>
        <p:spPr>
          <a:xfrm>
            <a:off x="1066800" y="2106706"/>
            <a:ext cx="3899647" cy="3846038"/>
          </a:xfrm>
        </p:spPr>
        <p:txBody>
          <a:bodyPr>
            <a:norm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Text Preprocessing</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Feature Extraction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Feature Selection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Model Evaluation</a:t>
            </a:r>
          </a:p>
          <a:p>
            <a:pPr marL="342900" indent="-342900">
              <a:buFont typeface="+mj-lt"/>
              <a:buAutoNum type="arabicPeriod"/>
            </a:pPr>
            <a:endParaRPr lang="en-IN" sz="2000" dirty="0"/>
          </a:p>
        </p:txBody>
      </p:sp>
      <p:sp>
        <p:nvSpPr>
          <p:cNvPr id="4" name="AutoShape 4">
            <a:extLst>
              <a:ext uri="{FF2B5EF4-FFF2-40B4-BE49-F238E27FC236}">
                <a16:creationId xmlns:a16="http://schemas.microsoft.com/office/drawing/2014/main" id="{0269D569-3A73-8E7B-852C-69EA384951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5D071AA-1797-6A3C-D7E2-25253DB55231}"/>
              </a:ext>
            </a:extLst>
          </p:cNvPr>
          <p:cNvPicPr>
            <a:picLocks noChangeAspect="1"/>
          </p:cNvPicPr>
          <p:nvPr/>
        </p:nvPicPr>
        <p:blipFill>
          <a:blip r:embed="rId2"/>
          <a:stretch>
            <a:fillRect/>
          </a:stretch>
        </p:blipFill>
        <p:spPr>
          <a:xfrm>
            <a:off x="4634753" y="905256"/>
            <a:ext cx="6857999" cy="5310150"/>
          </a:xfrm>
          <a:prstGeom prst="rect">
            <a:avLst/>
          </a:prstGeom>
        </p:spPr>
      </p:pic>
    </p:spTree>
    <p:extLst>
      <p:ext uri="{BB962C8B-B14F-4D97-AF65-F5344CB8AC3E}">
        <p14:creationId xmlns:p14="http://schemas.microsoft.com/office/powerpoint/2010/main" val="1194363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E999-687A-ED35-05CE-B0667B3B61F2}"/>
              </a:ext>
            </a:extLst>
          </p:cNvPr>
          <p:cNvSpPr>
            <a:spLocks noGrp="1"/>
          </p:cNvSpPr>
          <p:nvPr>
            <p:ph type="title"/>
          </p:nvPr>
        </p:nvSpPr>
        <p:spPr>
          <a:xfrm>
            <a:off x="950259" y="212289"/>
            <a:ext cx="10058400" cy="1371600"/>
          </a:xfrm>
        </p:spPr>
        <p:txBody>
          <a:bodyPr>
            <a:normAutofit/>
          </a:bodyPr>
          <a:lstStyle/>
          <a:p>
            <a:r>
              <a:rPr lang="en-IN" sz="40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781E9808-DFDF-2E60-27FE-0782EBE31086}"/>
              </a:ext>
            </a:extLst>
          </p:cNvPr>
          <p:cNvSpPr>
            <a:spLocks noGrp="1"/>
          </p:cNvSpPr>
          <p:nvPr>
            <p:ph idx="1"/>
          </p:nvPr>
        </p:nvSpPr>
        <p:spPr>
          <a:xfrm>
            <a:off x="1084729" y="1120588"/>
            <a:ext cx="7960659" cy="5244353"/>
          </a:xfrm>
        </p:spPr>
        <p:txBody>
          <a:bodyPr>
            <a:normAutofit/>
          </a:bodyPr>
          <a:lstStyle/>
          <a:p>
            <a:r>
              <a:rPr lang="en-US" sz="1800" b="1" dirty="0">
                <a:latin typeface="Times New Roman" panose="02020603050405020304" pitchFamily="18" charset="0"/>
                <a:cs typeface="Times New Roman" panose="02020603050405020304" pitchFamily="18" charset="0"/>
              </a:rPr>
              <a:t>Text Preprocessing </a:t>
            </a:r>
            <a:r>
              <a:rPr lang="en-US" sz="1600" dirty="0">
                <a:latin typeface="Times New Roman" panose="02020603050405020304" pitchFamily="18" charset="0"/>
                <a:cs typeface="Times New Roman" panose="02020603050405020304" pitchFamily="18" charset="0"/>
              </a:rPr>
              <a:t>This module focuses on cleaning and transforming raw text data to make it suitable for machine learning algorithms. It may involve tasks like tokenization, stop word removal, stemming or lemmatization, and removing special characters or punctuation.</a:t>
            </a:r>
          </a:p>
          <a:p>
            <a:r>
              <a:rPr lang="en-US" sz="1800" b="1" dirty="0">
                <a:latin typeface="Times New Roman" panose="02020603050405020304" pitchFamily="18" charset="0"/>
                <a:cs typeface="Times New Roman" panose="02020603050405020304" pitchFamily="18" charset="0"/>
              </a:rPr>
              <a:t>Feature Extraction</a:t>
            </a:r>
            <a:r>
              <a:rPr lang="en-US" sz="1600" dirty="0">
                <a:latin typeface="Times New Roman" panose="02020603050405020304" pitchFamily="18" charset="0"/>
                <a:cs typeface="Times New Roman" panose="02020603050405020304" pitchFamily="18" charset="0"/>
              </a:rPr>
              <a:t>  In this module, relevant features are extracted from the preprocessed text data. Some commonly used techniques include bag-of-words (</a:t>
            </a:r>
            <a:r>
              <a:rPr lang="en-US" sz="1600" dirty="0" err="1">
                <a:latin typeface="Times New Roman" panose="02020603050405020304" pitchFamily="18" charset="0"/>
                <a:cs typeface="Times New Roman" panose="02020603050405020304" pitchFamily="18" charset="0"/>
              </a:rPr>
              <a:t>BoW</a:t>
            </a:r>
            <a:r>
              <a:rPr lang="en-US" sz="1600" dirty="0">
                <a:latin typeface="Times New Roman" panose="02020603050405020304" pitchFamily="18" charset="0"/>
                <a:cs typeface="Times New Roman" panose="02020603050405020304" pitchFamily="18" charset="0"/>
              </a:rPr>
              <a:t>), term frequency-inverse document frequency (TF-IDF), word embeddings (e.g., Word2Vec or </a:t>
            </a:r>
            <a:r>
              <a:rPr lang="en-US" sz="1600" dirty="0" err="1">
                <a:latin typeface="Times New Roman" panose="02020603050405020304" pitchFamily="18" charset="0"/>
                <a:cs typeface="Times New Roman" panose="02020603050405020304" pitchFamily="18" charset="0"/>
              </a:rPr>
              <a:t>GloVe</a:t>
            </a:r>
            <a:r>
              <a:rPr lang="en-US" sz="1600" dirty="0">
                <a:latin typeface="Times New Roman" panose="02020603050405020304" pitchFamily="18" charset="0"/>
                <a:cs typeface="Times New Roman" panose="02020603050405020304" pitchFamily="18" charset="0"/>
              </a:rPr>
              <a:t>), or character-level n-grams.</a:t>
            </a:r>
          </a:p>
          <a:p>
            <a:r>
              <a:rPr lang="en-US" sz="1800" b="1" dirty="0">
                <a:latin typeface="Times New Roman" panose="02020603050405020304" pitchFamily="18" charset="0"/>
                <a:cs typeface="Times New Roman" panose="02020603050405020304" pitchFamily="18" charset="0"/>
              </a:rPr>
              <a:t>Feature Selection </a:t>
            </a:r>
            <a:r>
              <a:rPr lang="en-US" sz="1600" dirty="0">
                <a:latin typeface="Times New Roman" panose="02020603050405020304" pitchFamily="18" charset="0"/>
                <a:cs typeface="Times New Roman" panose="02020603050405020304" pitchFamily="18" charset="0"/>
              </a:rPr>
              <a:t>To improve the efficiency and accuracy of the fake news detection model, feature selection techniques can be employed. These methods help identify the most informative and relevant features for classification. Common approaches include chi-square test, mutual information, or L1 regularization.</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Model Evaluation</a:t>
            </a:r>
            <a:r>
              <a:rPr lang="en-US" sz="1600" dirty="0">
                <a:latin typeface="Times New Roman" panose="02020603050405020304" pitchFamily="18" charset="0"/>
                <a:cs typeface="Times New Roman" panose="02020603050405020304" pitchFamily="18" charset="0"/>
              </a:rPr>
              <a:t> This module is used to assess the performance of the fake news detection model. Evaluation metrics such as accuracy, precision, recall, and F1-score can be used to measure the effectiveness of the model.</a:t>
            </a:r>
          </a:p>
          <a:p>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13314" name="Picture 2" descr="Improving fake news classification using dependency grammar | PLOS ONE">
            <a:extLst>
              <a:ext uri="{FF2B5EF4-FFF2-40B4-BE49-F238E27FC236}">
                <a16:creationId xmlns:a16="http://schemas.microsoft.com/office/drawing/2014/main" id="{38C6B8AB-6440-B7AB-84C5-30B1A4720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5388" y="721098"/>
            <a:ext cx="2505636" cy="541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33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B538-31D0-3BFE-7424-CC451B047902}"/>
              </a:ext>
            </a:extLst>
          </p:cNvPr>
          <p:cNvSpPr>
            <a:spLocks noGrp="1"/>
          </p:cNvSpPr>
          <p:nvPr>
            <p:ph type="title"/>
          </p:nvPr>
        </p:nvSpPr>
        <p:spPr/>
        <p:txBody>
          <a:bodyPr>
            <a:normAutofit/>
          </a:bodyPr>
          <a:lstStyle/>
          <a:p>
            <a:r>
              <a:rPr lang="en-US" sz="2800" b="1" dirty="0">
                <a:solidFill>
                  <a:srgbClr val="000000"/>
                </a:solidFill>
                <a:effectLst/>
                <a:latin typeface="Times New Roman" panose="02020603050405020304" pitchFamily="18" charset="0"/>
                <a:ea typeface="Times New Roman" panose="02020603050405020304" pitchFamily="18" charset="0"/>
              </a:rPr>
              <a:t>HARDWARE ENVIRONMENT </a:t>
            </a:r>
            <a:endParaRPr lang="en-IN" sz="4800" b="1" dirty="0"/>
          </a:p>
        </p:txBody>
      </p:sp>
      <p:sp>
        <p:nvSpPr>
          <p:cNvPr id="4" name="Title 1">
            <a:extLst>
              <a:ext uri="{FF2B5EF4-FFF2-40B4-BE49-F238E27FC236}">
                <a16:creationId xmlns:a16="http://schemas.microsoft.com/office/drawing/2014/main" id="{8FBF3507-43D9-C51D-FF82-343127FE9AD4}"/>
              </a:ext>
            </a:extLst>
          </p:cNvPr>
          <p:cNvSpPr txBox="1">
            <a:spLocks/>
          </p:cNvSpPr>
          <p:nvPr/>
        </p:nvSpPr>
        <p:spPr>
          <a:xfrm>
            <a:off x="1066800" y="1782728"/>
            <a:ext cx="10058400" cy="13744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marL="723900" marR="46355" indent="-6350" algn="just">
              <a:lnSpc>
                <a:spcPct val="103000"/>
              </a:lnSpc>
              <a:spcAft>
                <a:spcPts val="785"/>
              </a:spcAft>
            </a:pPr>
            <a:r>
              <a:rPr lang="en-US" sz="1800" dirty="0">
                <a:solidFill>
                  <a:srgbClr val="000000"/>
                </a:solidFill>
                <a:effectLst/>
                <a:latin typeface="Times New Roman" panose="02020603050405020304" pitchFamily="18" charset="0"/>
                <a:ea typeface="Times New Roman" panose="02020603050405020304" pitchFamily="18" charset="0"/>
              </a:rPr>
              <a:t>Processor 	- 	Intel Core 3 Duo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23900" marR="46355" indent="-6350" algn="just">
              <a:lnSpc>
                <a:spcPct val="103000"/>
              </a:lnSpc>
              <a:spcAft>
                <a:spcPts val="785"/>
              </a:spcAft>
            </a:pPr>
            <a:r>
              <a:rPr lang="en-US" sz="1800" dirty="0">
                <a:solidFill>
                  <a:srgbClr val="000000"/>
                </a:solidFill>
                <a:effectLst/>
                <a:latin typeface="Times New Roman" panose="02020603050405020304" pitchFamily="18" charset="0"/>
                <a:ea typeface="Times New Roman" panose="02020603050405020304" pitchFamily="18" charset="0"/>
              </a:rPr>
              <a:t>Speed 	- 	2.6 GHz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23900" marR="46355" indent="-6350" algn="just">
              <a:lnSpc>
                <a:spcPct val="103000"/>
              </a:lnSpc>
              <a:spcAft>
                <a:spcPts val="795"/>
              </a:spcAft>
            </a:pPr>
            <a:r>
              <a:rPr lang="en-US" sz="1800" dirty="0">
                <a:solidFill>
                  <a:srgbClr val="000000"/>
                </a:solidFill>
                <a:effectLst/>
                <a:latin typeface="Times New Roman" panose="02020603050405020304" pitchFamily="18" charset="0"/>
                <a:ea typeface="Times New Roman" panose="02020603050405020304" pitchFamily="18" charset="0"/>
              </a:rPr>
              <a:t>RAM 	-  	4 GB RAM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Hard Disk 	- 	100 GB </a:t>
            </a:r>
            <a:endParaRPr lang="en-IN" sz="4800" b="1" dirty="0"/>
          </a:p>
        </p:txBody>
      </p:sp>
      <p:sp>
        <p:nvSpPr>
          <p:cNvPr id="5" name="Title 1">
            <a:extLst>
              <a:ext uri="{FF2B5EF4-FFF2-40B4-BE49-F238E27FC236}">
                <a16:creationId xmlns:a16="http://schemas.microsoft.com/office/drawing/2014/main" id="{AC6DB408-9462-23B2-34B4-F7458AEEEEDF}"/>
              </a:ext>
            </a:extLst>
          </p:cNvPr>
          <p:cNvSpPr txBox="1">
            <a:spLocks/>
          </p:cNvSpPr>
          <p:nvPr/>
        </p:nvSpPr>
        <p:spPr>
          <a:xfrm>
            <a:off x="1066800" y="3060198"/>
            <a:ext cx="10058400" cy="1099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r>
              <a:rPr lang="en-IN" sz="2800" b="1" dirty="0">
                <a:solidFill>
                  <a:srgbClr val="000000"/>
                </a:solidFill>
                <a:latin typeface="Times New Roman" panose="02020603050405020304" pitchFamily="18" charset="0"/>
                <a:ea typeface="Times New Roman" panose="02020603050405020304" pitchFamily="18" charset="0"/>
              </a:rPr>
              <a:t>SOFTWARE ENVIRONMENT </a:t>
            </a:r>
            <a:endParaRPr lang="en-IN" sz="4800" b="1" dirty="0"/>
          </a:p>
        </p:txBody>
      </p:sp>
      <p:sp>
        <p:nvSpPr>
          <p:cNvPr id="6" name="Title 1">
            <a:extLst>
              <a:ext uri="{FF2B5EF4-FFF2-40B4-BE49-F238E27FC236}">
                <a16:creationId xmlns:a16="http://schemas.microsoft.com/office/drawing/2014/main" id="{CB678B22-9D86-9829-87F5-72BC902DB820}"/>
              </a:ext>
            </a:extLst>
          </p:cNvPr>
          <p:cNvSpPr txBox="1">
            <a:spLocks/>
          </p:cNvSpPr>
          <p:nvPr/>
        </p:nvSpPr>
        <p:spPr>
          <a:xfrm>
            <a:off x="1066800" y="3926541"/>
            <a:ext cx="10058400" cy="2438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marL="1068070" marR="46355" indent="-342900" algn="just">
              <a:lnSpc>
                <a:spcPct val="150000"/>
              </a:lnSpc>
              <a:spcAft>
                <a:spcPts val="40"/>
              </a:spcAft>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rPr>
              <a:t>Anaconda</a:t>
            </a:r>
            <a:r>
              <a:rPr lang="en-US" sz="2400" dirty="0">
                <a:solidFill>
                  <a:srgbClr val="000000"/>
                </a:solidFill>
                <a:effectLst/>
                <a:latin typeface="Times New Roman" panose="02020603050405020304" pitchFamily="18" charset="0"/>
                <a:ea typeface="Times New Roman" panose="02020603050405020304" pitchFamily="18" charset="0"/>
              </a:rPr>
              <a:t> </a:t>
            </a:r>
          </a:p>
          <a:p>
            <a:pPr marL="1068070" marR="46355" indent="-342900" algn="just">
              <a:lnSpc>
                <a:spcPct val="150000"/>
              </a:lnSpc>
              <a:spcAft>
                <a:spcPts val="4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rPr>
              <a:t>Jupyter</a:t>
            </a:r>
            <a:r>
              <a:rPr lang="en-US" sz="1800" dirty="0">
                <a:solidFill>
                  <a:srgbClr val="000000"/>
                </a:solidFill>
                <a:effectLst/>
                <a:latin typeface="Times New Roman" panose="02020603050405020304" pitchFamily="18" charset="0"/>
                <a:ea typeface="Times New Roman" panose="02020603050405020304" pitchFamily="18" charset="0"/>
              </a:rPr>
              <a:t> Notebook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068070" marR="46355" indent="-342900" algn="just">
              <a:lnSpc>
                <a:spcPct val="150000"/>
              </a:lnSpc>
              <a:spcAft>
                <a:spcPts val="4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Python libraries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068070" marR="46355" indent="-342900" algn="just">
              <a:lnSpc>
                <a:spcPct val="150000"/>
              </a:lnSpc>
              <a:spcAft>
                <a:spcPts val="4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rPr>
              <a:t>Keras</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068070" marR="46355" indent="-342900" algn="just">
              <a:lnSpc>
                <a:spcPct val="150000"/>
              </a:lnSpc>
              <a:spcAft>
                <a:spcPts val="4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Times New Roman" panose="02020603050405020304" pitchFamily="18" charset="0"/>
              </a:rPr>
              <a:t>Tensorflow</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068070" marR="46355" indent="-342900" algn="just">
              <a:lnSpc>
                <a:spcPct val="150000"/>
              </a:lnSpc>
              <a:spcAft>
                <a:spcPts val="40"/>
              </a:spcAft>
              <a:buFont typeface="Arial" panose="020B0604020202020204" pitchFamily="34" charset="0"/>
              <a:buChar char="•"/>
            </a:pPr>
            <a:endParaRPr lang="en-IN" sz="2400" dirty="0">
              <a:solidFill>
                <a:srgbClr val="000000"/>
              </a:solidFill>
              <a:effectLst/>
              <a:latin typeface="Times New Roman" panose="02020603050405020304" pitchFamily="18" charset="0"/>
              <a:ea typeface="Times New Roman" panose="02020603050405020304" pitchFamily="18" charset="0"/>
            </a:endParaRPr>
          </a:p>
        </p:txBody>
      </p:sp>
      <p:pic>
        <p:nvPicPr>
          <p:cNvPr id="7170" name="Picture 2" descr="Learn what's best for your product by testing software requirements | TSH.io">
            <a:extLst>
              <a:ext uri="{FF2B5EF4-FFF2-40B4-BE49-F238E27FC236}">
                <a16:creationId xmlns:a16="http://schemas.microsoft.com/office/drawing/2014/main" id="{C037A638-9129-CEAB-5ECF-CCD75BF80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95" y="1328394"/>
            <a:ext cx="4778189" cy="46078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614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99EA-1C37-FA54-4A53-209929DCDF3F}"/>
              </a:ext>
            </a:extLst>
          </p:cNvPr>
          <p:cNvSpPr>
            <a:spLocks noGrp="1"/>
          </p:cNvSpPr>
          <p:nvPr>
            <p:ph type="title"/>
          </p:nvPr>
        </p:nvSpPr>
        <p:spPr>
          <a:xfrm>
            <a:off x="986118" y="454336"/>
            <a:ext cx="10058400" cy="1078629"/>
          </a:xfrm>
        </p:spPr>
        <p:txBody>
          <a:bodyPr>
            <a:normAutofit/>
          </a:bodyPr>
          <a:lstStyle/>
          <a:p>
            <a:r>
              <a:rPr lang="en-IN" sz="4000" b="1" dirty="0">
                <a:latin typeface="Times New Roman" panose="02020603050405020304" pitchFamily="18" charset="0"/>
                <a:cs typeface="Times New Roman" panose="02020603050405020304" pitchFamily="18" charset="0"/>
              </a:rPr>
              <a:t>SCREEN SHOTS</a:t>
            </a:r>
          </a:p>
        </p:txBody>
      </p:sp>
      <p:sp>
        <p:nvSpPr>
          <p:cNvPr id="4" name="AutoShape 2">
            <a:extLst>
              <a:ext uri="{FF2B5EF4-FFF2-40B4-BE49-F238E27FC236}">
                <a16:creationId xmlns:a16="http://schemas.microsoft.com/office/drawing/2014/main" id="{20AD2D3F-9EBB-D1FA-7F8E-CFE5C2D2D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2A6498D6-6676-6F8F-CBDD-00D6EE7F192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EB4FB95-FC1C-BFCA-AF54-FD4FF897B1AF}"/>
              </a:ext>
            </a:extLst>
          </p:cNvPr>
          <p:cNvPicPr>
            <a:picLocks noChangeAspect="1"/>
          </p:cNvPicPr>
          <p:nvPr/>
        </p:nvPicPr>
        <p:blipFill>
          <a:blip r:embed="rId2"/>
          <a:stretch>
            <a:fillRect/>
          </a:stretch>
        </p:blipFill>
        <p:spPr>
          <a:xfrm>
            <a:off x="986118" y="1376083"/>
            <a:ext cx="9582150" cy="2209800"/>
          </a:xfrm>
          <a:prstGeom prst="rect">
            <a:avLst/>
          </a:prstGeom>
        </p:spPr>
      </p:pic>
      <p:sp>
        <p:nvSpPr>
          <p:cNvPr id="7" name="AutoShape 6">
            <a:extLst>
              <a:ext uri="{FF2B5EF4-FFF2-40B4-BE49-F238E27FC236}">
                <a16:creationId xmlns:a16="http://schemas.microsoft.com/office/drawing/2014/main" id="{5E5AD3CD-15FA-CB16-ABB0-E7846354B8EA}"/>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B4EF999E-7CAC-3554-2E89-BDEC1AF98872}"/>
              </a:ext>
            </a:extLst>
          </p:cNvPr>
          <p:cNvPicPr>
            <a:picLocks noChangeAspect="1"/>
          </p:cNvPicPr>
          <p:nvPr/>
        </p:nvPicPr>
        <p:blipFill>
          <a:blip r:embed="rId3"/>
          <a:stretch>
            <a:fillRect/>
          </a:stretch>
        </p:blipFill>
        <p:spPr>
          <a:xfrm>
            <a:off x="956982" y="3661522"/>
            <a:ext cx="9675159" cy="2533090"/>
          </a:xfrm>
          <a:prstGeom prst="rect">
            <a:avLst/>
          </a:prstGeom>
        </p:spPr>
      </p:pic>
    </p:spTree>
    <p:extLst>
      <p:ext uri="{BB962C8B-B14F-4D97-AF65-F5344CB8AC3E}">
        <p14:creationId xmlns:p14="http://schemas.microsoft.com/office/powerpoint/2010/main" val="223484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36AA5-A7FD-909B-AB9D-AA88881CDF87}"/>
              </a:ext>
            </a:extLst>
          </p:cNvPr>
          <p:cNvPicPr>
            <a:picLocks noChangeAspect="1"/>
          </p:cNvPicPr>
          <p:nvPr/>
        </p:nvPicPr>
        <p:blipFill>
          <a:blip r:embed="rId2"/>
          <a:stretch>
            <a:fillRect/>
          </a:stretch>
        </p:blipFill>
        <p:spPr>
          <a:xfrm>
            <a:off x="752475" y="434507"/>
            <a:ext cx="10382250" cy="2842093"/>
          </a:xfrm>
          <a:prstGeom prst="rect">
            <a:avLst/>
          </a:prstGeom>
        </p:spPr>
      </p:pic>
      <p:sp>
        <p:nvSpPr>
          <p:cNvPr id="3" name="AutoShape 2">
            <a:extLst>
              <a:ext uri="{FF2B5EF4-FFF2-40B4-BE49-F238E27FC236}">
                <a16:creationId xmlns:a16="http://schemas.microsoft.com/office/drawing/2014/main" id="{D40A0F03-4F66-FA8D-6BEB-937C5BA20D2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2810E831-A406-9FE4-27BB-30B6867E789C}"/>
              </a:ext>
            </a:extLst>
          </p:cNvPr>
          <p:cNvPicPr>
            <a:picLocks noChangeAspect="1"/>
          </p:cNvPicPr>
          <p:nvPr/>
        </p:nvPicPr>
        <p:blipFill>
          <a:blip r:embed="rId3"/>
          <a:stretch>
            <a:fillRect/>
          </a:stretch>
        </p:blipFill>
        <p:spPr>
          <a:xfrm>
            <a:off x="752475" y="3276599"/>
            <a:ext cx="10382250" cy="3146893"/>
          </a:xfrm>
          <a:prstGeom prst="rect">
            <a:avLst/>
          </a:prstGeom>
        </p:spPr>
      </p:pic>
    </p:spTree>
    <p:extLst>
      <p:ext uri="{BB962C8B-B14F-4D97-AF65-F5344CB8AC3E}">
        <p14:creationId xmlns:p14="http://schemas.microsoft.com/office/powerpoint/2010/main" val="2103241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43138EE2-057A-E847-8B7F-F2B433F495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02D56FE0-22E2-524A-94C5-E1E0A6D3B2FE}"/>
              </a:ext>
            </a:extLst>
          </p:cNvPr>
          <p:cNvPicPr>
            <a:picLocks noChangeAspect="1"/>
          </p:cNvPicPr>
          <p:nvPr/>
        </p:nvPicPr>
        <p:blipFill>
          <a:blip r:embed="rId2"/>
          <a:stretch>
            <a:fillRect/>
          </a:stretch>
        </p:blipFill>
        <p:spPr>
          <a:xfrm>
            <a:off x="666750" y="679356"/>
            <a:ext cx="10553700" cy="2505075"/>
          </a:xfrm>
          <a:prstGeom prst="rect">
            <a:avLst/>
          </a:prstGeom>
        </p:spPr>
      </p:pic>
      <p:sp>
        <p:nvSpPr>
          <p:cNvPr id="4" name="AutoShape 4">
            <a:extLst>
              <a:ext uri="{FF2B5EF4-FFF2-40B4-BE49-F238E27FC236}">
                <a16:creationId xmlns:a16="http://schemas.microsoft.com/office/drawing/2014/main" id="{4D397122-E9A0-84E3-2E00-FACEEF3F767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7A0D15C-6C87-CE5E-53DB-3E8F7DD8D626}"/>
              </a:ext>
            </a:extLst>
          </p:cNvPr>
          <p:cNvPicPr>
            <a:picLocks noChangeAspect="1"/>
          </p:cNvPicPr>
          <p:nvPr/>
        </p:nvPicPr>
        <p:blipFill>
          <a:blip r:embed="rId3"/>
          <a:stretch>
            <a:fillRect/>
          </a:stretch>
        </p:blipFill>
        <p:spPr>
          <a:xfrm>
            <a:off x="666750" y="3184431"/>
            <a:ext cx="10553700" cy="3297891"/>
          </a:xfrm>
          <a:prstGeom prst="rect">
            <a:avLst/>
          </a:prstGeom>
        </p:spPr>
      </p:pic>
    </p:spTree>
    <p:extLst>
      <p:ext uri="{BB962C8B-B14F-4D97-AF65-F5344CB8AC3E}">
        <p14:creationId xmlns:p14="http://schemas.microsoft.com/office/powerpoint/2010/main" val="279660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F345-3C4E-7122-54C4-F9795573351F}"/>
              </a:ext>
            </a:extLst>
          </p:cNvPr>
          <p:cNvSpPr>
            <a:spLocks noGrp="1"/>
          </p:cNvSpPr>
          <p:nvPr>
            <p:ph type="title"/>
          </p:nvPr>
        </p:nvSpPr>
        <p:spPr>
          <a:xfrm>
            <a:off x="1066800" y="642594"/>
            <a:ext cx="10058400" cy="1371600"/>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D4471F-8200-B45A-467D-DC1B43AD7248}"/>
              </a:ext>
            </a:extLst>
          </p:cNvPr>
          <p:cNvSpPr>
            <a:spLocks noGrp="1"/>
          </p:cNvSpPr>
          <p:nvPr>
            <p:ph idx="1"/>
          </p:nvPr>
        </p:nvSpPr>
        <p:spPr>
          <a:xfrm>
            <a:off x="1066800" y="1694329"/>
            <a:ext cx="6454588" cy="4598895"/>
          </a:xfrm>
        </p:spPr>
        <p:txBody>
          <a:bodyPr>
            <a:normAutofit fontScale="92500" lnSpcReduction="10000"/>
          </a:bodyPr>
          <a:lstStyle/>
          <a:p>
            <a:r>
              <a:rPr lang="en-US" sz="1800" dirty="0">
                <a:solidFill>
                  <a:srgbClr val="000000"/>
                </a:solidFill>
                <a:effectLst/>
                <a:latin typeface="Times New Roman" panose="02020603050405020304" pitchFamily="18" charset="0"/>
                <a:ea typeface="Times New Roman" panose="02020603050405020304" pitchFamily="18" charset="0"/>
              </a:rPr>
              <a:t>The growing problem of fake news only makes things more complicated and tries to change or hamper the opinion and attitude of people towards use of digital technology. </a:t>
            </a:r>
          </a:p>
          <a:p>
            <a:r>
              <a:rPr lang="en-US" sz="1800" dirty="0">
                <a:solidFill>
                  <a:srgbClr val="000000"/>
                </a:solidFill>
                <a:effectLst/>
                <a:latin typeface="Times New Roman" panose="02020603050405020304" pitchFamily="18" charset="0"/>
                <a:ea typeface="Times New Roman" panose="02020603050405020304" pitchFamily="18" charset="0"/>
              </a:rPr>
              <a:t>Thus, in order to curb the phenomenon, we have developed our Fake news Detection system that takes input from the user and classify it to be true or fake. </a:t>
            </a:r>
          </a:p>
          <a:p>
            <a:r>
              <a:rPr lang="en-US" sz="1800" dirty="0">
                <a:solidFill>
                  <a:srgbClr val="000000"/>
                </a:solidFill>
                <a:effectLst/>
                <a:latin typeface="Times New Roman" panose="02020603050405020304" pitchFamily="18" charset="0"/>
                <a:ea typeface="Times New Roman" panose="02020603050405020304" pitchFamily="18" charset="0"/>
              </a:rPr>
              <a:t>In this project , various Machine Learning Techniques like Logistic Regression, Decision Tree Classifier and Random Forest Classifier are analyzed. </a:t>
            </a:r>
          </a:p>
          <a:p>
            <a:r>
              <a:rPr lang="en-US" sz="1800" dirty="0">
                <a:solidFill>
                  <a:srgbClr val="000000"/>
                </a:solidFill>
                <a:effectLst/>
                <a:latin typeface="Times New Roman" panose="02020603050405020304" pitchFamily="18" charset="0"/>
                <a:ea typeface="Times New Roman" panose="02020603050405020304" pitchFamily="18" charset="0"/>
              </a:rPr>
              <a:t>The model is trained using an appropriate dataset and performance evaluation is also done using various performance measures. </a:t>
            </a:r>
          </a:p>
          <a:p>
            <a:r>
              <a:rPr lang="en-US" sz="1800" dirty="0">
                <a:solidFill>
                  <a:srgbClr val="000000"/>
                </a:solidFill>
                <a:effectLst/>
                <a:latin typeface="Times New Roman" panose="02020603050405020304" pitchFamily="18" charset="0"/>
                <a:ea typeface="Times New Roman" panose="02020603050405020304" pitchFamily="18" charset="0"/>
              </a:rPr>
              <a:t>The best model, i.e. the model with highest accuracy is used to classify the news headlines or articles. Our best model came out to be Decision Tree with an accuracy of 99.65%.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8194" name="Picture 2" descr="Introduction to Automated Fake News Detection | Engineering Education  (EngEd) Program | Section">
            <a:extLst>
              <a:ext uri="{FF2B5EF4-FFF2-40B4-BE49-F238E27FC236}">
                <a16:creationId xmlns:a16="http://schemas.microsoft.com/office/drawing/2014/main" id="{1D6D9E24-B349-D0F5-73A3-2C61A99C1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682" y="2014194"/>
            <a:ext cx="3901048"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9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01 PowerPoint Template">
            <a:extLst>
              <a:ext uri="{FF2B5EF4-FFF2-40B4-BE49-F238E27FC236}">
                <a16:creationId xmlns:a16="http://schemas.microsoft.com/office/drawing/2014/main" id="{2D167C33-1AE6-4776-95E3-8A11782D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92101"/>
            <a:ext cx="11582400"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926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904B-17C8-68C2-3A17-BB1C23804C46}"/>
              </a:ext>
            </a:extLst>
          </p:cNvPr>
          <p:cNvSpPr>
            <a:spLocks noGrp="1"/>
          </p:cNvSpPr>
          <p:nvPr>
            <p:ph type="title"/>
          </p:nvPr>
        </p:nvSpPr>
        <p:spPr/>
        <p:txBody>
          <a:bodyPr/>
          <a:lstStyle/>
          <a:p>
            <a:r>
              <a:rPr lang="en-US" sz="4000" b="1" dirty="0">
                <a:solidFill>
                  <a:srgbClr val="000000"/>
                </a:solidFill>
                <a:effectLst/>
                <a:latin typeface="Times New Roman" panose="02020603050405020304" pitchFamily="18" charset="0"/>
                <a:ea typeface="Times New Roman" panose="02020603050405020304" pitchFamily="18" charset="0"/>
              </a:rPr>
              <a:t>ABSTRACT </a:t>
            </a:r>
            <a:endParaRPr lang="en-IN" dirty="0"/>
          </a:p>
        </p:txBody>
      </p:sp>
      <p:sp>
        <p:nvSpPr>
          <p:cNvPr id="3" name="Content Placeholder 2">
            <a:extLst>
              <a:ext uri="{FF2B5EF4-FFF2-40B4-BE49-F238E27FC236}">
                <a16:creationId xmlns:a16="http://schemas.microsoft.com/office/drawing/2014/main" id="{42081955-6DCD-844F-31F1-932987FBCE56}"/>
              </a:ext>
            </a:extLst>
          </p:cNvPr>
          <p:cNvSpPr>
            <a:spLocks noGrp="1"/>
          </p:cNvSpPr>
          <p:nvPr>
            <p:ph idx="1"/>
          </p:nvPr>
        </p:nvSpPr>
        <p:spPr>
          <a:xfrm>
            <a:off x="1030941" y="1810871"/>
            <a:ext cx="10694894" cy="4473387"/>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aim of this project is to build a precise model for fake news detection. </a:t>
            </a:r>
          </a:p>
          <a:p>
            <a:r>
              <a:rPr lang="en-US" sz="1800" dirty="0">
                <a:solidFill>
                  <a:srgbClr val="000000"/>
                </a:solidFill>
                <a:effectLst/>
                <a:latin typeface="Times New Roman" panose="02020603050405020304" pitchFamily="18" charset="0"/>
                <a:ea typeface="Times New Roman" panose="02020603050405020304" pitchFamily="18" charset="0"/>
              </a:rPr>
              <a:t>The advent of the World Wide Web and the rapid adoption of social media platforms paved the way for information dissemination that has never been witnessed in the human history before.</a:t>
            </a:r>
          </a:p>
          <a:p>
            <a:r>
              <a:rPr lang="en-US" sz="1800" dirty="0">
                <a:solidFill>
                  <a:srgbClr val="000000"/>
                </a:solidFill>
                <a:effectLst/>
                <a:latin typeface="Times New Roman" panose="02020603050405020304" pitchFamily="18" charset="0"/>
                <a:ea typeface="Times New Roman" panose="02020603050405020304" pitchFamily="18" charset="0"/>
              </a:rPr>
              <a:t> With the current usage of social media platforms, consumers are creating and sharing more information than ever before, some of which are misleading with no relevance to reality. </a:t>
            </a:r>
          </a:p>
          <a:p>
            <a:r>
              <a:rPr lang="en-US" sz="1800" dirty="0">
                <a:solidFill>
                  <a:srgbClr val="000000"/>
                </a:solidFill>
                <a:effectLst/>
                <a:latin typeface="Times New Roman" panose="02020603050405020304" pitchFamily="18" charset="0"/>
                <a:ea typeface="Times New Roman" panose="02020603050405020304" pitchFamily="18" charset="0"/>
              </a:rPr>
              <a:t>Automated classification of a text article as misinformation or disinformation is a challenging task.</a:t>
            </a:r>
          </a:p>
          <a:p>
            <a:r>
              <a:rPr lang="en-US" sz="1800" dirty="0">
                <a:solidFill>
                  <a:srgbClr val="000000"/>
                </a:solidFill>
                <a:effectLst/>
                <a:latin typeface="Times New Roman" panose="02020603050405020304" pitchFamily="18" charset="0"/>
                <a:ea typeface="Times New Roman" panose="02020603050405020304" pitchFamily="18" charset="0"/>
              </a:rPr>
              <a:t>Fake News has become one of the major problem in the existing society. </a:t>
            </a:r>
          </a:p>
          <a:p>
            <a:r>
              <a:rPr lang="en-US" sz="1800" dirty="0">
                <a:solidFill>
                  <a:srgbClr val="000000"/>
                </a:solidFill>
                <a:effectLst/>
                <a:latin typeface="Times New Roman" panose="02020603050405020304" pitchFamily="18" charset="0"/>
                <a:ea typeface="Times New Roman" panose="02020603050405020304" pitchFamily="18" charset="0"/>
              </a:rPr>
              <a:t>It has high potential to change opinions, facts and can be the most dangerous weapon in influencing society.</a:t>
            </a:r>
          </a:p>
          <a:p>
            <a:r>
              <a:rPr lang="en-US" sz="1800" dirty="0">
                <a:solidFill>
                  <a:srgbClr val="000000"/>
                </a:solidFill>
                <a:effectLst/>
                <a:latin typeface="Times New Roman" panose="02020603050405020304" pitchFamily="18" charset="0"/>
                <a:ea typeface="Times New Roman" panose="02020603050405020304" pitchFamily="18" charset="0"/>
              </a:rPr>
              <a:t> The data science community has responded by taking actions against the problem and is impossible to determine a news as real or fake accurately.</a:t>
            </a:r>
            <a:endParaRPr lang="en-IN" dirty="0"/>
          </a:p>
        </p:txBody>
      </p:sp>
      <p:pic>
        <p:nvPicPr>
          <p:cNvPr id="3074" name="Picture 2" descr="Private Investigator, Lies Detection Concept Stock Illustration -  Illustration of magnifying, detection: 136698098">
            <a:extLst>
              <a:ext uri="{FF2B5EF4-FFF2-40B4-BE49-F238E27FC236}">
                <a16:creationId xmlns:a16="http://schemas.microsoft.com/office/drawing/2014/main" id="{B25E7AAF-B1EB-3C94-4FFA-550C0025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212" y="586112"/>
            <a:ext cx="3097306" cy="16281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9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7F4F-4587-D1A0-8AF2-0E324F84FEFA}"/>
              </a:ext>
            </a:extLst>
          </p:cNvPr>
          <p:cNvSpPr>
            <a:spLocks noGrp="1"/>
          </p:cNvSpPr>
          <p:nvPr>
            <p:ph type="title"/>
          </p:nvPr>
        </p:nvSpPr>
        <p:spPr/>
        <p:txBody>
          <a:bodyPr>
            <a:normAutofit/>
          </a:bodyPr>
          <a:lstStyle/>
          <a:p>
            <a:r>
              <a:rPr lang="en-US" sz="4000" b="1" dirty="0">
                <a:solidFill>
                  <a:srgbClr val="000000"/>
                </a:solidFill>
                <a:effectLst/>
                <a:latin typeface="Times New Roman" panose="02020603050405020304" pitchFamily="18" charset="0"/>
                <a:ea typeface="Times New Roman" panose="02020603050405020304" pitchFamily="18" charset="0"/>
              </a:rPr>
              <a:t>INTRODUCTION</a:t>
            </a:r>
            <a:endParaRPr lang="en-IN" sz="6600" dirty="0"/>
          </a:p>
        </p:txBody>
      </p:sp>
      <p:sp>
        <p:nvSpPr>
          <p:cNvPr id="3" name="Content Placeholder 2">
            <a:extLst>
              <a:ext uri="{FF2B5EF4-FFF2-40B4-BE49-F238E27FC236}">
                <a16:creationId xmlns:a16="http://schemas.microsoft.com/office/drawing/2014/main" id="{E1668147-4120-0D3F-61CD-8FC0E3E287F8}"/>
              </a:ext>
            </a:extLst>
          </p:cNvPr>
          <p:cNvSpPr>
            <a:spLocks noGrp="1"/>
          </p:cNvSpPr>
          <p:nvPr>
            <p:ph idx="1"/>
          </p:nvPr>
        </p:nvSpPr>
        <p:spPr>
          <a:xfrm>
            <a:off x="1066800" y="1882588"/>
            <a:ext cx="6571129" cy="4332818"/>
          </a:xfrm>
        </p:spPr>
        <p:txBody>
          <a:bodyPr>
            <a:normAutofit fontScale="92500" lnSpcReduction="20000"/>
          </a:bodyPr>
          <a:lstStyle/>
          <a:p>
            <a:r>
              <a:rPr lang="en-US" sz="1800" dirty="0">
                <a:solidFill>
                  <a:srgbClr val="000000"/>
                </a:solidFill>
                <a:effectLst/>
                <a:latin typeface="Times New Roman" panose="02020603050405020304" pitchFamily="18" charset="0"/>
                <a:ea typeface="Times New Roman" panose="02020603050405020304" pitchFamily="18" charset="0"/>
              </a:rPr>
              <a:t>Fake news is false or misleading information presented as news.</a:t>
            </a:r>
          </a:p>
          <a:p>
            <a:r>
              <a:rPr lang="en-US" sz="1800" dirty="0">
                <a:solidFill>
                  <a:srgbClr val="000000"/>
                </a:solidFill>
                <a:effectLst/>
                <a:latin typeface="Times New Roman" panose="02020603050405020304" pitchFamily="18" charset="0"/>
                <a:ea typeface="Times New Roman" panose="02020603050405020304" pitchFamily="18" charset="0"/>
              </a:rPr>
              <a:t> Fake news often has the aim of damaging the reputation of a person or entity, or making money through advertising revenue .</a:t>
            </a:r>
          </a:p>
          <a:p>
            <a:r>
              <a:rPr lang="en-US" sz="1800" dirty="0">
                <a:solidFill>
                  <a:srgbClr val="000000"/>
                </a:solidFill>
                <a:effectLst/>
                <a:latin typeface="Times New Roman" panose="02020603050405020304" pitchFamily="18" charset="0"/>
                <a:ea typeface="Times New Roman" panose="02020603050405020304" pitchFamily="18" charset="0"/>
              </a:rPr>
              <a:t>Although false news has always been spread throughout history, the term "fake news" was first used in the 1890s when sensational reports in newspapers were common .</a:t>
            </a:r>
          </a:p>
          <a:p>
            <a:r>
              <a:rPr lang="en-US" sz="1800" dirty="0">
                <a:solidFill>
                  <a:srgbClr val="000000"/>
                </a:solidFill>
                <a:effectLst/>
                <a:latin typeface="Times New Roman" panose="02020603050405020304" pitchFamily="18" charset="0"/>
                <a:ea typeface="Times New Roman" panose="02020603050405020304" pitchFamily="18" charset="0"/>
              </a:rPr>
              <a:t>The extensive spread of fake news has the potential for extremely negative impacts on individuals and society. </a:t>
            </a:r>
          </a:p>
          <a:p>
            <a:r>
              <a:rPr lang="en-US" sz="1800" dirty="0">
                <a:solidFill>
                  <a:srgbClr val="000000"/>
                </a:solidFill>
                <a:effectLst/>
                <a:latin typeface="Times New Roman" panose="02020603050405020304" pitchFamily="18" charset="0"/>
                <a:ea typeface="Times New Roman" panose="02020603050405020304" pitchFamily="18" charset="0"/>
              </a:rPr>
              <a:t>Therefore, fake news detection has recently become an emerging research that is attracting tremendous attention.</a:t>
            </a:r>
          </a:p>
          <a:p>
            <a:r>
              <a:rPr lang="en-US" sz="1800" dirty="0">
                <a:solidFill>
                  <a:srgbClr val="000000"/>
                </a:solidFill>
                <a:effectLst/>
                <a:latin typeface="Times New Roman" panose="02020603050405020304" pitchFamily="18" charset="0"/>
                <a:ea typeface="Times New Roman" panose="02020603050405020304" pitchFamily="18" charset="0"/>
              </a:rPr>
              <a:t> Fake news is intentionally written to mislead readers to believe false information, which makes it difficult and nontrivial to detect based on news content. </a:t>
            </a:r>
            <a:endParaRPr lang="en-IN" dirty="0"/>
          </a:p>
        </p:txBody>
      </p:sp>
      <p:pic>
        <p:nvPicPr>
          <p:cNvPr id="1026" name="Picture 2" descr="The language gives it away: How an algorithm can help us detect fake news">
            <a:extLst>
              <a:ext uri="{FF2B5EF4-FFF2-40B4-BE49-F238E27FC236}">
                <a16:creationId xmlns:a16="http://schemas.microsoft.com/office/drawing/2014/main" id="{94CCF63E-D0DF-B1FF-D021-B030F11E4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118" y="2283135"/>
            <a:ext cx="3814482" cy="3337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77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0FB6-A40A-6CBE-B45C-387925EF35D5}"/>
              </a:ext>
            </a:extLst>
          </p:cNvPr>
          <p:cNvSpPr>
            <a:spLocks noGrp="1"/>
          </p:cNvSpPr>
          <p:nvPr>
            <p:ph type="title"/>
          </p:nvPr>
        </p:nvSpPr>
        <p:spPr/>
        <p:txBody>
          <a:bodyPr>
            <a:normAutofit/>
          </a:bodyPr>
          <a:lstStyle/>
          <a:p>
            <a:r>
              <a:rPr lang="en-US" sz="4000" b="1" dirty="0">
                <a:solidFill>
                  <a:srgbClr val="000000"/>
                </a:solidFill>
                <a:effectLst/>
                <a:latin typeface="Times New Roman" panose="02020603050405020304" pitchFamily="18" charset="0"/>
                <a:ea typeface="Times New Roman" panose="02020603050405020304" pitchFamily="18" charset="0"/>
              </a:rPr>
              <a:t>OBJECTIVE </a:t>
            </a:r>
            <a:endParaRPr lang="en-IN" sz="6600" b="1" dirty="0"/>
          </a:p>
        </p:txBody>
      </p:sp>
      <p:sp>
        <p:nvSpPr>
          <p:cNvPr id="3" name="Content Placeholder 2">
            <a:extLst>
              <a:ext uri="{FF2B5EF4-FFF2-40B4-BE49-F238E27FC236}">
                <a16:creationId xmlns:a16="http://schemas.microsoft.com/office/drawing/2014/main" id="{FC290B55-4703-E9FE-A208-24180E97F2D0}"/>
              </a:ext>
            </a:extLst>
          </p:cNvPr>
          <p:cNvSpPr>
            <a:spLocks noGrp="1"/>
          </p:cNvSpPr>
          <p:nvPr>
            <p:ph idx="1"/>
          </p:nvPr>
        </p:nvSpPr>
        <p:spPr>
          <a:xfrm>
            <a:off x="1066800" y="2103120"/>
            <a:ext cx="5199529" cy="4112286"/>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To design a Fake news detection system that is efficient and analyze whether the information is real or fake. </a:t>
            </a:r>
          </a:p>
          <a:p>
            <a:r>
              <a:rPr lang="en-US" sz="1800" dirty="0">
                <a:solidFill>
                  <a:srgbClr val="000000"/>
                </a:solidFill>
                <a:effectLst/>
                <a:latin typeface="Times New Roman" panose="02020603050405020304" pitchFamily="18" charset="0"/>
                <a:ea typeface="Times New Roman" panose="02020603050405020304" pitchFamily="18" charset="0"/>
              </a:rPr>
              <a:t>The system also predicts the better performance model using machine learning algorithms. </a:t>
            </a:r>
            <a:endParaRPr lang="en-IN" dirty="0"/>
          </a:p>
        </p:txBody>
      </p:sp>
      <p:pic>
        <p:nvPicPr>
          <p:cNvPr id="2050" name="Picture 2" descr="Information | Free Full-Text | Towards the Detection of Fake News on Social  Networks Contributing to the Improvement of Trust and Transparency in  Recommendation Systems: Trends and Challenges">
            <a:extLst>
              <a:ext uri="{FF2B5EF4-FFF2-40B4-BE49-F238E27FC236}">
                <a16:creationId xmlns:a16="http://schemas.microsoft.com/office/drawing/2014/main" id="{23D38C91-AA13-EA11-7979-7B0CFE32B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024" y="1524001"/>
            <a:ext cx="4981201" cy="44823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881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B411-33BD-3181-20CE-1D95A07119BD}"/>
              </a:ext>
            </a:extLst>
          </p:cNvPr>
          <p:cNvSpPr>
            <a:spLocks noGrp="1"/>
          </p:cNvSpPr>
          <p:nvPr>
            <p:ph type="title"/>
          </p:nvPr>
        </p:nvSpPr>
        <p:spPr/>
        <p:txBody>
          <a:bodyPr>
            <a:normAutofit/>
          </a:bodyPr>
          <a:lstStyle/>
          <a:p>
            <a:r>
              <a:rPr lang="en-IN" sz="4000" b="1" i="0" dirty="0">
                <a:solidFill>
                  <a:srgbClr val="000000"/>
                </a:solidFill>
                <a:effectLst/>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3C5693-3307-47AC-1DB0-24BDA106E0B2}"/>
              </a:ext>
            </a:extLst>
          </p:cNvPr>
          <p:cNvSpPr>
            <a:spLocks noGrp="1"/>
          </p:cNvSpPr>
          <p:nvPr>
            <p:ph idx="1"/>
          </p:nvPr>
        </p:nvSpPr>
        <p:spPr>
          <a:xfrm>
            <a:off x="1066800" y="2103120"/>
            <a:ext cx="7682753" cy="3849624"/>
          </a:xfrm>
        </p:spPr>
        <p:txBody>
          <a:bodyPr>
            <a:normAutofit fontScale="92500"/>
          </a:bodyPr>
          <a:lstStyle/>
          <a:p>
            <a:r>
              <a:rPr lang="en-US" sz="1800" b="0" i="0" dirty="0">
                <a:solidFill>
                  <a:srgbClr val="000000"/>
                </a:solidFill>
                <a:effectLst/>
                <a:latin typeface="Times New Roman" panose="02020603050405020304" pitchFamily="18" charset="0"/>
                <a:cs typeface="Times New Roman" panose="02020603050405020304" pitchFamily="18" charset="0"/>
              </a:rPr>
              <a:t>There are several algorithms for detecting the fake news.</a:t>
            </a:r>
          </a:p>
          <a:p>
            <a:r>
              <a:rPr lang="en-US" sz="1800" b="0" i="0" dirty="0">
                <a:solidFill>
                  <a:srgbClr val="000000"/>
                </a:solidFill>
                <a:effectLst/>
                <a:latin typeface="Times New Roman" panose="02020603050405020304" pitchFamily="18" charset="0"/>
                <a:cs typeface="Times New Roman" panose="02020603050405020304" pitchFamily="18" charset="0"/>
              </a:rPr>
              <a:t> For that we </a:t>
            </a:r>
            <a:r>
              <a:rPr lang="en-US" sz="1800" b="0" i="0" dirty="0" err="1">
                <a:solidFill>
                  <a:srgbClr val="000000"/>
                </a:solidFill>
                <a:effectLst/>
                <a:latin typeface="Times New Roman" panose="02020603050405020304" pitchFamily="18" charset="0"/>
                <a:cs typeface="Times New Roman" panose="02020603050405020304" pitchFamily="18" charset="0"/>
              </a:rPr>
              <a:t>analyse</a:t>
            </a:r>
            <a:r>
              <a:rPr lang="en-US" sz="1800" b="0" i="0" dirty="0">
                <a:solidFill>
                  <a:srgbClr val="000000"/>
                </a:solidFill>
                <a:effectLst/>
                <a:latin typeface="Times New Roman" panose="02020603050405020304" pitchFamily="18" charset="0"/>
                <a:cs typeface="Times New Roman" panose="02020603050405020304" pitchFamily="18" charset="0"/>
              </a:rPr>
              <a:t> through different classifiers in different research papers.</a:t>
            </a:r>
          </a:p>
          <a:p>
            <a:r>
              <a:rPr lang="en-US" sz="1800" b="0" i="0" dirty="0">
                <a:solidFill>
                  <a:srgbClr val="000000"/>
                </a:solidFill>
                <a:effectLst/>
                <a:latin typeface="Times New Roman" panose="02020603050405020304" pitchFamily="18" charset="0"/>
                <a:cs typeface="Times New Roman" panose="02020603050405020304" pitchFamily="18" charset="0"/>
              </a:rPr>
              <a:t> The classifiers are Random Forest, CNN, SVM, KNN, Logistic Regression, Naive Bayes, Long Short Term memory and SGD. </a:t>
            </a:r>
          </a:p>
          <a:p>
            <a:r>
              <a:rPr lang="en-US" sz="1800" b="0" i="0" dirty="0">
                <a:solidFill>
                  <a:srgbClr val="000000"/>
                </a:solidFill>
                <a:effectLst/>
                <a:latin typeface="Times New Roman" panose="02020603050405020304" pitchFamily="18" charset="0"/>
                <a:cs typeface="Times New Roman" panose="02020603050405020304" pitchFamily="18" charset="0"/>
              </a:rPr>
              <a:t>The accuracy obtained by using Random forest is 83 %, the accuracy obtained by using CNN is 97%, the accuracy obtained by using SVM is 94%, the accuracy obtained by using KNN is 79%, the accuracy obtained by using Logistic Regression is 97%, the accuracy obtained by using Naive Bayes is 90%, the accuracy obtained by using Long Short term memory is 97%, the accuracy obtaining by using the combination of SVM &amp;NB is 78% and the accuracy obtained by using SGD is 77.2%. Compared to all CNN,LR and LSTM obtains high accuracy.</a:t>
            </a:r>
            <a:endParaRPr lang="en-IN" sz="1800" dirty="0">
              <a:latin typeface="Times New Roman" panose="02020603050405020304" pitchFamily="18" charset="0"/>
              <a:cs typeface="Times New Roman" panose="02020603050405020304" pitchFamily="18" charset="0"/>
            </a:endParaRPr>
          </a:p>
        </p:txBody>
      </p:sp>
      <p:sp>
        <p:nvSpPr>
          <p:cNvPr id="4" name="AutoShape 2" descr="A systematic literature review and existing challenges toward fake news  detection models | SpringerLink">
            <a:extLst>
              <a:ext uri="{FF2B5EF4-FFF2-40B4-BE49-F238E27FC236}">
                <a16:creationId xmlns:a16="http://schemas.microsoft.com/office/drawing/2014/main" id="{4B890E43-3675-5637-6DC3-9D4E221FA3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 systematic literature review and existing challenges toward fake news  detection models | SpringerLink">
            <a:extLst>
              <a:ext uri="{FF2B5EF4-FFF2-40B4-BE49-F238E27FC236}">
                <a16:creationId xmlns:a16="http://schemas.microsoft.com/office/drawing/2014/main" id="{1EC01059-3FC9-9195-F4D5-0A50EAEA24F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A systematic literature review and existing challenges toward fake news  detection models | SpringerLink">
            <a:extLst>
              <a:ext uri="{FF2B5EF4-FFF2-40B4-BE49-F238E27FC236}">
                <a16:creationId xmlns:a16="http://schemas.microsoft.com/office/drawing/2014/main" id="{A36B57AC-6774-4F8A-7958-9CC7C3DDAE0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A systematic literature review and existing challenges toward fake news  detection models | SpringerLink">
            <a:extLst>
              <a:ext uri="{FF2B5EF4-FFF2-40B4-BE49-F238E27FC236}">
                <a16:creationId xmlns:a16="http://schemas.microsoft.com/office/drawing/2014/main" id="{09FE3364-0A8D-F6E1-4970-11BE719B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871" y="1574025"/>
            <a:ext cx="3065929" cy="43787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728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A151-DBDE-3DD3-3901-DBEB8B6CAFF4}"/>
              </a:ext>
            </a:extLst>
          </p:cNvPr>
          <p:cNvSpPr>
            <a:spLocks noGrp="1"/>
          </p:cNvSpPr>
          <p:nvPr>
            <p:ph type="title"/>
          </p:nvPr>
        </p:nvSpPr>
        <p:spPr>
          <a:xfrm>
            <a:off x="1066800" y="642594"/>
            <a:ext cx="10058400" cy="1371600"/>
          </a:xfrm>
        </p:spPr>
        <p:txBody>
          <a:bodyPr>
            <a:normAutofit/>
          </a:bodyPr>
          <a:lstStyle/>
          <a:p>
            <a:r>
              <a:rPr lang="en-US" sz="4000" b="1" dirty="0">
                <a:solidFill>
                  <a:srgbClr val="000000"/>
                </a:solidFill>
                <a:effectLst/>
                <a:latin typeface="Times New Roman" panose="02020603050405020304" pitchFamily="18" charset="0"/>
                <a:ea typeface="Times New Roman" panose="02020603050405020304" pitchFamily="18" charset="0"/>
              </a:rPr>
              <a:t>EXISTING SYSTEM </a:t>
            </a:r>
            <a:endParaRPr lang="en-IN" sz="6600" b="1" dirty="0"/>
          </a:p>
        </p:txBody>
      </p:sp>
      <p:sp>
        <p:nvSpPr>
          <p:cNvPr id="3" name="Content Placeholder 2">
            <a:extLst>
              <a:ext uri="{FF2B5EF4-FFF2-40B4-BE49-F238E27FC236}">
                <a16:creationId xmlns:a16="http://schemas.microsoft.com/office/drawing/2014/main" id="{95A667C7-B827-50FB-2E72-C83AFCA5D154}"/>
              </a:ext>
            </a:extLst>
          </p:cNvPr>
          <p:cNvSpPr>
            <a:spLocks noGrp="1"/>
          </p:cNvSpPr>
          <p:nvPr>
            <p:ph idx="1"/>
          </p:nvPr>
        </p:nvSpPr>
        <p:spPr>
          <a:xfrm>
            <a:off x="1066801" y="1694329"/>
            <a:ext cx="7799294" cy="4742329"/>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existing system uses the Bayes classifier. Naïve Bayes Classifier: This classification technique is based on Bayes theorem, which assumes that the presence of a particular feature in a class is independent of the presence of any other feature. </a:t>
            </a:r>
          </a:p>
          <a:p>
            <a:r>
              <a:rPr lang="en-US" sz="1800" dirty="0">
                <a:solidFill>
                  <a:srgbClr val="000000"/>
                </a:solidFill>
                <a:effectLst/>
                <a:latin typeface="Times New Roman" panose="02020603050405020304" pitchFamily="18" charset="0"/>
                <a:ea typeface="Times New Roman" panose="02020603050405020304" pitchFamily="18" charset="0"/>
              </a:rPr>
              <a:t>It provides way for calculating the posterior probability.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b="1" dirty="0">
                <a:solidFill>
                  <a:srgbClr val="000000"/>
                </a:solidFill>
                <a:effectLst/>
                <a:latin typeface="Times New Roman" panose="02020603050405020304" pitchFamily="18" charset="0"/>
                <a:ea typeface="Times New Roman" panose="02020603050405020304" pitchFamily="18" charset="0"/>
              </a:rPr>
              <a:t>EVALUATION </a:t>
            </a:r>
          </a:p>
          <a:p>
            <a:pPr marL="6350" marR="46355" indent="-6350" algn="just">
              <a:lnSpc>
                <a:spcPct val="103000"/>
              </a:lnSpc>
              <a:spcAft>
                <a:spcPts val="40"/>
              </a:spcAft>
            </a:pPr>
            <a:r>
              <a:rPr lang="en-US" sz="1800" dirty="0">
                <a:solidFill>
                  <a:srgbClr val="000000"/>
                </a:solidFill>
                <a:effectLst/>
                <a:latin typeface="Times New Roman" panose="02020603050405020304" pitchFamily="18" charset="0"/>
                <a:ea typeface="Times New Roman" panose="02020603050405020304" pitchFamily="18" charset="0"/>
              </a:rPr>
              <a:t>In simple terms, a Naive Bayes classifier assumes that the presence of a particular  feature in a class is unrelated to the presence of any other feature.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51435" indent="0" algn="ctr">
              <a:lnSpc>
                <a:spcPct val="107000"/>
              </a:lnSpc>
              <a:spcAft>
                <a:spcPts val="40"/>
              </a:spcAft>
              <a:buNone/>
            </a:pPr>
            <a:r>
              <a:rPr lang="en-US" sz="1800" dirty="0">
                <a:solidFill>
                  <a:srgbClr val="000000"/>
                </a:solidFill>
                <a:effectLst/>
                <a:latin typeface="Times New Roman" panose="02020603050405020304" pitchFamily="18" charset="0"/>
                <a:ea typeface="Times New Roman" panose="02020603050405020304" pitchFamily="18" charset="0"/>
              </a:rPr>
              <a:t>P(A|B) = P(B|A) * P(A) / P(B)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Where the probability that we are interested in calculating P(A|B) is called the posterior probability and the marginal probability of the event P(A) is called the prior.</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600" b="1" dirty="0"/>
          </a:p>
        </p:txBody>
      </p:sp>
      <p:pic>
        <p:nvPicPr>
          <p:cNvPr id="5124" name="Picture 4" descr="Approaches for fake news detection | Download Scientific Diagram">
            <a:extLst>
              <a:ext uri="{FF2B5EF4-FFF2-40B4-BE49-F238E27FC236}">
                <a16:creationId xmlns:a16="http://schemas.microsoft.com/office/drawing/2014/main" id="{59D8C2F5-E2A2-6BC9-3970-CCEB54EFF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095" y="1905123"/>
            <a:ext cx="2904563" cy="30477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945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r>
              <a:rPr lang="en-US" sz="4000" b="1" dirty="0">
                <a:latin typeface="Times New Roman" panose="02020603050405020304" pitchFamily="18" charset="0"/>
                <a:cs typeface="Times New Roman" panose="02020603050405020304" pitchFamily="18" charset="0"/>
              </a:rPr>
              <a:t>DRAWBACKS OF EXISTING SYSTEM</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59828194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2B23E13-0E0C-2A94-9CFB-697F9B4A5019}"/>
              </a:ext>
            </a:extLst>
          </p:cNvPr>
          <p:cNvSpPr txBox="1"/>
          <p:nvPr/>
        </p:nvSpPr>
        <p:spPr>
          <a:xfrm>
            <a:off x="1344707" y="3738299"/>
            <a:ext cx="2895600" cy="1354217"/>
          </a:xfrm>
          <a:prstGeom prst="rect">
            <a:avLst/>
          </a:prstGeom>
          <a:noFill/>
        </p:spPr>
        <p:txBody>
          <a:bodyPr wrap="square">
            <a:spAutoFit/>
          </a:bodyPr>
          <a:lstStyle/>
          <a:p>
            <a:r>
              <a:rPr lang="en-US" sz="1600" b="0" i="0" dirty="0">
                <a:solidFill>
                  <a:schemeClr val="bg1"/>
                </a:solidFill>
                <a:effectLst/>
                <a:latin typeface="Times New Roman" panose="02020603050405020304" pitchFamily="18" charset="0"/>
                <a:cs typeface="Times New Roman" panose="02020603050405020304" pitchFamily="18" charset="0"/>
              </a:rPr>
              <a:t>The major problem in detecting fake news is the lack of a massive dataset and a labeled benchmark dataset with ground-truth labels</a:t>
            </a:r>
            <a:r>
              <a:rPr lang="en-US" b="0" i="0" dirty="0">
                <a:solidFill>
                  <a:schemeClr val="bg1"/>
                </a:solidFill>
                <a:effectLst/>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773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CCE1-7014-7509-060A-4E4EF4885218}"/>
              </a:ext>
            </a:extLst>
          </p:cNvPr>
          <p:cNvSpPr>
            <a:spLocks noGrp="1"/>
          </p:cNvSpPr>
          <p:nvPr>
            <p:ph type="title"/>
          </p:nvPr>
        </p:nvSpPr>
        <p:spPr>
          <a:xfrm>
            <a:off x="1066800" y="731520"/>
            <a:ext cx="10058400" cy="1371600"/>
          </a:xfrm>
        </p:spPr>
        <p:txBody>
          <a:bodyPr/>
          <a:lstStyle/>
          <a:p>
            <a:r>
              <a:rPr lang="en-IN" sz="4000"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9501E2-4412-03D1-51D5-13A7FE95240E}"/>
              </a:ext>
            </a:extLst>
          </p:cNvPr>
          <p:cNvSpPr>
            <a:spLocks noGrp="1"/>
          </p:cNvSpPr>
          <p:nvPr>
            <p:ph idx="1"/>
          </p:nvPr>
        </p:nvSpPr>
        <p:spPr>
          <a:xfrm>
            <a:off x="1066800" y="2103120"/>
            <a:ext cx="10470776" cy="1904104"/>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In the proposed system we used three algorithms of machine learning like logistic regression, decision tree and random forest. </a:t>
            </a:r>
          </a:p>
          <a:p>
            <a:r>
              <a:rPr lang="en-US" sz="1800" dirty="0">
                <a:solidFill>
                  <a:srgbClr val="000000"/>
                </a:solidFill>
                <a:effectLst/>
                <a:latin typeface="Times New Roman" panose="02020603050405020304" pitchFamily="18" charset="0"/>
                <a:ea typeface="Times New Roman" panose="02020603050405020304" pitchFamily="18" charset="0"/>
              </a:rPr>
              <a:t>By static search part, we have trained and used three algorithms for classification.</a:t>
            </a:r>
          </a:p>
          <a:p>
            <a:r>
              <a:rPr lang="en-US" sz="1800" dirty="0">
                <a:solidFill>
                  <a:srgbClr val="000000"/>
                </a:solidFill>
                <a:effectLst/>
                <a:latin typeface="Times New Roman" panose="02020603050405020304" pitchFamily="18" charset="0"/>
                <a:ea typeface="Times New Roman" panose="02020603050405020304" pitchFamily="18" charset="0"/>
              </a:rPr>
              <a:t> They are decision tree, Random Forest and Logistic Regression.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6146" name="Picture 2" descr="Fake News Detection on Social Media">
            <a:extLst>
              <a:ext uri="{FF2B5EF4-FFF2-40B4-BE49-F238E27FC236}">
                <a16:creationId xmlns:a16="http://schemas.microsoft.com/office/drawing/2014/main" id="{512EEEF0-C0FF-04D1-1A45-A252DAC70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304" y="3889960"/>
            <a:ext cx="10040471" cy="24839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280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r>
              <a:rPr lang="en-US" sz="4000" b="1" dirty="0">
                <a:latin typeface="Times New Roman" panose="02020603050405020304" pitchFamily="18" charset="0"/>
                <a:cs typeface="Times New Roman" panose="02020603050405020304" pitchFamily="18" charset="0"/>
              </a:rPr>
              <a:t>ADVANTAGES</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268854769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2B23E13-0E0C-2A94-9CFB-697F9B4A5019}"/>
              </a:ext>
            </a:extLst>
          </p:cNvPr>
          <p:cNvSpPr txBox="1"/>
          <p:nvPr/>
        </p:nvSpPr>
        <p:spPr>
          <a:xfrm>
            <a:off x="1344707" y="3738299"/>
            <a:ext cx="2895600" cy="1477328"/>
          </a:xfrm>
          <a:prstGeom prst="rect">
            <a:avLst/>
          </a:prstGeom>
          <a:noFill/>
        </p:spPr>
        <p:txBody>
          <a:bodyPr wrap="square">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Random Forest is capable of performing both Classification and Regression tasks.</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97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{A79B3BEF-FAEF-41E2-B2E5-6ED630FC6BBD}tf78829772_win32</Template>
  <TotalTime>120</TotalTime>
  <Words>1290</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Garamond</vt:lpstr>
      <vt:lpstr>Sagona Book</vt:lpstr>
      <vt:lpstr>Sagona ExtraLight</vt:lpstr>
      <vt:lpstr>Times New Roman</vt:lpstr>
      <vt:lpstr>SavonVTI</vt:lpstr>
      <vt:lpstr>R.M.K COLLEGE OF ENGINEERING AND TECHNOLOGY</vt:lpstr>
      <vt:lpstr>ABSTRACT </vt:lpstr>
      <vt:lpstr>INTRODUCTION</vt:lpstr>
      <vt:lpstr>OBJECTIVE </vt:lpstr>
      <vt:lpstr>LITERATURE SURVEY</vt:lpstr>
      <vt:lpstr>EXISTING SYSTEM </vt:lpstr>
      <vt:lpstr>DRAWBACKS OF EXISTING SYSTEM</vt:lpstr>
      <vt:lpstr>PROPOSED SYSTEM</vt:lpstr>
      <vt:lpstr>ADVANTAGES</vt:lpstr>
      <vt:lpstr>SYSTEM ARCHITECTURE</vt:lpstr>
      <vt:lpstr>HIGH LEVEL ARCHITECTURE </vt:lpstr>
      <vt:lpstr>MODULES </vt:lpstr>
      <vt:lpstr>MODULES</vt:lpstr>
      <vt:lpstr>HARDWARE ENVIRONMENT </vt:lpstr>
      <vt:lpstr>SCREEN SHOTS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Prajwalitha Batchu</dc:creator>
  <cp:lastModifiedBy>indra chowdary</cp:lastModifiedBy>
  <cp:revision>3</cp:revision>
  <dcterms:created xsi:type="dcterms:W3CDTF">2023-05-16T14:23:22Z</dcterms:created>
  <dcterms:modified xsi:type="dcterms:W3CDTF">2023-05-16T16:43:20Z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