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00" r:id="rId5"/>
    <p:sldId id="391" r:id="rId6"/>
    <p:sldId id="403" r:id="rId7"/>
    <p:sldId id="270" r:id="rId8"/>
    <p:sldId id="261" r:id="rId9"/>
    <p:sldId id="404" r:id="rId10"/>
    <p:sldId id="405" r:id="rId11"/>
    <p:sldId id="406" r:id="rId12"/>
    <p:sldId id="407" r:id="rId13"/>
    <p:sldId id="408" r:id="rId14"/>
    <p:sldId id="409" r:id="rId15"/>
    <p:sldId id="401" r:id="rId16"/>
    <p:sldId id="398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22AF-75C7-433B-B852-69970FBFF6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5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/>
          <a:lstStyle/>
          <a:p>
            <a:r>
              <a:rPr lang="en-IN" dirty="0"/>
              <a:t>C</a:t>
            </a:r>
            <a:r>
              <a:rPr lang="en-US" dirty="0" err="1"/>
              <a:t>offee</a:t>
            </a:r>
            <a:r>
              <a:rPr lang="en-US" dirty="0"/>
              <a:t> Shop Sales Analysis (Q &amp; A)</a:t>
            </a:r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/>
          <a:p>
            <a:r>
              <a:rPr lang="en-US" dirty="0"/>
              <a:t>Prajwal </a:t>
            </a:r>
            <a:r>
              <a:rPr lang="en-US" dirty="0" err="1"/>
              <a:t>Karnik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US" dirty="0"/>
              <a:t>hat are the top product categories customers preferred over all months? 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239852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US" dirty="0" err="1"/>
              <a:t>nswer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4AA850-A6AA-4243-8196-0BBB80D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2FBAFE-D63F-4CBE-8235-62723C2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734E-B6CD-9030-ECA3-A241049F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 all months product category Coffee is favoured followed by Tea.</a:t>
            </a:r>
          </a:p>
          <a:p>
            <a:r>
              <a:rPr lang="en-IN" dirty="0"/>
              <a:t>Another insight I would like to add here is, these product category maintained their customer’s preference over all day and night same.</a:t>
            </a:r>
          </a:p>
          <a:p>
            <a:pPr marL="36900" indent="0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</a:t>
            </a:r>
            <a:r>
              <a:rPr lang="en-IN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Suggestion:</a:t>
            </a:r>
          </a:p>
          <a:p>
            <a:r>
              <a:rPr lang="en-IN" dirty="0"/>
              <a:t>Business can neglect the poorly contributed product categories and should focus on Tea and Coffee products.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7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Autofit/>
          </a:bodyPr>
          <a:lstStyle/>
          <a:p>
            <a:r>
              <a:rPr lang="en-US" dirty="0"/>
              <a:t>The way to get started is to quit talking and begin doing.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751ACC54-1C9F-4F17-86C0-8E34CAB5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25" name="Picture Placeholder 24" descr="A picture containing text, person, indoor, person reading">
            <a:extLst>
              <a:ext uri="{FF2B5EF4-FFF2-40B4-BE49-F238E27FC236}">
                <a16:creationId xmlns:a16="http://schemas.microsoft.com/office/drawing/2014/main" id="{8E18F186-0C71-44CE-B0E8-3A7412F2621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642938"/>
            <a:ext cx="3700463" cy="2625725"/>
          </a:xfrm>
        </p:spPr>
      </p:pic>
      <p:pic>
        <p:nvPicPr>
          <p:cNvPr id="27" name="Picture Placeholder 26" descr="A picture containing person, indoor">
            <a:extLst>
              <a:ext uri="{FF2B5EF4-FFF2-40B4-BE49-F238E27FC236}">
                <a16:creationId xmlns:a16="http://schemas.microsoft.com/office/drawing/2014/main" id="{6B52C007-C025-49FF-BAB3-829C5858DF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600901"/>
            <a:ext cx="3700463" cy="2625725"/>
          </a:xfrm>
        </p:spPr>
      </p:pic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39391844-D7E3-44D6-B87F-E83C2C418BBB}"/>
              </a:ext>
            </a:extLst>
          </p:cNvPr>
          <p:cNvSpPr txBox="1">
            <a:spLocks/>
          </p:cNvSpPr>
          <p:nvPr/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t>20XX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F40844C9-67FE-4E2E-AA09-6FF959A68FF0}"/>
              </a:ext>
            </a:extLst>
          </p:cNvPr>
          <p:cNvSpPr txBox="1">
            <a:spLocks/>
          </p:cNvSpPr>
          <p:nvPr/>
        </p:nvSpPr>
        <p:spPr>
          <a:xfrm>
            <a:off x="10514011" y="6000749"/>
            <a:ext cx="753545" cy="3651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fld id="{3A98EE3D-8CD1-4C3F-BD1C-C98C9596463C}" type="slidenum">
              <a:rPr lang="en-US"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pPr marL="36900" indent="0" algn="r">
                <a:buNone/>
              </a:pPr>
              <a:t>12</a:t>
            </a:fld>
            <a:endParaRPr lang="en-US" sz="10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50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69440" y="2895600"/>
            <a:ext cx="5898115" cy="272902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this Excel Coffee Shop data analysis project, I have created Pivot tables, built formulas and visualised this into actionable insight using Slicers by adding graphs and plots.</a:t>
            </a:r>
          </a:p>
          <a:p>
            <a:r>
              <a:rPr lang="en-IN" dirty="0"/>
              <a:t>I also filtered the data using Power Queries in Excel.</a:t>
            </a:r>
          </a:p>
          <a:p>
            <a:r>
              <a:rPr lang="en-IN" dirty="0"/>
              <a:t>This project aims to give recommendations to any client who is interested in Coffee and other brewed items. It will give actionable insight to him.</a:t>
            </a:r>
          </a:p>
          <a:p>
            <a:endParaRPr lang="en-US" dirty="0"/>
          </a:p>
        </p:txBody>
      </p:sp>
      <p:pic>
        <p:nvPicPr>
          <p:cNvPr id="17" name="Picture Placeholder 16" descr="A person in a suit reading">
            <a:extLst>
              <a:ext uri="{FF2B5EF4-FFF2-40B4-BE49-F238E27FC236}">
                <a16:creationId xmlns:a16="http://schemas.microsoft.com/office/drawing/2014/main" id="{A2D17E8B-7A48-40BF-8132-27E5B0DBE6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113" y="0"/>
            <a:ext cx="4583113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9536-DF0B-454A-9018-D4982C1E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3C31A86-88E1-4320-8DD9-95A3218A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F1BC668-CEDC-414E-9BE5-D2234A9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1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 useBgFill="1"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>
            <a:normAutofit/>
          </a:bodyPr>
          <a:lstStyle/>
          <a:p>
            <a:r>
              <a:rPr lang="en-US" dirty="0"/>
              <a:t>Prajwal Karnik</a:t>
            </a:r>
          </a:p>
          <a:p>
            <a:r>
              <a:rPr lang="en-US" dirty="0"/>
              <a:t>prajwalkarnik@gmail.com</a:t>
            </a:r>
          </a:p>
          <a:p>
            <a:r>
              <a:rPr lang="en-US" dirty="0"/>
              <a:t>https://github.com/prajwalkarnik08/Coffe_Shop_Sales_Analysis</a:t>
            </a:r>
          </a:p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A038F3-7410-4D47-B069-E4BE599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0EEE3A-3F43-4692-B3E5-6CC126C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76785-1E20-4209-911D-2206976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/>
          <a:lstStyle/>
          <a:p>
            <a:r>
              <a:rPr lang="en-IN" dirty="0"/>
              <a:t>Q</a:t>
            </a:r>
            <a:r>
              <a:rPr lang="en-US" dirty="0"/>
              <a:t> &amp; A</a:t>
            </a:r>
          </a:p>
        </p:txBody>
      </p:sp>
      <p:pic>
        <p:nvPicPr>
          <p:cNvPr id="41" name="Picture Placeholder 40" descr="A picture containing open sign in a window">
            <a:extLst>
              <a:ext uri="{FF2B5EF4-FFF2-40B4-BE49-F238E27FC236}">
                <a16:creationId xmlns:a16="http://schemas.microsoft.com/office/drawing/2014/main" id="{AA02CD6D-6B8C-4E5D-ADA1-EDE5CF554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0"/>
            <a:ext cx="3754712" cy="2675444"/>
          </a:xfrm>
        </p:spPr>
      </p:pic>
      <p:pic>
        <p:nvPicPr>
          <p:cNvPr id="45" name="Picture Placeholder 44" descr="A picture containing tableware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972" y="0"/>
            <a:ext cx="3793815" cy="2675444"/>
          </a:xfrm>
        </p:spPr>
      </p:pic>
      <p:pic>
        <p:nvPicPr>
          <p:cNvPr id="49" name="Picture Placeholder 48" descr="A picture containing person, table, wooden, meal">
            <a:extLst>
              <a:ext uri="{FF2B5EF4-FFF2-40B4-BE49-F238E27FC236}">
                <a16:creationId xmlns:a16="http://schemas.microsoft.com/office/drawing/2014/main" id="{0D8BC8F5-4101-493D-9289-8D175DE9D7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2675444"/>
            <a:ext cx="7543904" cy="4182556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E3B60D-8F61-4010-B5A2-75CCE00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>
            <a:normAutofit/>
          </a:bodyPr>
          <a:lstStyle/>
          <a:p>
            <a:r>
              <a:rPr lang="en-US" dirty="0"/>
              <a:t>Question 1</a:t>
            </a:r>
          </a:p>
          <a:p>
            <a:r>
              <a:rPr lang="en-US" dirty="0"/>
              <a:t>Question 2</a:t>
            </a:r>
          </a:p>
          <a:p>
            <a:r>
              <a:rPr lang="en-US" dirty="0"/>
              <a:t>Question 3</a:t>
            </a:r>
          </a:p>
          <a:p>
            <a:r>
              <a:rPr lang="en-US" dirty="0"/>
              <a:t>Question 4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013C3-6F9A-4629-9F2B-49280748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346791-1682-49BA-8758-84E6A10F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62234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Coffee Shop dataset contains some of the features such as transaction id, transaction quantity, product prices and quantities, date of transaction.</a:t>
            </a:r>
          </a:p>
          <a:p>
            <a:r>
              <a:rPr lang="en-IN" dirty="0"/>
              <a:t>I have downloaded this data from: (https://mavenanalytics.io/data-playground?page=3&amp;pageSize=5)</a:t>
            </a:r>
          </a:p>
          <a:p>
            <a:r>
              <a:rPr lang="en-US" dirty="0"/>
              <a:t>On  the following pages, I have given some recommendations to any businesses by providing solutions to likely asked Questions.  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9D54D5B-AC4B-4406-96BC-DBEEF764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23" name="Picture Placeholder 22" descr="A person sitting at a table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6864" y="0"/>
            <a:ext cx="4572000" cy="6858000"/>
          </a:xfr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A8C9A28-A876-4575-8501-8E5F69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/>
          <a:p>
            <a:r>
              <a:rPr lang="en-IN" dirty="0"/>
              <a:t>W</a:t>
            </a:r>
            <a:r>
              <a:rPr lang="en-US" dirty="0"/>
              <a:t>hat was the most profitable month for the business and how it varied by Hours?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13120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US" dirty="0" err="1"/>
              <a:t>nswer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4AA850-A6AA-4243-8196-0BBB80D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2FBAFE-D63F-4CBE-8235-62723C2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734E-B6CD-9030-ECA3-A241049F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profitable month for the business was June crossing the revenue by whopping </a:t>
            </a:r>
            <a:r>
              <a:rPr lang="en-IN" dirty="0" err="1"/>
              <a:t>aprrox</a:t>
            </a:r>
            <a:r>
              <a:rPr lang="en-IN" dirty="0"/>
              <a:t>.  $166,486.</a:t>
            </a:r>
          </a:p>
          <a:p>
            <a:r>
              <a:rPr lang="en-IN" dirty="0"/>
              <a:t>The hourly graph for the month June look like this:</a:t>
            </a:r>
          </a:p>
          <a:p>
            <a:endParaRPr lang="en-US" dirty="0"/>
          </a:p>
        </p:txBody>
      </p:sp>
      <p:pic>
        <p:nvPicPr>
          <p:cNvPr id="7" name="Picture 6" descr="A graph showing the amount of time&#10;&#10;Description automatically generated">
            <a:extLst>
              <a:ext uri="{FF2B5EF4-FFF2-40B4-BE49-F238E27FC236}">
                <a16:creationId xmlns:a16="http://schemas.microsoft.com/office/drawing/2014/main" id="{90A028E9-C649-2D74-9DB9-75E58288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39" y="3420675"/>
            <a:ext cx="6005727" cy="29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>
            <a:normAutofit fontScale="92500"/>
          </a:bodyPr>
          <a:lstStyle/>
          <a:p>
            <a:r>
              <a:rPr lang="en-IN" dirty="0"/>
              <a:t>W</a:t>
            </a:r>
            <a:r>
              <a:rPr lang="en-US" dirty="0"/>
              <a:t>hat was the most chosen Store location preferred by customers and what is the pattern?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171976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US" dirty="0" err="1"/>
              <a:t>nswer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4AA850-A6AA-4243-8196-0BBB80D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2FBAFE-D63F-4CBE-8235-62723C2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734E-B6CD-9030-ECA3-A241049F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most chose Store location preferred by the customers is based by  before noon and after noon.</a:t>
            </a:r>
          </a:p>
          <a:p>
            <a:r>
              <a:rPr lang="en-IN" dirty="0"/>
              <a:t>The pattern I observed suggests that before noon customers preferred Lower Manhattan and after noon they preferred Hell’s kitchen.</a:t>
            </a:r>
          </a:p>
          <a:p>
            <a:r>
              <a:rPr lang="en-IN" dirty="0"/>
              <a:t>It is observed through all months.</a:t>
            </a:r>
          </a:p>
          <a:p>
            <a:pPr marL="36900" indent="0">
              <a:buNone/>
            </a:pP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</a:t>
            </a:r>
            <a:r>
              <a:rPr lang="en-IN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Suggestion:</a:t>
            </a:r>
            <a:endParaRPr lang="en-IN" u="sng" dirty="0"/>
          </a:p>
          <a:p>
            <a:r>
              <a:rPr lang="en-IN" dirty="0"/>
              <a:t>The business should decide what would be the best possible way to attract customers.</a:t>
            </a:r>
          </a:p>
          <a:p>
            <a:r>
              <a:rPr lang="en-IN" dirty="0"/>
              <a:t>It should consider the parameters such as online marketing, improvement of interiors, customer’s preference to particular product category and their </a:t>
            </a:r>
            <a:r>
              <a:rPr lang="en-IN" dirty="0" err="1"/>
              <a:t>beaviour</a:t>
            </a:r>
            <a:r>
              <a:rPr lang="en-IN" dirty="0"/>
              <a:t>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9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>
            <a:normAutofit fontScale="90000"/>
          </a:bodyPr>
          <a:lstStyle/>
          <a:p>
            <a:r>
              <a:rPr lang="en-IN" dirty="0"/>
              <a:t>Question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>
            <a:normAutofit fontScale="92500"/>
          </a:bodyPr>
          <a:lstStyle/>
          <a:p>
            <a:r>
              <a:rPr lang="en-IN" dirty="0"/>
              <a:t>W</a:t>
            </a:r>
            <a:r>
              <a:rPr lang="en-US" dirty="0"/>
              <a:t>hat was the product type mostly liked by the customers and what was their behavior? </a:t>
            </a: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38" y="642938"/>
            <a:ext cx="5130800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7733" y="642937"/>
            <a:ext cx="5130800" cy="3303587"/>
          </a:xfrm>
        </p:spPr>
      </p:pic>
    </p:spTree>
    <p:extLst>
      <p:ext uri="{BB962C8B-B14F-4D97-AF65-F5344CB8AC3E}">
        <p14:creationId xmlns:p14="http://schemas.microsoft.com/office/powerpoint/2010/main" val="37328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US" dirty="0" err="1"/>
              <a:t>nswer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4AA850-A6AA-4243-8196-0BBB80D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F2FBAFE-D63F-4CBE-8235-62723C21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734E-B6CD-9030-ECA3-A241049F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start of the year that is in January, customers preferred Brewed Chai tea.</a:t>
            </a:r>
          </a:p>
          <a:p>
            <a:r>
              <a:rPr lang="en-IN" dirty="0"/>
              <a:t>But in February, April and May customers gave their preference to Hot chocolates.</a:t>
            </a:r>
          </a:p>
          <a:p>
            <a:r>
              <a:rPr lang="en-IN" dirty="0"/>
              <a:t>In March and June, product type Barista Espresso is mostly favoured.</a:t>
            </a:r>
          </a:p>
          <a:p>
            <a:pPr marL="36900" indent="0">
              <a:buNone/>
            </a:pPr>
            <a:r>
              <a:rPr lang="en-IN" dirty="0"/>
              <a:t>     </a:t>
            </a:r>
            <a:r>
              <a:rPr lang="en-IN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Suggestion:</a:t>
            </a:r>
          </a:p>
          <a:p>
            <a:r>
              <a:rPr lang="en-IN" dirty="0"/>
              <a:t>Business should do a proper marketing in these months to maintain and increase their  customers and profit.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37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138</TotalTime>
  <Words>577</Words>
  <Application>Microsoft Office PowerPoint</Application>
  <PresentationFormat>Widescreen</PresentationFormat>
  <Paragraphs>87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SlateVTI</vt:lpstr>
      <vt:lpstr>Coffee Shop Sales Analysis (Q &amp; A)</vt:lpstr>
      <vt:lpstr>Q &amp; A</vt:lpstr>
      <vt:lpstr>Introduction</vt:lpstr>
      <vt:lpstr>Question 1</vt:lpstr>
      <vt:lpstr>Answer</vt:lpstr>
      <vt:lpstr>Question 2</vt:lpstr>
      <vt:lpstr>Answer</vt:lpstr>
      <vt:lpstr>Question 3</vt:lpstr>
      <vt:lpstr>Answer</vt:lpstr>
      <vt:lpstr>Question 4</vt:lpstr>
      <vt:lpstr>Answer</vt:lpstr>
      <vt:lpstr>The way to get started is to quit talking and begin doing.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</dc:creator>
  <cp:lastModifiedBy>PRAJWAL KARNIK</cp:lastModifiedBy>
  <cp:revision>1</cp:revision>
  <dcterms:created xsi:type="dcterms:W3CDTF">2024-09-05T06:31:15Z</dcterms:created>
  <dcterms:modified xsi:type="dcterms:W3CDTF">2024-09-05T08:49:32Z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