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73" r:id="rId2"/>
    <p:sldId id="262" r:id="rId3"/>
    <p:sldId id="263" r:id="rId4"/>
    <p:sldId id="270" r:id="rId5"/>
    <p:sldId id="271" r:id="rId6"/>
    <p:sldId id="266" r:id="rId7"/>
    <p:sldId id="264" r:id="rId8"/>
    <p:sldId id="260" r:id="rId9"/>
    <p:sldId id="261" r:id="rId10"/>
    <p:sldId id="256" r:id="rId11"/>
    <p:sldId id="257" r:id="rId12"/>
    <p:sldId id="258" r:id="rId13"/>
    <p:sldId id="272" r:id="rId14"/>
    <p:sldId id="267" r:id="rId15"/>
    <p:sldId id="268" r:id="rId16"/>
    <p:sldId id="269" r:id="rId17"/>
  </p:sldIdLst>
  <p:sldSz cx="12192000" cy="6858000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6056" autoAdjust="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01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15.09.2022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15.09.2022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37217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/>
              <a:t>Department | Date | Author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820256-0906-4B16-8D6F-08F1CE0A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9395" y="3222594"/>
            <a:ext cx="12441600" cy="677108"/>
          </a:xfrm>
        </p:spPr>
        <p:txBody>
          <a:bodyPr/>
          <a:lstStyle/>
          <a:p>
            <a:pPr algn="ctr"/>
            <a:r>
              <a:rPr lang="en-US" sz="4400" dirty="0"/>
              <a:t>Churn Prediction</a:t>
            </a:r>
          </a:p>
        </p:txBody>
      </p:sp>
    </p:spTree>
    <p:extLst>
      <p:ext uri="{BB962C8B-B14F-4D97-AF65-F5344CB8AC3E}">
        <p14:creationId xmlns:p14="http://schemas.microsoft.com/office/powerpoint/2010/main" val="384625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Using two networks to extract features and classify as shown below.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Network 1 is an ANN with 3 Dense layers.</a:t>
            </a:r>
          </a:p>
          <a:p>
            <a:endParaRPr lang="en-US" dirty="0"/>
          </a:p>
          <a:p>
            <a:r>
              <a:rPr lang="en-US" dirty="0"/>
              <a:t>Network 2 is an Bi-Directional LSTM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8C8AB-A666-4EE6-89B2-0F252D9C2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15" y="3306015"/>
            <a:ext cx="7995172" cy="286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Following figures shows the performance of the model.</a:t>
            </a:r>
          </a:p>
          <a:p>
            <a:r>
              <a:rPr lang="en-US" dirty="0"/>
              <a:t>The performance of the model on the test dataset is of following metrics:</a:t>
            </a:r>
          </a:p>
          <a:p>
            <a:pPr lvl="1"/>
            <a:r>
              <a:rPr lang="en-US" dirty="0"/>
              <a:t>Accuracy – 0.92 (Train)</a:t>
            </a:r>
          </a:p>
          <a:p>
            <a:pPr lvl="1"/>
            <a:r>
              <a:rPr lang="en-US" dirty="0"/>
              <a:t>F1 score – 0.80</a:t>
            </a:r>
          </a:p>
          <a:p>
            <a:pPr marL="1908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Multi-Modal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140AD-FD6A-4BA6-A8C0-DF0AEA02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23" y="3337454"/>
            <a:ext cx="4332186" cy="3072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9B46F6-EDBB-407C-BE67-6148F5DF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69" y="3396775"/>
            <a:ext cx="3013588" cy="31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The performance of the model on the test dataset is of following metrics:</a:t>
            </a:r>
          </a:p>
          <a:p>
            <a:pPr lvl="1"/>
            <a:r>
              <a:rPr lang="en-US" dirty="0"/>
              <a:t>Accuracy – 0.94</a:t>
            </a:r>
          </a:p>
          <a:p>
            <a:pPr lvl="1"/>
            <a:r>
              <a:rPr lang="en-US" dirty="0"/>
              <a:t>F1 score – 0.91</a:t>
            </a:r>
          </a:p>
          <a:p>
            <a:pPr marL="1908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1908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4C1B0-DC37-439B-A190-74D571370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92" y="3220626"/>
            <a:ext cx="2931915" cy="305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5CAA8-650D-4119-95F4-742FEC106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80657"/>
            <a:ext cx="490158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Feature importance computed from </a:t>
            </a:r>
            <a:r>
              <a:rPr lang="en-US" dirty="0" err="1"/>
              <a:t>RandomForest</a:t>
            </a:r>
            <a:r>
              <a:rPr lang="en-US" dirty="0"/>
              <a:t>.</a:t>
            </a:r>
          </a:p>
          <a:p>
            <a:r>
              <a:rPr lang="de-DE" dirty="0"/>
              <a:t> K-</a:t>
            </a:r>
            <a:r>
              <a:rPr lang="de-DE" dirty="0" err="1"/>
              <a:t>means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 </a:t>
            </a:r>
            <a:r>
              <a:rPr lang="en-US" dirty="0"/>
              <a:t>to find the cluster centroids which features samples are similar.</a:t>
            </a:r>
          </a:p>
          <a:p>
            <a:r>
              <a:rPr lang="en-US" dirty="0"/>
              <a:t>This prediction is used as new feature.</a:t>
            </a:r>
          </a:p>
          <a:p>
            <a:r>
              <a:rPr lang="en-US" dirty="0"/>
              <a:t>The performance of the model on the test dataset is of following metrics:</a:t>
            </a:r>
          </a:p>
          <a:p>
            <a:pPr lvl="1"/>
            <a:r>
              <a:rPr lang="en-US" dirty="0"/>
              <a:t>Accuracy – 0.94</a:t>
            </a:r>
          </a:p>
          <a:p>
            <a:pPr lvl="1"/>
            <a:r>
              <a:rPr lang="en-US" dirty="0"/>
              <a:t>F1 score – 0.94</a:t>
            </a:r>
          </a:p>
          <a:p>
            <a:pPr marL="1908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+ </a:t>
            </a:r>
            <a:r>
              <a:rPr lang="en-US" dirty="0" err="1"/>
              <a:t>knn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6C878-32FA-47B5-8F46-E693F91B2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57" y="2980657"/>
            <a:ext cx="4901587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2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MLOps</a:t>
            </a:r>
            <a:r>
              <a:rPr lang="en-US" dirty="0"/>
              <a:t> pipeline for automation of the process.</a:t>
            </a:r>
          </a:p>
          <a:p>
            <a:r>
              <a:rPr lang="en-US" dirty="0"/>
              <a:t>CI CD model deployment.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17E00-9DA4-47B0-BAF7-A62F8347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73" y="2305801"/>
            <a:ext cx="5765723" cy="386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94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Test the model on the validation set.</a:t>
            </a:r>
          </a:p>
          <a:p>
            <a:endParaRPr lang="en-US" dirty="0"/>
          </a:p>
          <a:p>
            <a:r>
              <a:rPr lang="en-US" dirty="0"/>
              <a:t>Analyze which parameters are affecting the churn of customers.</a:t>
            </a:r>
          </a:p>
          <a:p>
            <a:endParaRPr lang="en-US" dirty="0"/>
          </a:p>
          <a:p>
            <a:r>
              <a:rPr lang="en-US" dirty="0"/>
              <a:t>Target those customers and avoid possible churn.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61400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0A32758B-9458-41B6-81F9-A8786FE3F97E}"/>
              </a:ext>
            </a:extLst>
          </p:cNvPr>
          <p:cNvSpPr txBox="1">
            <a:spLocks/>
          </p:cNvSpPr>
          <p:nvPr/>
        </p:nvSpPr>
        <p:spPr>
          <a:xfrm>
            <a:off x="488947" y="1246736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908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16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24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32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4000" indent="-190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BMW Group Condensed" panose="020B0606020202020204" pitchFamily="34" charset="0"/>
              <a:buChar char="-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model predicts the churn for the dataset.</a:t>
            </a:r>
          </a:p>
          <a:p>
            <a:r>
              <a:rPr lang="en-US" dirty="0"/>
              <a:t>Target the customers belonging to salary slab 1 and 2.</a:t>
            </a:r>
          </a:p>
          <a:p>
            <a:r>
              <a:rPr lang="en-US" dirty="0"/>
              <a:t>Discounts for customers in the field of post data utilization.</a:t>
            </a:r>
          </a:p>
          <a:p>
            <a:r>
              <a:rPr lang="en-US" dirty="0"/>
              <a:t>Discount for defaults sum.</a:t>
            </a:r>
          </a:p>
          <a:p>
            <a:r>
              <a:rPr lang="en-US" dirty="0"/>
              <a:t>Increasing the discounts for equipment warranty.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9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The Dataset is spread across multiple sheets.</a:t>
            </a:r>
          </a:p>
          <a:p>
            <a:pPr lvl="1"/>
            <a:r>
              <a:rPr lang="en-US" dirty="0"/>
              <a:t>Demographic Data</a:t>
            </a:r>
          </a:p>
          <a:p>
            <a:pPr lvl="1"/>
            <a:r>
              <a:rPr lang="en-US" dirty="0"/>
              <a:t>Account complaints ( Call Centre data)</a:t>
            </a:r>
          </a:p>
          <a:p>
            <a:pPr lvl="1"/>
            <a:r>
              <a:rPr lang="en-US" dirty="0"/>
              <a:t>Payment's data</a:t>
            </a:r>
          </a:p>
          <a:p>
            <a:pPr lvl="1"/>
            <a:r>
              <a:rPr lang="en-US" dirty="0"/>
              <a:t>Defaults data</a:t>
            </a:r>
          </a:p>
          <a:p>
            <a:pPr lvl="1"/>
            <a:r>
              <a:rPr lang="en-US" dirty="0"/>
              <a:t>Use patterns</a:t>
            </a:r>
          </a:p>
          <a:p>
            <a:pPr marL="190800" lvl="1" indent="0">
              <a:buNone/>
            </a:pPr>
            <a:endParaRPr lang="en-US" dirty="0"/>
          </a:p>
          <a:p>
            <a:r>
              <a:rPr lang="en-US" dirty="0"/>
              <a:t>Grouping similar account and adding corresponding values.</a:t>
            </a:r>
          </a:p>
          <a:p>
            <a:r>
              <a:rPr lang="en-US" dirty="0"/>
              <a:t>Merging all the data to a single data frame with account number as the metric.</a:t>
            </a:r>
          </a:p>
          <a:p>
            <a:r>
              <a:rPr lang="en-US" dirty="0"/>
              <a:t>Analyzing categorical features and numerical features to the target variable.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7703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Salary slab with 1 and 2 have the most churn possibility.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33445-02AF-4166-9F05-379C06FC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397" y="2319807"/>
            <a:ext cx="7971472" cy="39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Rented Customers churn.</a:t>
            </a:r>
          </a:p>
          <a:p>
            <a:r>
              <a:rPr lang="en-US" dirty="0"/>
              <a:t>Equipment Warranty with three years churn.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7BB2E-A019-4522-8212-62E0039B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52" y="2462374"/>
            <a:ext cx="7492753" cy="375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Low age of home needs concern.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F0F38-B79C-49D4-B316-4861FAC5E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61" y="2053419"/>
            <a:ext cx="8394438" cy="39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9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03157"/>
            <a:ext cx="11224684" cy="4894792"/>
          </a:xfrm>
        </p:spPr>
        <p:txBody>
          <a:bodyPr/>
          <a:lstStyle/>
          <a:p>
            <a:r>
              <a:rPr lang="en-US" dirty="0"/>
              <a:t>Cleaning the text by removing symbols, characters.</a:t>
            </a:r>
          </a:p>
          <a:p>
            <a:r>
              <a:rPr lang="en-US" dirty="0"/>
              <a:t>Performing Stemming / Lemmatization.</a:t>
            </a:r>
          </a:p>
          <a:p>
            <a:r>
              <a:rPr lang="en-US" dirty="0"/>
              <a:t>Performing Tokenization</a:t>
            </a:r>
          </a:p>
          <a:p>
            <a:r>
              <a:rPr lang="en-US" dirty="0"/>
              <a:t>Plotting Positive words and Negative words.</a:t>
            </a:r>
          </a:p>
          <a:p>
            <a:r>
              <a:rPr lang="en-US" dirty="0"/>
              <a:t>Performing Word Embedding using Glove.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0CEAA-EF3A-4DB0-AC4C-57737A5E2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92" y="2324698"/>
            <a:ext cx="3565839" cy="177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393D8-D60C-45AF-8A21-C6466C67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893" y="4417894"/>
            <a:ext cx="3583888" cy="1775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73437-82E6-4983-8BA7-3B595567D9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9"/>
          <a:stretch/>
        </p:blipFill>
        <p:spPr>
          <a:xfrm>
            <a:off x="1369381" y="3509213"/>
            <a:ext cx="3797423" cy="28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6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Using class weights while training neural network to balance out the imbalance.</a:t>
            </a:r>
          </a:p>
          <a:p>
            <a:r>
              <a:rPr lang="en-US" dirty="0"/>
              <a:t>Using </a:t>
            </a:r>
            <a:r>
              <a:rPr lang="en-US" dirty="0" err="1"/>
              <a:t>imblearn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under sample and oversample the dataset.</a:t>
            </a:r>
          </a:p>
          <a:p>
            <a:r>
              <a:rPr lang="en-US" dirty="0" err="1"/>
              <a:t>RandomUnderSampler</a:t>
            </a:r>
            <a:r>
              <a:rPr lang="en-US" dirty="0"/>
              <a:t> ( with majority)</a:t>
            </a:r>
          </a:p>
          <a:p>
            <a:r>
              <a:rPr lang="en-US" dirty="0" err="1"/>
              <a:t>RandomOverSampler</a:t>
            </a:r>
            <a:r>
              <a:rPr lang="en-US" dirty="0"/>
              <a:t> ( with majority)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class imbalance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2ED89-AE5B-4374-B0CA-D714A0D35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3136899"/>
            <a:ext cx="49339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Used Random Forest to extract important features making sense to the prediction.</a:t>
            </a:r>
          </a:p>
          <a:p>
            <a:endParaRPr lang="en-US" dirty="0"/>
          </a:p>
          <a:p>
            <a:r>
              <a:rPr lang="en-US" dirty="0"/>
              <a:t>The following figure shows the feature ranking.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using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46238-61D2-4607-B9E8-55C93276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568" y="2910048"/>
            <a:ext cx="4381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5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C50F52-8DC1-4539-926E-0B40B831E3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947" y="1413932"/>
            <a:ext cx="11224684" cy="4894792"/>
          </a:xfrm>
        </p:spPr>
        <p:txBody>
          <a:bodyPr/>
          <a:lstStyle/>
          <a:p>
            <a:r>
              <a:rPr lang="en-US" dirty="0"/>
              <a:t>The use case is solved using following models:</a:t>
            </a:r>
          </a:p>
          <a:p>
            <a:pPr marL="724500" lvl="2" indent="-342900">
              <a:buFont typeface="+mj-lt"/>
              <a:buAutoNum type="arabicPeriod"/>
            </a:pPr>
            <a:r>
              <a:rPr lang="en-US" dirty="0"/>
              <a:t>Multi-Modal Neural Network</a:t>
            </a:r>
          </a:p>
          <a:p>
            <a:pPr marL="724500" lvl="2" indent="-342900">
              <a:buFont typeface="+mj-lt"/>
              <a:buAutoNum type="arabicPeriod"/>
            </a:pPr>
            <a:r>
              <a:rPr lang="en-US" dirty="0"/>
              <a:t>Random Forest Classifier</a:t>
            </a:r>
          </a:p>
          <a:p>
            <a:pPr marL="724500" lvl="2" indent="-342900">
              <a:buFont typeface="+mj-lt"/>
              <a:buAutoNum type="arabicPeriod"/>
            </a:pPr>
            <a:r>
              <a:rPr lang="en-US" dirty="0"/>
              <a:t>K-means and Random Forest</a:t>
            </a:r>
          </a:p>
          <a:p>
            <a:pPr marL="381600" lvl="2" indent="0">
              <a:buNone/>
            </a:pPr>
            <a:endParaRPr lang="en-US" dirty="0"/>
          </a:p>
          <a:p>
            <a:pPr lvl="1"/>
            <a:r>
              <a:rPr lang="en-US" dirty="0"/>
              <a:t>Thresholding by checking accuracy for each threshold value returned from ROC curve.</a:t>
            </a:r>
          </a:p>
          <a:p>
            <a:pPr lvl="1"/>
            <a:r>
              <a:rPr lang="en-US" dirty="0"/>
              <a:t>Choosing the best threshold based on accuracy.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7B91E1-B107-410E-9956-D8B62D25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choices</a:t>
            </a:r>
          </a:p>
        </p:txBody>
      </p:sp>
    </p:spTree>
    <p:extLst>
      <p:ext uri="{BB962C8B-B14F-4D97-AF65-F5344CB8AC3E}">
        <p14:creationId xmlns:p14="http://schemas.microsoft.com/office/powerpoint/2010/main" val="927701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Präsentation1" id="{A31AAE30-E132-48E3-9367-3949391D52F9}" vid="{EBD5466B-19E5-4A8C-9174-EC6493822E0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465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BMW Group Condensed</vt:lpstr>
      <vt:lpstr>BMWGroupTN Condensed</vt:lpstr>
      <vt:lpstr>Wingdings</vt:lpstr>
      <vt:lpstr>BMW Group 2021</vt:lpstr>
      <vt:lpstr>think-cell Folie</vt:lpstr>
      <vt:lpstr>Churn Prediction</vt:lpstr>
      <vt:lpstr>Data Preprocessing</vt:lpstr>
      <vt:lpstr>Data analysis</vt:lpstr>
      <vt:lpstr>Data analysis</vt:lpstr>
      <vt:lpstr>Data analysis</vt:lpstr>
      <vt:lpstr>text Preprocessing</vt:lpstr>
      <vt:lpstr>Handling class imbalance</vt:lpstr>
      <vt:lpstr>feature importance using random forest</vt:lpstr>
      <vt:lpstr>Modelling choices</vt:lpstr>
      <vt:lpstr>Multi-Modal Architecture</vt:lpstr>
      <vt:lpstr>Multi-Modal Performance</vt:lpstr>
      <vt:lpstr>Random Forest Classifier</vt:lpstr>
      <vt:lpstr>Random forest + knn</vt:lpstr>
      <vt:lpstr>Mlops</vt:lpstr>
      <vt:lpstr>Model evaluation</vt:lpstr>
      <vt:lpstr>Business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Prajwal, TA-E-44</dc:creator>
  <cp:lastModifiedBy>Nagaraja Prajwal, TA-E-44</cp:lastModifiedBy>
  <cp:revision>32</cp:revision>
  <dcterms:created xsi:type="dcterms:W3CDTF">2022-09-15T17:25:58Z</dcterms:created>
  <dcterms:modified xsi:type="dcterms:W3CDTF">2022-09-16T13:37:14Z</dcterms:modified>
</cp:coreProperties>
</file>