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1pPr>
    <a:lvl2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2pPr>
    <a:lvl3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3pPr>
    <a:lvl4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4pPr>
    <a:lvl5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5pPr>
    <a:lvl6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6pPr>
    <a:lvl7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7pPr>
    <a:lvl8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8pPr>
    <a:lvl9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DDE"/>
          </a:solidFill>
        </a:fill>
      </a:tcStyle>
    </a:wholeTbl>
    <a:band2H>
      <a:tcTxStyle b="def" i="def"/>
      <a:tcStyle>
        <a:tcBdr/>
        <a:fill>
          <a:solidFill>
            <a:srgbClr val="ECEFEF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2D3"/>
          </a:solidFill>
        </a:fill>
      </a:tcStyle>
    </a:wholeTbl>
    <a:band2H>
      <a:tcTxStyle b="def" i="def"/>
      <a:tcStyle>
        <a:tcBdr/>
        <a:fill>
          <a:solidFill>
            <a:srgbClr val="F6F1EA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8DE"/>
          </a:solidFill>
        </a:fill>
      </a:tcStyle>
    </a:wholeTbl>
    <a:band2H>
      <a:tcTxStyle b="def" i="def"/>
      <a:tcStyle>
        <a:tcBdr/>
        <a:fill>
          <a:solidFill>
            <a:srgbClr val="EDEDEF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C5C5C"/>
              </a:solidFill>
              <a:prstDash val="solid"/>
              <a:round/>
            </a:ln>
          </a:top>
          <a:bottom>
            <a:ln w="254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C5C5C"/>
              </a:solidFill>
              <a:prstDash val="solid"/>
              <a:round/>
            </a:ln>
          </a:top>
          <a:bottom>
            <a:ln w="254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5C5C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5C5C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5C5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5C5C5C"/>
      </a:tcTxStyle>
      <a:tcStyle>
        <a:tcBdr>
          <a:left>
            <a:ln w="12700" cap="flat">
              <a:solidFill>
                <a:srgbClr val="5C5C5C"/>
              </a:solidFill>
              <a:prstDash val="solid"/>
              <a:round/>
            </a:ln>
          </a:left>
          <a:right>
            <a:ln w="12700" cap="flat">
              <a:solidFill>
                <a:srgbClr val="5C5C5C"/>
              </a:solidFill>
              <a:prstDash val="solid"/>
              <a:round/>
            </a:ln>
          </a:right>
          <a:top>
            <a:ln w="12700" cap="flat">
              <a:solidFill>
                <a:srgbClr val="5C5C5C"/>
              </a:solidFill>
              <a:prstDash val="solid"/>
              <a:round/>
            </a:ln>
          </a:top>
          <a:bottom>
            <a:ln w="127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solidFill>
                <a:srgbClr val="5C5C5C"/>
              </a:solidFill>
              <a:prstDash val="solid"/>
              <a:round/>
            </a:ln>
          </a:insideH>
          <a:insideV>
            <a:ln w="12700" cap="flat">
              <a:solidFill>
                <a:srgbClr val="5C5C5C"/>
              </a:solidFill>
              <a:prstDash val="solid"/>
              <a:round/>
            </a:ln>
          </a:insideV>
        </a:tcBdr>
        <a:fill>
          <a:solidFill>
            <a:srgbClr val="5C5C5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5C5C5C"/>
      </a:tcTxStyle>
      <a:tcStyle>
        <a:tcBdr>
          <a:left>
            <a:ln w="12700" cap="flat">
              <a:solidFill>
                <a:srgbClr val="5C5C5C"/>
              </a:solidFill>
              <a:prstDash val="solid"/>
              <a:round/>
            </a:ln>
          </a:left>
          <a:right>
            <a:ln w="12700" cap="flat">
              <a:solidFill>
                <a:srgbClr val="5C5C5C"/>
              </a:solidFill>
              <a:prstDash val="solid"/>
              <a:round/>
            </a:ln>
          </a:right>
          <a:top>
            <a:ln w="12700" cap="flat">
              <a:solidFill>
                <a:srgbClr val="5C5C5C"/>
              </a:solidFill>
              <a:prstDash val="solid"/>
              <a:round/>
            </a:ln>
          </a:top>
          <a:bottom>
            <a:ln w="127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solidFill>
                <a:srgbClr val="5C5C5C"/>
              </a:solidFill>
              <a:prstDash val="solid"/>
              <a:round/>
            </a:ln>
          </a:insideH>
          <a:insideV>
            <a:ln w="12700" cap="flat">
              <a:solidFill>
                <a:srgbClr val="5C5C5C"/>
              </a:solidFill>
              <a:prstDash val="solid"/>
              <a:round/>
            </a:ln>
          </a:insideV>
        </a:tcBdr>
        <a:fill>
          <a:solidFill>
            <a:srgbClr val="5C5C5C">
              <a:alpha val="20000"/>
            </a:srgbClr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5C5C5C"/>
      </a:tcTxStyle>
      <a:tcStyle>
        <a:tcBdr>
          <a:left>
            <a:ln w="12700" cap="flat">
              <a:solidFill>
                <a:srgbClr val="5C5C5C"/>
              </a:solidFill>
              <a:prstDash val="solid"/>
              <a:round/>
            </a:ln>
          </a:left>
          <a:right>
            <a:ln w="12700" cap="flat">
              <a:solidFill>
                <a:srgbClr val="5C5C5C"/>
              </a:solidFill>
              <a:prstDash val="solid"/>
              <a:round/>
            </a:ln>
          </a:right>
          <a:top>
            <a:ln w="50800" cap="flat">
              <a:solidFill>
                <a:srgbClr val="5C5C5C"/>
              </a:solidFill>
              <a:prstDash val="solid"/>
              <a:round/>
            </a:ln>
          </a:top>
          <a:bottom>
            <a:ln w="127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solidFill>
                <a:srgbClr val="5C5C5C"/>
              </a:solidFill>
              <a:prstDash val="solid"/>
              <a:round/>
            </a:ln>
          </a:insideH>
          <a:insideV>
            <a:ln w="12700" cap="flat">
              <a:solidFill>
                <a:srgbClr val="5C5C5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5C5C5C"/>
      </a:tcTxStyle>
      <a:tcStyle>
        <a:tcBdr>
          <a:left>
            <a:ln w="12700" cap="flat">
              <a:solidFill>
                <a:srgbClr val="5C5C5C"/>
              </a:solidFill>
              <a:prstDash val="solid"/>
              <a:round/>
            </a:ln>
          </a:left>
          <a:right>
            <a:ln w="12700" cap="flat">
              <a:solidFill>
                <a:srgbClr val="5C5C5C"/>
              </a:solidFill>
              <a:prstDash val="solid"/>
              <a:round/>
            </a:ln>
          </a:right>
          <a:top>
            <a:ln w="12700" cap="flat">
              <a:solidFill>
                <a:srgbClr val="5C5C5C"/>
              </a:solidFill>
              <a:prstDash val="solid"/>
              <a:round/>
            </a:ln>
          </a:top>
          <a:bottom>
            <a:ln w="254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solidFill>
                <a:srgbClr val="5C5C5C"/>
              </a:solidFill>
              <a:prstDash val="solid"/>
              <a:round/>
            </a:ln>
          </a:insideH>
          <a:insideV>
            <a:ln w="12700" cap="flat">
              <a:solidFill>
                <a:srgbClr val="5C5C5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571499" y="5587999"/>
            <a:ext cx="11875781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088552" y="9189156"/>
            <a:ext cx="309366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“"/>
          <p:cNvSpPr txBox="1"/>
          <p:nvPr/>
        </p:nvSpPr>
        <p:spPr>
          <a:xfrm>
            <a:off x="507999" y="1771650"/>
            <a:ext cx="1697833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pc="0" sz="21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1943100" y="3870535"/>
            <a:ext cx="10490200" cy="9398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  <a:lvl2pPr marL="1174750" indent="-704850">
              <a:spcBef>
                <a:spcPts val="1600"/>
              </a:spcBef>
              <a:buFontTx/>
              <a:defRPr sz="4800">
                <a:solidFill>
                  <a:srgbClr val="747676"/>
                </a:solidFill>
              </a:defRPr>
            </a:lvl2pPr>
            <a:lvl3pPr marL="1644650" indent="-704850">
              <a:spcBef>
                <a:spcPts val="1600"/>
              </a:spcBef>
              <a:buFontTx/>
              <a:defRPr sz="4800">
                <a:solidFill>
                  <a:srgbClr val="747676"/>
                </a:solidFill>
              </a:defRPr>
            </a:lvl3pPr>
            <a:lvl4pPr marL="2114550" indent="-704850">
              <a:spcBef>
                <a:spcPts val="1600"/>
              </a:spcBef>
              <a:buFontTx/>
              <a:defRPr sz="4800">
                <a:solidFill>
                  <a:srgbClr val="747676"/>
                </a:solidFill>
              </a:defRPr>
            </a:lvl4pPr>
            <a:lvl5pPr marL="2584450" indent="-704850">
              <a:spcBef>
                <a:spcPts val="1600"/>
              </a:spcBef>
              <a:buFontTx/>
              <a:defRPr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-Johnny Appleseed"/>
          <p:cNvSpPr txBox="1"/>
          <p:nvPr>
            <p:ph type="body" sz="quarter" idx="13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/>
          <a:lstStyle/>
          <a:p>
            <a: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i="1" sz="4800">
                <a:solidFill>
                  <a:srgbClr val="6B6D6D"/>
                </a:solidFill>
              </a:defRPr>
            </a:pP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118295074_2675x2907.jpeg"/>
          <p:cNvSpPr/>
          <p:nvPr>
            <p:ph type="pic" idx="13"/>
          </p:nvPr>
        </p:nvSpPr>
        <p:spPr>
          <a:xfrm>
            <a:off x="-63500" y="-139700"/>
            <a:ext cx="13144500" cy="142809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18295074_2675x2907.jpeg"/>
          <p:cNvSpPr/>
          <p:nvPr>
            <p:ph type="pic" idx="13"/>
          </p:nvPr>
        </p:nvSpPr>
        <p:spPr>
          <a:xfrm>
            <a:off x="-25400" y="-1130300"/>
            <a:ext cx="13045441" cy="141733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Body Level One…"/>
          <p:cNvSpPr txBox="1"/>
          <p:nvPr>
            <p:ph type="body" sz="half" idx="1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Line"/>
          <p:cNvSpPr/>
          <p:nvPr/>
        </p:nvSpPr>
        <p:spPr>
          <a:xfrm flipV="1">
            <a:off x="571500" y="7619996"/>
            <a:ext cx="11874501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" name="Title Text"/>
          <p:cNvSpPr txBox="1"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sz="quarter" idx="14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/>
          <a:p>
            <a: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pP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6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182429520_1646x1646.jpeg"/>
          <p:cNvSpPr/>
          <p:nvPr>
            <p:ph type="pic" idx="13"/>
          </p:nvPr>
        </p:nvSpPr>
        <p:spPr>
          <a:xfrm>
            <a:off x="4191000" y="-12700"/>
            <a:ext cx="9779000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Line"/>
          <p:cNvSpPr/>
          <p:nvPr/>
        </p:nvSpPr>
        <p:spPr>
          <a:xfrm flipV="1">
            <a:off x="571500" y="7619997"/>
            <a:ext cx="6451601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Title Text"/>
          <p:cNvSpPr txBox="1"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6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118295074_2675x2907.jpeg"/>
          <p:cNvSpPr/>
          <p:nvPr>
            <p:ph type="pic" idx="13"/>
          </p:nvPr>
        </p:nvSpPr>
        <p:spPr>
          <a:xfrm>
            <a:off x="-203200" y="-12700"/>
            <a:ext cx="900080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" name="Line"/>
          <p:cNvSpPr/>
          <p:nvPr/>
        </p:nvSpPr>
        <p:spPr>
          <a:xfrm>
            <a:off x="7023100" y="1574800"/>
            <a:ext cx="5397501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118295074_2675x2907.jpeg"/>
          <p:cNvSpPr/>
          <p:nvPr>
            <p:ph type="pic" idx="13"/>
          </p:nvPr>
        </p:nvSpPr>
        <p:spPr>
          <a:xfrm>
            <a:off x="571500" y="508000"/>
            <a:ext cx="7454900" cy="80994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0" name="182741592_1098x949.jpeg"/>
          <p:cNvSpPr/>
          <p:nvPr>
            <p:ph type="pic" sz="quarter" idx="14"/>
          </p:nvPr>
        </p:nvSpPr>
        <p:spPr>
          <a:xfrm>
            <a:off x="7944067" y="424461"/>
            <a:ext cx="5275146" cy="45593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182429520_1646x1646.jpeg"/>
          <p:cNvSpPr/>
          <p:nvPr>
            <p:ph type="pic" sz="quarter" idx="15"/>
          </p:nvPr>
        </p:nvSpPr>
        <p:spPr>
          <a:xfrm>
            <a:off x="8102600" y="4267200"/>
            <a:ext cx="4470400" cy="4470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Body Level One…"/>
          <p:cNvSpPr txBox="1"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i="1" spc="28" sz="2800"/>
            </a:lvl1pPr>
            <a:lvl2pPr marL="0" indent="0">
              <a:spcBef>
                <a:spcPts val="1400"/>
              </a:spcBef>
              <a:buSzTx/>
              <a:buFontTx/>
              <a:buNone/>
              <a:defRPr i="1" spc="28" sz="2800"/>
            </a:lvl2pPr>
            <a:lvl3pPr marL="0" indent="0">
              <a:spcBef>
                <a:spcPts val="1400"/>
              </a:spcBef>
              <a:buSzTx/>
              <a:buFontTx/>
              <a:buNone/>
              <a:defRPr i="1" spc="28" sz="2800"/>
            </a:lvl3pPr>
            <a:lvl4pPr marL="0" indent="0">
              <a:spcBef>
                <a:spcPts val="1400"/>
              </a:spcBef>
              <a:buSzTx/>
              <a:buFontTx/>
              <a:buNone/>
              <a:defRPr i="1" spc="28" sz="2800"/>
            </a:lvl4pPr>
            <a:lvl5pPr marL="0" indent="0">
              <a:spcBef>
                <a:spcPts val="1400"/>
              </a:spcBef>
              <a:buSzTx/>
              <a:buFontTx/>
              <a:buNone/>
              <a:defRPr i="1" spc="28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71500" y="1574800"/>
            <a:ext cx="11861801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081048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pc="0" sz="1600">
                <a:solidFill>
                  <a:srgbClr val="747676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0312F8"/>
          </a:solidFill>
          <a:uFillTx/>
          <a:latin typeface="Herculanum"/>
          <a:ea typeface="Herculanum"/>
          <a:cs typeface="Herculanum"/>
          <a:sym typeface="Herculanum"/>
        </a:defRPr>
      </a:lvl1pPr>
      <a:lvl2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0312F8"/>
          </a:solidFill>
          <a:uFillTx/>
          <a:latin typeface="Herculanum"/>
          <a:ea typeface="Herculanum"/>
          <a:cs typeface="Herculanum"/>
          <a:sym typeface="Herculanum"/>
        </a:defRPr>
      </a:lvl2pPr>
      <a:lvl3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0312F8"/>
          </a:solidFill>
          <a:uFillTx/>
          <a:latin typeface="Herculanum"/>
          <a:ea typeface="Herculanum"/>
          <a:cs typeface="Herculanum"/>
          <a:sym typeface="Herculanum"/>
        </a:defRPr>
      </a:lvl3pPr>
      <a:lvl4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0312F8"/>
          </a:solidFill>
          <a:uFillTx/>
          <a:latin typeface="Herculanum"/>
          <a:ea typeface="Herculanum"/>
          <a:cs typeface="Herculanum"/>
          <a:sym typeface="Herculanum"/>
        </a:defRPr>
      </a:lvl4pPr>
      <a:lvl5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0312F8"/>
          </a:solidFill>
          <a:uFillTx/>
          <a:latin typeface="Herculanum"/>
          <a:ea typeface="Herculanum"/>
          <a:cs typeface="Herculanum"/>
          <a:sym typeface="Herculanum"/>
        </a:defRPr>
      </a:lvl5pPr>
      <a:lvl6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0312F8"/>
          </a:solidFill>
          <a:uFillTx/>
          <a:latin typeface="Herculanum"/>
          <a:ea typeface="Herculanum"/>
          <a:cs typeface="Herculanum"/>
          <a:sym typeface="Herculanum"/>
        </a:defRPr>
      </a:lvl6pPr>
      <a:lvl7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0312F8"/>
          </a:solidFill>
          <a:uFillTx/>
          <a:latin typeface="Herculanum"/>
          <a:ea typeface="Herculanum"/>
          <a:cs typeface="Herculanum"/>
          <a:sym typeface="Herculanum"/>
        </a:defRPr>
      </a:lvl7pPr>
      <a:lvl8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0312F8"/>
          </a:solidFill>
          <a:uFillTx/>
          <a:latin typeface="Herculanum"/>
          <a:ea typeface="Herculanum"/>
          <a:cs typeface="Herculanum"/>
          <a:sym typeface="Herculanum"/>
        </a:defRPr>
      </a:lvl8pPr>
      <a:lvl9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0312F8"/>
          </a:solidFill>
          <a:uFillTx/>
          <a:latin typeface="Herculanum"/>
          <a:ea typeface="Herculanum"/>
          <a:cs typeface="Herculanum"/>
          <a:sym typeface="Herculanum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vulnweb.com" TargetMode="External"/><Relationship Id="rId3" Type="http://schemas.openxmlformats.org/officeDocument/2006/relationships/hyperlink" Target="http://testasp.vulnweb.com" TargetMode="External"/><Relationship Id="rId4" Type="http://schemas.openxmlformats.org/officeDocument/2006/relationships/hyperlink" Target="http://testasp.vulnweb.com/" TargetMode="External"/><Relationship Id="rId5" Type="http://schemas.openxmlformats.org/officeDocument/2006/relationships/hyperlink" Target="http://github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>
            <a:off x="571499" y="5587999"/>
            <a:ext cx="11875781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8" name="Ethical hacking internship"/>
          <p:cNvSpPr txBox="1"/>
          <p:nvPr>
            <p:ph type="ctrTitle"/>
          </p:nvPr>
        </p:nvSpPr>
        <p:spPr>
          <a:prstGeom prst="rect">
            <a:avLst/>
          </a:prstGeom>
          <a:ln w="63500">
            <a:solidFill>
              <a:srgbClr val="943F2B"/>
            </a:solidFill>
          </a:ln>
        </p:spPr>
        <p:txBody>
          <a:bodyPr/>
          <a:lstStyle>
            <a:lvl1pPr defTabSz="473201">
              <a:defRPr i="1" sz="9600" u="sng">
                <a:latin typeface="Hoefler Text"/>
                <a:ea typeface="Hoefler Text"/>
                <a:cs typeface="Hoefler Text"/>
                <a:sym typeface="Hoefler Text"/>
              </a:defRPr>
            </a:lvl1pPr>
          </a:lstStyle>
          <a:p>
            <a:pPr/>
            <a:r>
              <a:t>Ethical hacking internship</a:t>
            </a:r>
          </a:p>
        </p:txBody>
      </p:sp>
      <p:sp>
        <p:nvSpPr>
          <p:cNvPr id="129" name="Suraj L Mangasule"/>
          <p:cNvSpPr txBox="1"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   </a:t>
            </a:r>
          </a:p>
          <a:p>
            <a:pPr lvl="1"/>
          </a:p>
          <a:p>
            <a:pPr lvl="1"/>
          </a:p>
          <a:p>
            <a:pPr lvl="1">
              <a:defRPr i="0">
                <a:latin typeface="Herculanum"/>
                <a:ea typeface="Herculanum"/>
                <a:cs typeface="Herculanum"/>
                <a:sym typeface="Herculanum"/>
              </a:defRPr>
            </a:pPr>
            <a:r>
              <a:t>                               </a:t>
            </a:r>
            <a:r>
              <a:rPr>
                <a:solidFill>
                  <a:srgbClr val="AA38B4"/>
                </a:solidFill>
              </a:rPr>
              <a:t>PRAJWAL NAIK.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ine"/>
          <p:cNvSpPr/>
          <p:nvPr/>
        </p:nvSpPr>
        <p:spPr>
          <a:xfrm>
            <a:off x="571500" y="1574800"/>
            <a:ext cx="11861801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" name="Task : 03"/>
          <p:cNvSpPr txBox="1"/>
          <p:nvPr>
            <p:ph type="title"/>
          </p:nvPr>
        </p:nvSpPr>
        <p:spPr>
          <a:prstGeom prst="rect">
            <a:avLst/>
          </a:prstGeom>
          <a:ln w="63500">
            <a:solidFill>
              <a:srgbClr val="000000"/>
            </a:solidFill>
          </a:ln>
        </p:spPr>
        <p:txBody>
          <a:bodyPr/>
          <a:lstStyle>
            <a:lvl1pPr defTabSz="484886">
              <a:spcBef>
                <a:spcPts val="1900"/>
              </a:spcBef>
              <a:defRPr sz="4300"/>
            </a:lvl1pPr>
          </a:lstStyle>
          <a:p>
            <a:pPr/>
            <a:r>
              <a:t>Task : 03</a:t>
            </a:r>
          </a:p>
        </p:txBody>
      </p:sp>
      <p:sp>
        <p:nvSpPr>
          <p:cNvPr id="133" name="Title : cross site scripting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: cross site scripting</a:t>
            </a:r>
          </a:p>
          <a:p>
            <a:pPr/>
            <a:r>
              <a:t>Domain :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vulnweb.com</a:t>
            </a:r>
          </a:p>
          <a:p>
            <a:pPr/>
            <a:r>
              <a:t>Subdomain: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testasp.vulnweb.com</a:t>
            </a:r>
          </a:p>
          <a:p>
            <a:pPr marL="0" indent="0">
              <a:buSzTx/>
              <a:buNone/>
              <a:defRPr b="1" u="sng"/>
            </a:pPr>
            <a:r>
              <a:t>Steps: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Step 1:  first I Visited the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http://testasp.vulnweb.com/</a:t>
            </a:r>
            <a:r>
              <a:t> website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Step 2:  On that home page in top menu I found search option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Step 3:  I clicked on it  and I prompted with a  search box.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Step 4:  Later I used a XSS payload and typed inside a search bar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Step 5:  I got payload from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github.com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             I used &lt;script&gt;alert(document.cookies)&lt;/script&gt;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Step 6:  I used Burpsuite and send the requests to intruder and pasted all the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              payloads whichever copied from the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github.com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6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 Step 7:  I found successful payload for XSS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XSS can have huge implications for a web application and its users.…"/>
          <p:cNvSpPr txBox="1"/>
          <p:nvPr>
            <p:ph type="body" idx="4294967295"/>
          </p:nvPr>
        </p:nvSpPr>
        <p:spPr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marL="0" indent="0">
              <a:buSzTx/>
              <a:buNone/>
            </a:pPr>
            <a:r>
              <a:t>XSS can have huge implications for a web application and its users. </a:t>
            </a:r>
          </a:p>
          <a:p>
            <a:pPr marL="228600" indent="-228600">
              <a:buClr>
                <a:srgbClr val="5C5C5C"/>
              </a:buClr>
              <a:buSzPct val="100000"/>
              <a:buFontTx/>
              <a:buAutoNum type="arabicPeriod" startAt="1"/>
              <a:defRPr b="1"/>
            </a:pPr>
            <a:r>
              <a:t>User accounts can be hijacked</a:t>
            </a:r>
            <a:r>
              <a:rPr b="0"/>
              <a:t>, </a:t>
            </a:r>
            <a:endParaRPr b="0"/>
          </a:p>
          <a:p>
            <a:pPr marL="228600" indent="-228600">
              <a:buClr>
                <a:srgbClr val="5C5C5C"/>
              </a:buClr>
              <a:buSzPct val="100000"/>
              <a:buFontTx/>
              <a:buAutoNum type="arabicPeriod" startAt="1"/>
            </a:pPr>
            <a:r>
              <a:t>credentials could be stolen, </a:t>
            </a:r>
          </a:p>
          <a:p>
            <a:pPr marL="228600" indent="-228600">
              <a:buClr>
                <a:srgbClr val="5C5C5C"/>
              </a:buClr>
              <a:buSzPct val="100000"/>
              <a:buFontTx/>
              <a:buAutoNum type="arabicPeriod" startAt="1"/>
            </a:pPr>
            <a:r>
              <a:t>sensitive data could be exfiltrated, </a:t>
            </a:r>
          </a:p>
          <a:p>
            <a:pPr marL="228600" indent="-228600">
              <a:buClr>
                <a:srgbClr val="5C5C5C"/>
              </a:buClr>
              <a:buSzPct val="100000"/>
              <a:buFontTx/>
              <a:buAutoNum type="arabicPeriod" startAt="1"/>
            </a:pPr>
            <a:r>
              <a:t> access to your client computers can be obtained.</a:t>
            </a:r>
          </a:p>
          <a:p>
            <a:pPr marL="228600" indent="-228600">
              <a:buClr>
                <a:srgbClr val="5C5C5C"/>
              </a:buClr>
              <a:buSzPct val="100000"/>
              <a:buFontTx/>
              <a:buAutoNum type="arabicPeriod" startAt="1"/>
            </a:pPr>
            <a:r>
              <a:t>It is harmful for the Website/Organization because with XSS user data can be stolen.</a:t>
            </a:r>
          </a:p>
        </p:txBody>
      </p:sp>
      <p:sp>
        <p:nvSpPr>
          <p:cNvPr id="136" name="Impact :"/>
          <p:cNvSpPr txBox="1"/>
          <p:nvPr>
            <p:ph type="title" idx="4294967295"/>
          </p:nvPr>
        </p:nvSpPr>
        <p:spPr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>
            <a:lvl1pPr defTabSz="525779">
              <a:spcBef>
                <a:spcPts val="2000"/>
              </a:spcBef>
              <a:defRPr sz="4600"/>
            </a:lvl1pPr>
          </a:lstStyle>
          <a:p>
            <a:pPr/>
            <a:r>
              <a:t>Impact 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Mitigation"/>
          <p:cNvSpPr txBox="1"/>
          <p:nvPr>
            <p:ph type="title" idx="4294967295"/>
          </p:nvPr>
        </p:nvSpPr>
        <p:spPr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>
            <a:lvl1pPr defTabSz="525779">
              <a:spcBef>
                <a:spcPts val="2000"/>
              </a:spcBef>
              <a:defRPr sz="4600" u="sng">
                <a:solidFill>
                  <a:srgbClr val="080B76"/>
                </a:solidFill>
              </a:defRPr>
            </a:lvl1pPr>
          </a:lstStyle>
          <a:p>
            <a:pPr/>
            <a:r>
              <a:t>Mitigation</a:t>
            </a:r>
          </a:p>
        </p:txBody>
      </p:sp>
      <p:sp>
        <p:nvSpPr>
          <p:cNvPr id="139" name="Mitigations for XSS typically involve sanitizing data input (to make sure input does not contain any code), escaping all output (to make sure data is not presented as code),…"/>
          <p:cNvSpPr txBox="1"/>
          <p:nvPr>
            <p:ph type="body" idx="4294967295"/>
          </p:nvPr>
        </p:nvSpPr>
        <p:spPr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marL="228600" indent="-228600">
              <a:buSzPct val="100000"/>
              <a:buFontTx/>
              <a:buAutoNum type="arabicPeriod" startAt="1"/>
            </a:pPr>
            <a:r>
              <a:t>Mitigations for XSS typically involve </a:t>
            </a:r>
            <a:r>
              <a:rPr b="1"/>
              <a:t>sanitizing data input</a:t>
            </a:r>
            <a:r>
              <a:t> (to make sure input does not contain any code), escaping all output (to make sure data is not presented as code), </a:t>
            </a:r>
          </a:p>
          <a:p>
            <a:pPr marL="228600" indent="-228600">
              <a:buSzPct val="100000"/>
              <a:buFontTx/>
              <a:buAutoNum type="arabicPeriod" startAt="1"/>
            </a:pPr>
            <a:r>
              <a:t>re-structuring applications so code is loaded from well-defined endpoints</a:t>
            </a:r>
          </a:p>
          <a:p>
            <a:pPr marL="228600" indent="-228600">
              <a:buSzPct val="100000"/>
              <a:buFontTx/>
              <a:buAutoNum type="arabicPeriod" startAt="1"/>
            </a:pPr>
            <a:r>
              <a:t>If you want safety of your website vulnerable of XSS (cross site scripting )then just block the user for scripting on browser.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creenshots :"/>
          <p:cNvSpPr txBox="1"/>
          <p:nvPr>
            <p:ph type="title" idx="4294967295"/>
          </p:nvPr>
        </p:nvSpPr>
        <p:spPr>
          <a:prstGeom prst="rect">
            <a:avLst/>
          </a:prstGeom>
          <a:ln w="63500">
            <a:solidFill>
              <a:srgbClr val="943F2B"/>
            </a:solidFill>
          </a:ln>
        </p:spPr>
        <p:txBody>
          <a:bodyPr/>
          <a:lstStyle>
            <a:lvl1pPr defTabSz="484886">
              <a:spcBef>
                <a:spcPts val="1900"/>
              </a:spcBef>
              <a:defRPr sz="4300"/>
            </a:lvl1pPr>
          </a:lstStyle>
          <a:p>
            <a:pPr/>
            <a:r>
              <a:t>Screenshots :</a:t>
            </a:r>
          </a:p>
        </p:txBody>
      </p:sp>
      <p:pic>
        <p:nvPicPr>
          <p:cNvPr id="142" name="Screenshot 2022-02-02 at 10.04.18 AM.png" descr="Screenshot 2022-02-02 at 10.04.1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0728" y="2281608"/>
            <a:ext cx="7776868" cy="4860544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43" name="Screenshot 2022-02-02 at 10.04.30 AM.png" descr="Screenshot 2022-02-02 at 10.04.30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9747" y="4548725"/>
            <a:ext cx="8248824" cy="5155515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44" name="XSS payload used :&lt;script&gt;alert(document.cookies)&lt;/script&gt;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XSS payload used :&lt;script&gt;alert(document.cookies)&lt;/script&gt;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A7A7A7"/>
      </a:dk2>
      <a:lt2>
        <a:srgbClr val="535353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