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1"/>
  </p:notes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Arial Bold" charset="1" panose="020B0802020202020204"/>
      <p:regular r:id="rId14"/>
    </p:embeddedFont>
    <p:embeddedFont>
      <p:font typeface="Canva Sans Bold" charset="1" panose="020B0803030501040103"/>
      <p:regular r:id="rId15"/>
    </p:embeddedFont>
    <p:embeddedFont>
      <p:font typeface="Arial" charset="1" panose="020B0502020202020204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notesMasters/notesMaster1.xml" Type="http://schemas.openxmlformats.org/officeDocument/2006/relationships/notesMaster"/><Relationship Id="rId12" Target="theme/theme2.xml" Type="http://schemas.openxmlformats.org/officeDocument/2006/relationships/theme"/><Relationship Id="rId13" Target="notesSlides/notesSlide1.xml" Type="http://schemas.openxmlformats.org/officeDocument/2006/relationships/notes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notesSlides/notesSlide2.xml" Type="http://schemas.openxmlformats.org/officeDocument/2006/relationships/notesSlide"/><Relationship Id="rId18" Target="notesSlides/notesSlide3.xml" Type="http://schemas.openxmlformats.org/officeDocument/2006/relationships/notesSlide"/><Relationship Id="rId19" Target="notesSlides/notesSlide4.xml" Type="http://schemas.openxmlformats.org/officeDocument/2006/relationships/notesSlide"/><Relationship Id="rId2" Target="presProps.xml" Type="http://schemas.openxmlformats.org/officeDocument/2006/relationships/presProps"/><Relationship Id="rId20" Target="notesSlides/notesSlide5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../media/image3.png" Type="http://schemas.openxmlformats.org/officeDocument/2006/relationships/image"/><Relationship Id="rId6" Target="../media/image4.png" Type="http://schemas.openxmlformats.org/officeDocument/2006/relationships/image"/><Relationship Id="rId7" Target="https://drive.google.com/drive/folders/1u8DDKJLwF1XRQ4jtLnu6My8xp0s2bG7q?usp=sharing" TargetMode="External" Type="http://schemas.openxmlformats.org/officeDocument/2006/relationships/hyperlink"/><Relationship Id="rId8" Target="https://github.com/prajwalpkp2106/Pulzion-web-n-app-.git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15" Target="../media/image14.png" Type="http://schemas.openxmlformats.org/officeDocument/2006/relationships/image"/><Relationship Id="rId16" Target="../media/image15.png" Type="http://schemas.openxmlformats.org/officeDocument/2006/relationships/image"/><Relationship Id="rId2" Target="../notesSlides/notesSlide3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../media/image3.pn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511014" y="68234"/>
            <a:ext cx="2069305" cy="1241583"/>
            <a:chOff x="0" y="0"/>
            <a:chExt cx="2759073" cy="16554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59075" cy="1655445"/>
            </a:xfrm>
            <a:custGeom>
              <a:avLst/>
              <a:gdLst/>
              <a:ahLst/>
              <a:cxnLst/>
              <a:rect r="r" b="b" t="t" l="l"/>
              <a:pathLst>
                <a:path h="1655445" w="2759075">
                  <a:moveTo>
                    <a:pt x="0" y="0"/>
                  </a:moveTo>
                  <a:lnTo>
                    <a:pt x="2759075" y="0"/>
                  </a:lnTo>
                  <a:lnTo>
                    <a:pt x="2759075" y="1655445"/>
                  </a:lnTo>
                  <a:lnTo>
                    <a:pt x="0" y="16554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7154229" y="349352"/>
            <a:ext cx="3575518" cy="679348"/>
            <a:chOff x="0" y="0"/>
            <a:chExt cx="4767357" cy="90579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767326" cy="905764"/>
            </a:xfrm>
            <a:custGeom>
              <a:avLst/>
              <a:gdLst/>
              <a:ahLst/>
              <a:cxnLst/>
              <a:rect r="r" b="b" t="t" l="l"/>
              <a:pathLst>
                <a:path h="905764" w="4767326">
                  <a:moveTo>
                    <a:pt x="0" y="0"/>
                  </a:moveTo>
                  <a:lnTo>
                    <a:pt x="4767326" y="0"/>
                  </a:lnTo>
                  <a:lnTo>
                    <a:pt x="4767326" y="905764"/>
                  </a:lnTo>
                  <a:lnTo>
                    <a:pt x="0" y="9057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213" r="0" b="-217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1256275" y="208793"/>
            <a:ext cx="2076435" cy="960466"/>
            <a:chOff x="0" y="0"/>
            <a:chExt cx="2768580" cy="128062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68600" cy="1280668"/>
            </a:xfrm>
            <a:custGeom>
              <a:avLst/>
              <a:gdLst/>
              <a:ahLst/>
              <a:cxnLst/>
              <a:rect r="r" b="b" t="t" l="l"/>
              <a:pathLst>
                <a:path h="1280668" w="2768600">
                  <a:moveTo>
                    <a:pt x="0" y="0"/>
                  </a:moveTo>
                  <a:lnTo>
                    <a:pt x="2768600" y="0"/>
                  </a:lnTo>
                  <a:lnTo>
                    <a:pt x="2768600" y="1280668"/>
                  </a:lnTo>
                  <a:lnTo>
                    <a:pt x="0" y="12806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3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2294492" y="2448416"/>
            <a:ext cx="14474113" cy="6249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62"/>
              </a:lnSpc>
            </a:pPr>
          </a:p>
          <a:p>
            <a:pPr algn="l" marL="969519" indent="-323173" lvl="2">
              <a:lnSpc>
                <a:spcPts val="6390"/>
              </a:lnSpc>
              <a:buFont typeface="Arial"/>
              <a:buChar char="⚬"/>
            </a:pPr>
            <a:r>
              <a:rPr lang="en-US" b="true" sz="3803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Problem Statement: </a:t>
            </a:r>
          </a:p>
          <a:p>
            <a:pPr algn="l">
              <a:lnSpc>
                <a:spcPts val="6390"/>
              </a:lnSpc>
            </a:pPr>
          </a:p>
          <a:p>
            <a:pPr algn="l" marL="951442" indent="-317147" lvl="2">
              <a:lnSpc>
                <a:spcPts val="6251"/>
              </a:lnSpc>
              <a:buFont typeface="Arial"/>
              <a:buChar char="⚬"/>
            </a:pPr>
            <a:r>
              <a:rPr lang="en-US" b="true" sz="3721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Category: Senior </a:t>
            </a:r>
          </a:p>
          <a:p>
            <a:pPr algn="l" marL="959327" indent="-319776" lvl="2">
              <a:lnSpc>
                <a:spcPts val="6390"/>
              </a:lnSpc>
              <a:buFont typeface="Arial"/>
              <a:buChar char="⚬"/>
            </a:pPr>
            <a:r>
              <a:rPr lang="en-US" b="true" sz="3803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Team Name: CodeScriptors</a:t>
            </a:r>
          </a:p>
          <a:p>
            <a:pPr algn="l" marL="969519" indent="-323173" lvl="2">
              <a:lnSpc>
                <a:spcPts val="6390"/>
              </a:lnSpc>
              <a:buFont typeface="Arial"/>
              <a:buChar char="⚬"/>
            </a:pPr>
            <a:r>
              <a:rPr lang="en-US" b="true" sz="3803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Team Leader: Prajwal Padole</a:t>
            </a:r>
          </a:p>
          <a:p>
            <a:pPr algn="l">
              <a:lnSpc>
                <a:spcPts val="6390"/>
              </a:lnSpc>
            </a:pPr>
          </a:p>
          <a:p>
            <a:pPr algn="l" marL="444945" indent="-148315" lvl="2">
              <a:lnSpc>
                <a:spcPts val="3257"/>
              </a:lnSpc>
            </a:pPr>
          </a:p>
          <a:p>
            <a:pPr algn="l" marL="444945" indent="-148315" lvl="2">
              <a:lnSpc>
                <a:spcPts val="3257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5664350" y="1169241"/>
            <a:ext cx="6042950" cy="1393475"/>
          </a:xfrm>
          <a:custGeom>
            <a:avLst/>
            <a:gdLst/>
            <a:ahLst/>
            <a:cxnLst/>
            <a:rect r="r" b="b" t="t" l="l"/>
            <a:pathLst>
              <a:path h="1393475" w="6042950">
                <a:moveTo>
                  <a:pt x="0" y="0"/>
                </a:moveTo>
                <a:lnTo>
                  <a:pt x="6042950" y="0"/>
                </a:lnTo>
                <a:lnTo>
                  <a:pt x="6042950" y="1393475"/>
                </a:lnTo>
                <a:lnTo>
                  <a:pt x="0" y="13934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844423" y="7102265"/>
            <a:ext cx="8065766" cy="2156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81"/>
              </a:lnSpc>
              <a:spcBef>
                <a:spcPct val="0"/>
              </a:spcBef>
            </a:pPr>
            <a:r>
              <a:rPr lang="en-US" b="true" sz="3381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Member 1: Sakshi Marbhal</a:t>
            </a:r>
          </a:p>
          <a:p>
            <a:pPr algn="l">
              <a:lnSpc>
                <a:spcPts val="5681"/>
              </a:lnSpc>
              <a:spcBef>
                <a:spcPct val="0"/>
              </a:spcBef>
            </a:pPr>
            <a:r>
              <a:rPr lang="en-US" b="true" sz="3381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Member 2: Pratik Patil </a:t>
            </a:r>
          </a:p>
          <a:p>
            <a:pPr algn="l">
              <a:lnSpc>
                <a:spcPts val="5681"/>
              </a:lnSpc>
              <a:spcBef>
                <a:spcPct val="0"/>
              </a:spcBef>
            </a:pPr>
            <a:r>
              <a:rPr lang="en-US" b="true" sz="3381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Member 3: Gayatri Pillai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598704" y="3177894"/>
            <a:ext cx="8988510" cy="1269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4199" b="true">
                <a:solidFill>
                  <a:srgbClr val="FF99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AI-Powered Code Demo</a:t>
            </a:r>
            <a:r>
              <a:rPr lang="en-US" sz="4199" b="true">
                <a:solidFill>
                  <a:srgbClr val="FF99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Documentation System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067859" y="8070745"/>
            <a:ext cx="3512460" cy="7089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  <a:spcBef>
                <a:spcPct val="0"/>
              </a:spcBef>
            </a:pPr>
            <a:r>
              <a:rPr lang="en-US" sz="3214" u="sng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  <a:hlinkClick r:id="rId7" tooltip="https://drive.google.com/drive/folders/1u8DDKJLwF1XRQ4jtLnu6My8xp0s2bG7q?usp=sharing"/>
              </a:rPr>
              <a:t>Drive Link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260636" y="8570113"/>
            <a:ext cx="3126906" cy="6901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92"/>
              </a:lnSpc>
              <a:spcBef>
                <a:spcPct val="0"/>
              </a:spcBef>
            </a:pPr>
            <a:r>
              <a:rPr lang="en-US" sz="3209" u="sng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  <a:hlinkClick r:id="rId8" tooltip="https://github.com/prajwalpkp2106/Pulzion-web-n-app-.git"/>
              </a:rPr>
              <a:t>GitHub Prototype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511014" y="68234"/>
            <a:ext cx="2069305" cy="1241583"/>
            <a:chOff x="0" y="0"/>
            <a:chExt cx="2759073" cy="16554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59075" cy="1655445"/>
            </a:xfrm>
            <a:custGeom>
              <a:avLst/>
              <a:gdLst/>
              <a:ahLst/>
              <a:cxnLst/>
              <a:rect r="r" b="b" t="t" l="l"/>
              <a:pathLst>
                <a:path h="1655445" w="2759075">
                  <a:moveTo>
                    <a:pt x="0" y="0"/>
                  </a:moveTo>
                  <a:lnTo>
                    <a:pt x="2759075" y="0"/>
                  </a:lnTo>
                  <a:lnTo>
                    <a:pt x="2759075" y="1655445"/>
                  </a:lnTo>
                  <a:lnTo>
                    <a:pt x="0" y="16554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7154229" y="349352"/>
            <a:ext cx="3575518" cy="679348"/>
            <a:chOff x="0" y="0"/>
            <a:chExt cx="4767357" cy="90579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767326" cy="905764"/>
            </a:xfrm>
            <a:custGeom>
              <a:avLst/>
              <a:gdLst/>
              <a:ahLst/>
              <a:cxnLst/>
              <a:rect r="r" b="b" t="t" l="l"/>
              <a:pathLst>
                <a:path h="905764" w="4767326">
                  <a:moveTo>
                    <a:pt x="0" y="0"/>
                  </a:moveTo>
                  <a:lnTo>
                    <a:pt x="4767326" y="0"/>
                  </a:lnTo>
                  <a:lnTo>
                    <a:pt x="4767326" y="905764"/>
                  </a:lnTo>
                  <a:lnTo>
                    <a:pt x="0" y="9057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213" r="0" b="-217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1256275" y="208793"/>
            <a:ext cx="2076435" cy="960466"/>
            <a:chOff x="0" y="0"/>
            <a:chExt cx="2768580" cy="128062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68600" cy="1280668"/>
            </a:xfrm>
            <a:custGeom>
              <a:avLst/>
              <a:gdLst/>
              <a:ahLst/>
              <a:cxnLst/>
              <a:rect r="r" b="b" t="t" l="l"/>
              <a:pathLst>
                <a:path h="1280668" w="2768600">
                  <a:moveTo>
                    <a:pt x="0" y="0"/>
                  </a:moveTo>
                  <a:lnTo>
                    <a:pt x="2768600" y="0"/>
                  </a:lnTo>
                  <a:lnTo>
                    <a:pt x="2768600" y="1280668"/>
                  </a:lnTo>
                  <a:lnTo>
                    <a:pt x="0" y="12806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3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381446" y="1014542"/>
            <a:ext cx="17525100" cy="987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b="true" sz="45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Proposed Solution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23050" y="1276206"/>
            <a:ext cx="16436250" cy="4282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27"/>
              </a:lnSpc>
            </a:pPr>
          </a:p>
          <a:p>
            <a:pPr algn="l">
              <a:lnSpc>
                <a:spcPts val="3527"/>
              </a:lnSpc>
            </a:pPr>
            <a:r>
              <a:rPr lang="en-US" b="true" sz="2651">
                <a:solidFill>
                  <a:srgbClr val="FF9900"/>
                </a:solidFill>
                <a:latin typeface="Arial Bold"/>
                <a:ea typeface="Arial Bold"/>
                <a:cs typeface="Arial Bold"/>
                <a:sym typeface="Arial Bold"/>
              </a:rPr>
              <a:t>Overview of the Solution </a:t>
            </a:r>
            <a:r>
              <a:rPr lang="en-US" sz="2651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</a:p>
          <a:p>
            <a:pPr algn="l" marL="572541" indent="-286270" lvl="1">
              <a:lnSpc>
                <a:spcPts val="3527"/>
              </a:lnSpc>
              <a:buFont typeface="Arial"/>
              <a:buChar char="•"/>
            </a:pPr>
            <a:r>
              <a:rPr lang="en-US" sz="2651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Our solution is an AI-powered platform designed to generate explanations, instructions, Code Snippets and documentation of a code using LLM. </a:t>
            </a:r>
          </a:p>
          <a:p>
            <a:pPr algn="l" marL="572541" indent="-286270" lvl="1">
              <a:lnSpc>
                <a:spcPts val="3527"/>
              </a:lnSpc>
              <a:buFont typeface="Arial"/>
              <a:buChar char="•"/>
            </a:pPr>
            <a:r>
              <a:rPr lang="en-US" sz="2651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The system enables users to write and test code within an integrated environment with collaboration features or upload source code files, reducing the manual effort needed to generate detailed documentation.</a:t>
            </a:r>
          </a:p>
          <a:p>
            <a:pPr algn="l" marL="572541" indent="-286270" lvl="1">
              <a:lnSpc>
                <a:spcPts val="3527"/>
              </a:lnSpc>
              <a:buFont typeface="Arial"/>
              <a:buChar char="•"/>
            </a:pPr>
            <a:r>
              <a:rPr lang="en-US" sz="2651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It includes simplified creation of interactive, step-by-step coding tutorials (Codelabs), contains an integrated IDE for testing code directly on the website, and includes interactive elements such as quizzes. </a:t>
            </a:r>
          </a:p>
          <a:p>
            <a:pPr algn="l" marL="70726" indent="-35363" lvl="1">
              <a:lnSpc>
                <a:spcPts val="1645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823050" y="5780720"/>
            <a:ext cx="9906697" cy="4086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09"/>
              </a:lnSpc>
            </a:pPr>
          </a:p>
          <a:p>
            <a:pPr algn="l">
              <a:lnSpc>
                <a:spcPts val="3234"/>
              </a:lnSpc>
            </a:pPr>
            <a:r>
              <a:rPr lang="en-US" sz="243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b="true" sz="2432">
                <a:solidFill>
                  <a:srgbClr val="FF9900"/>
                </a:solidFill>
                <a:latin typeface="Arial Bold"/>
                <a:ea typeface="Arial Bold"/>
                <a:cs typeface="Arial Bold"/>
                <a:sym typeface="Arial Bold"/>
              </a:rPr>
              <a:t>How it Addresses the Problem </a:t>
            </a:r>
            <a:r>
              <a:rPr lang="en-US" sz="2432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43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algn="l" marL="525082" indent="-262541" lvl="1">
              <a:lnSpc>
                <a:spcPts val="3234"/>
              </a:lnSpc>
              <a:buFont typeface="Arial"/>
              <a:buChar char="•"/>
            </a:pPr>
            <a:r>
              <a:rPr lang="en-US" sz="243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Automates explanations and instructions from code snippets, reducing the need for manual documentation.</a:t>
            </a:r>
          </a:p>
          <a:p>
            <a:pPr algn="l" marL="525082" indent="-262541" lvl="1">
              <a:lnSpc>
                <a:spcPts val="3234"/>
              </a:lnSpc>
              <a:buFont typeface="Arial"/>
              <a:buChar char="•"/>
            </a:pPr>
            <a:r>
              <a:rPr lang="en-US" sz="243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AI-driven content generation and formatting let developers focus more on coding.</a:t>
            </a:r>
          </a:p>
          <a:p>
            <a:pPr algn="l" marL="525082" indent="-262541" lvl="1">
              <a:lnSpc>
                <a:spcPts val="3234"/>
              </a:lnSpc>
              <a:buFont typeface="Arial"/>
              <a:buChar char="•"/>
            </a:pPr>
            <a:r>
              <a:rPr lang="en-US" sz="243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Generated documentation is stored in a database for future access.</a:t>
            </a:r>
          </a:p>
          <a:p>
            <a:pPr algn="l" marL="525082" indent="-262541" lvl="1">
              <a:lnSpc>
                <a:spcPts val="3234"/>
              </a:lnSpc>
              <a:buFont typeface="Arial"/>
              <a:buChar char="•"/>
            </a:pPr>
            <a:r>
              <a:rPr lang="en-US" sz="243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Allows users to create step-by-step tutorials that can be useful for others.</a:t>
            </a:r>
          </a:p>
          <a:p>
            <a:pPr algn="l">
              <a:lnSpc>
                <a:spcPts val="3234"/>
              </a:lnSpc>
            </a:pPr>
          </a:p>
          <a:p>
            <a:pPr algn="l" marL="64863" indent="-32431" lvl="1">
              <a:lnSpc>
                <a:spcPts val="1509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0903306" y="5749497"/>
            <a:ext cx="6355994" cy="3508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852"/>
              </a:lnSpc>
            </a:pPr>
          </a:p>
          <a:p>
            <a:pPr algn="just">
              <a:lnSpc>
                <a:spcPts val="3705"/>
              </a:lnSpc>
            </a:pPr>
            <a:r>
              <a:rPr lang="en-US" sz="2785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b="true" sz="2785">
                <a:solidFill>
                  <a:srgbClr val="FF9900"/>
                </a:solidFill>
                <a:latin typeface="Arial Bold"/>
                <a:ea typeface="Arial Bold"/>
                <a:cs typeface="Arial Bold"/>
                <a:sym typeface="Arial Bold"/>
              </a:rPr>
              <a:t>Innovation and Uniqueness </a:t>
            </a:r>
            <a:r>
              <a:rPr lang="en-US" sz="2785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</a:p>
          <a:p>
            <a:pPr algn="just">
              <a:lnSpc>
                <a:spcPts val="3705"/>
              </a:lnSpc>
            </a:pPr>
            <a:r>
              <a:rPr lang="en-US" sz="278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1. AI-Driven Documentation using LLM</a:t>
            </a:r>
          </a:p>
          <a:p>
            <a:pPr algn="just">
              <a:lnSpc>
                <a:spcPts val="3705"/>
              </a:lnSpc>
            </a:pPr>
            <a:r>
              <a:rPr lang="en-US" sz="278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2. IDE Integration</a:t>
            </a:r>
          </a:p>
          <a:p>
            <a:pPr algn="just">
              <a:lnSpc>
                <a:spcPts val="3705"/>
              </a:lnSpc>
            </a:pPr>
            <a:r>
              <a:rPr lang="en-US" sz="278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3. Collaborative Coding </a:t>
            </a:r>
          </a:p>
          <a:p>
            <a:pPr algn="just">
              <a:lnSpc>
                <a:spcPts val="3705"/>
              </a:lnSpc>
            </a:pPr>
            <a:r>
              <a:rPr lang="en-US" sz="278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4. Document Storage and Retrieval</a:t>
            </a:r>
          </a:p>
          <a:p>
            <a:pPr algn="just">
              <a:lnSpc>
                <a:spcPts val="3705"/>
              </a:lnSpc>
            </a:pPr>
            <a:r>
              <a:rPr lang="en-US" sz="278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5. Version Control</a:t>
            </a:r>
          </a:p>
          <a:p>
            <a:pPr algn="just">
              <a:lnSpc>
                <a:spcPts val="3705"/>
              </a:lnSpc>
            </a:pPr>
            <a:r>
              <a:rPr lang="en-US" sz="278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78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6. Interactive and Engaging: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511014" y="68234"/>
            <a:ext cx="2069305" cy="1241583"/>
            <a:chOff x="0" y="0"/>
            <a:chExt cx="2759073" cy="16554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59075" cy="1655445"/>
            </a:xfrm>
            <a:custGeom>
              <a:avLst/>
              <a:gdLst/>
              <a:ahLst/>
              <a:cxnLst/>
              <a:rect r="r" b="b" t="t" l="l"/>
              <a:pathLst>
                <a:path h="1655445" w="2759075">
                  <a:moveTo>
                    <a:pt x="0" y="0"/>
                  </a:moveTo>
                  <a:lnTo>
                    <a:pt x="2759075" y="0"/>
                  </a:lnTo>
                  <a:lnTo>
                    <a:pt x="2759075" y="1655445"/>
                  </a:lnTo>
                  <a:lnTo>
                    <a:pt x="0" y="16554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7154229" y="349352"/>
            <a:ext cx="3575518" cy="679348"/>
            <a:chOff x="0" y="0"/>
            <a:chExt cx="4767357" cy="90579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767326" cy="905764"/>
            </a:xfrm>
            <a:custGeom>
              <a:avLst/>
              <a:gdLst/>
              <a:ahLst/>
              <a:cxnLst/>
              <a:rect r="r" b="b" t="t" l="l"/>
              <a:pathLst>
                <a:path h="905764" w="4767326">
                  <a:moveTo>
                    <a:pt x="0" y="0"/>
                  </a:moveTo>
                  <a:lnTo>
                    <a:pt x="4767326" y="0"/>
                  </a:lnTo>
                  <a:lnTo>
                    <a:pt x="4767326" y="905764"/>
                  </a:lnTo>
                  <a:lnTo>
                    <a:pt x="0" y="9057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213" r="0" b="-217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1256275" y="208793"/>
            <a:ext cx="2076435" cy="960466"/>
            <a:chOff x="0" y="0"/>
            <a:chExt cx="2768580" cy="128062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68600" cy="1280668"/>
            </a:xfrm>
            <a:custGeom>
              <a:avLst/>
              <a:gdLst/>
              <a:ahLst/>
              <a:cxnLst/>
              <a:rect r="r" b="b" t="t" l="l"/>
              <a:pathLst>
                <a:path h="1280668" w="2768600">
                  <a:moveTo>
                    <a:pt x="0" y="0"/>
                  </a:moveTo>
                  <a:lnTo>
                    <a:pt x="2768600" y="0"/>
                  </a:lnTo>
                  <a:lnTo>
                    <a:pt x="2768600" y="1280668"/>
                  </a:lnTo>
                  <a:lnTo>
                    <a:pt x="0" y="12806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3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366403" y="2498918"/>
            <a:ext cx="10615343" cy="6856868"/>
          </a:xfrm>
          <a:custGeom>
            <a:avLst/>
            <a:gdLst/>
            <a:ahLst/>
            <a:cxnLst/>
            <a:rect r="r" b="b" t="t" l="l"/>
            <a:pathLst>
              <a:path h="6856868" w="10615343">
                <a:moveTo>
                  <a:pt x="0" y="0"/>
                </a:moveTo>
                <a:lnTo>
                  <a:pt x="10615344" y="0"/>
                </a:lnTo>
                <a:lnTo>
                  <a:pt x="10615344" y="6856868"/>
                </a:lnTo>
                <a:lnTo>
                  <a:pt x="0" y="685686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3022847" y="3154974"/>
            <a:ext cx="5052534" cy="5431859"/>
            <a:chOff x="0" y="0"/>
            <a:chExt cx="8246844" cy="886598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246814" cy="8865997"/>
            </a:xfrm>
            <a:custGeom>
              <a:avLst/>
              <a:gdLst/>
              <a:ahLst/>
              <a:cxnLst/>
              <a:rect r="r" b="b" t="t" l="l"/>
              <a:pathLst>
                <a:path h="8865997" w="8246814">
                  <a:moveTo>
                    <a:pt x="38789" y="0"/>
                  </a:moveTo>
                  <a:lnTo>
                    <a:pt x="8208026" y="0"/>
                  </a:lnTo>
                  <a:cubicBezTo>
                    <a:pt x="8229488" y="0"/>
                    <a:pt x="8246814" y="17018"/>
                    <a:pt x="8246814" y="38100"/>
                  </a:cubicBezTo>
                  <a:lnTo>
                    <a:pt x="8246814" y="8827897"/>
                  </a:lnTo>
                  <a:cubicBezTo>
                    <a:pt x="8246814" y="8848978"/>
                    <a:pt x="8229488" y="8865997"/>
                    <a:pt x="8208026" y="8865997"/>
                  </a:cubicBezTo>
                  <a:lnTo>
                    <a:pt x="38789" y="8865997"/>
                  </a:lnTo>
                  <a:cubicBezTo>
                    <a:pt x="17326" y="8865997"/>
                    <a:pt x="0" y="8848978"/>
                    <a:pt x="0" y="8827897"/>
                  </a:cubicBezTo>
                  <a:lnTo>
                    <a:pt x="0" y="38100"/>
                  </a:lnTo>
                  <a:cubicBezTo>
                    <a:pt x="0" y="17018"/>
                    <a:pt x="17326" y="0"/>
                    <a:pt x="38789" y="0"/>
                  </a:cubicBezTo>
                  <a:moveTo>
                    <a:pt x="38789" y="76200"/>
                  </a:moveTo>
                  <a:lnTo>
                    <a:pt x="38789" y="38100"/>
                  </a:lnTo>
                  <a:lnTo>
                    <a:pt x="77578" y="38100"/>
                  </a:lnTo>
                  <a:lnTo>
                    <a:pt x="77578" y="8827897"/>
                  </a:lnTo>
                  <a:lnTo>
                    <a:pt x="38789" y="8827897"/>
                  </a:lnTo>
                  <a:lnTo>
                    <a:pt x="38789" y="8789797"/>
                  </a:lnTo>
                  <a:lnTo>
                    <a:pt x="8208026" y="8789797"/>
                  </a:lnTo>
                  <a:lnTo>
                    <a:pt x="8208026" y="8827897"/>
                  </a:lnTo>
                  <a:lnTo>
                    <a:pt x="8169237" y="8827897"/>
                  </a:lnTo>
                  <a:lnTo>
                    <a:pt x="8169237" y="38100"/>
                  </a:lnTo>
                  <a:lnTo>
                    <a:pt x="8208026" y="38100"/>
                  </a:lnTo>
                  <a:lnTo>
                    <a:pt x="8208026" y="76200"/>
                  </a:lnTo>
                  <a:lnTo>
                    <a:pt x="38789" y="762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3483957" y="5332267"/>
            <a:ext cx="3364709" cy="1460987"/>
          </a:xfrm>
          <a:custGeom>
            <a:avLst/>
            <a:gdLst/>
            <a:ahLst/>
            <a:cxnLst/>
            <a:rect r="r" b="b" t="t" l="l"/>
            <a:pathLst>
              <a:path h="1460987" w="3364709">
                <a:moveTo>
                  <a:pt x="0" y="0"/>
                </a:moveTo>
                <a:lnTo>
                  <a:pt x="3364709" y="0"/>
                </a:lnTo>
                <a:lnTo>
                  <a:pt x="3364709" y="1460986"/>
                </a:lnTo>
                <a:lnTo>
                  <a:pt x="0" y="146098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13794" r="0" b="-13794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810293" y="4454205"/>
            <a:ext cx="1334213" cy="851625"/>
          </a:xfrm>
          <a:custGeom>
            <a:avLst/>
            <a:gdLst/>
            <a:ahLst/>
            <a:cxnLst/>
            <a:rect r="r" b="b" t="t" l="l"/>
            <a:pathLst>
              <a:path h="851625" w="1334213">
                <a:moveTo>
                  <a:pt x="0" y="0"/>
                </a:moveTo>
                <a:lnTo>
                  <a:pt x="1334213" y="0"/>
                </a:lnTo>
                <a:lnTo>
                  <a:pt x="1334213" y="851626"/>
                </a:lnTo>
                <a:lnTo>
                  <a:pt x="0" y="85162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771873" y="3311895"/>
            <a:ext cx="1534439" cy="863122"/>
          </a:xfrm>
          <a:custGeom>
            <a:avLst/>
            <a:gdLst/>
            <a:ahLst/>
            <a:cxnLst/>
            <a:rect r="r" b="b" t="t" l="l"/>
            <a:pathLst>
              <a:path h="863122" w="1534439">
                <a:moveTo>
                  <a:pt x="0" y="0"/>
                </a:moveTo>
                <a:lnTo>
                  <a:pt x="1534439" y="0"/>
                </a:lnTo>
                <a:lnTo>
                  <a:pt x="1534439" y="863122"/>
                </a:lnTo>
                <a:lnTo>
                  <a:pt x="0" y="86312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539092" y="4591568"/>
            <a:ext cx="1181196" cy="483425"/>
          </a:xfrm>
          <a:custGeom>
            <a:avLst/>
            <a:gdLst/>
            <a:ahLst/>
            <a:cxnLst/>
            <a:rect r="r" b="b" t="t" l="l"/>
            <a:pathLst>
              <a:path h="483425" w="1181196">
                <a:moveTo>
                  <a:pt x="0" y="0"/>
                </a:moveTo>
                <a:lnTo>
                  <a:pt x="1181197" y="0"/>
                </a:lnTo>
                <a:lnTo>
                  <a:pt x="1181197" y="483424"/>
                </a:lnTo>
                <a:lnTo>
                  <a:pt x="0" y="483424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-33817" r="0" b="-3588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5242107" y="7604524"/>
            <a:ext cx="666056" cy="793220"/>
          </a:xfrm>
          <a:custGeom>
            <a:avLst/>
            <a:gdLst/>
            <a:ahLst/>
            <a:cxnLst/>
            <a:rect r="r" b="b" t="t" l="l"/>
            <a:pathLst>
              <a:path h="793220" w="666056">
                <a:moveTo>
                  <a:pt x="0" y="0"/>
                </a:moveTo>
                <a:lnTo>
                  <a:pt x="666056" y="0"/>
                </a:lnTo>
                <a:lnTo>
                  <a:pt x="666056" y="793220"/>
                </a:lnTo>
                <a:lnTo>
                  <a:pt x="0" y="79322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79844" t="-9524" r="-67843" b="-14012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3483957" y="7019432"/>
            <a:ext cx="1100924" cy="1280980"/>
          </a:xfrm>
          <a:custGeom>
            <a:avLst/>
            <a:gdLst/>
            <a:ahLst/>
            <a:cxnLst/>
            <a:rect r="r" b="b" t="t" l="l"/>
            <a:pathLst>
              <a:path h="1280980" w="1100924">
                <a:moveTo>
                  <a:pt x="0" y="0"/>
                </a:moveTo>
                <a:lnTo>
                  <a:pt x="1100925" y="0"/>
                </a:lnTo>
                <a:lnTo>
                  <a:pt x="1100925" y="1280979"/>
                </a:lnTo>
                <a:lnTo>
                  <a:pt x="0" y="1280979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-82691" t="-18405" r="-75104" b="-19939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166609" y="7366321"/>
            <a:ext cx="1535674" cy="1031423"/>
          </a:xfrm>
          <a:custGeom>
            <a:avLst/>
            <a:gdLst/>
            <a:ahLst/>
            <a:cxnLst/>
            <a:rect r="r" b="b" t="t" l="l"/>
            <a:pathLst>
              <a:path h="1031423" w="1535674">
                <a:moveTo>
                  <a:pt x="0" y="0"/>
                </a:moveTo>
                <a:lnTo>
                  <a:pt x="1535674" y="0"/>
                </a:lnTo>
                <a:lnTo>
                  <a:pt x="1535674" y="1031423"/>
                </a:lnTo>
                <a:lnTo>
                  <a:pt x="0" y="1031423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4994978" y="6945653"/>
            <a:ext cx="2000144" cy="610881"/>
          </a:xfrm>
          <a:custGeom>
            <a:avLst/>
            <a:gdLst/>
            <a:ahLst/>
            <a:cxnLst/>
            <a:rect r="r" b="b" t="t" l="l"/>
            <a:pathLst>
              <a:path h="610881" w="2000144">
                <a:moveTo>
                  <a:pt x="0" y="0"/>
                </a:moveTo>
                <a:lnTo>
                  <a:pt x="2000143" y="0"/>
                </a:lnTo>
                <a:lnTo>
                  <a:pt x="2000143" y="610882"/>
                </a:lnTo>
                <a:lnTo>
                  <a:pt x="0" y="610882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61628" y="1851109"/>
            <a:ext cx="12566599" cy="8152486"/>
          </a:xfrm>
          <a:custGeom>
            <a:avLst/>
            <a:gdLst/>
            <a:ahLst/>
            <a:cxnLst/>
            <a:rect r="r" b="b" t="t" l="l"/>
            <a:pathLst>
              <a:path h="8152486" w="12566599">
                <a:moveTo>
                  <a:pt x="0" y="0"/>
                </a:moveTo>
                <a:lnTo>
                  <a:pt x="12566599" y="0"/>
                </a:lnTo>
                <a:lnTo>
                  <a:pt x="12566599" y="8152486"/>
                </a:lnTo>
                <a:lnTo>
                  <a:pt x="0" y="8152486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3424135" y="976442"/>
            <a:ext cx="11018550" cy="1051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b="true" sz="45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Solution Architecture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828227" y="8548733"/>
            <a:ext cx="5062882" cy="973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b="true" sz="45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Tech-Stack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511014" y="68234"/>
            <a:ext cx="2069305" cy="1241583"/>
            <a:chOff x="0" y="0"/>
            <a:chExt cx="2759073" cy="16554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59075" cy="1655445"/>
            </a:xfrm>
            <a:custGeom>
              <a:avLst/>
              <a:gdLst/>
              <a:ahLst/>
              <a:cxnLst/>
              <a:rect r="r" b="b" t="t" l="l"/>
              <a:pathLst>
                <a:path h="1655445" w="2759075">
                  <a:moveTo>
                    <a:pt x="0" y="0"/>
                  </a:moveTo>
                  <a:lnTo>
                    <a:pt x="2759075" y="0"/>
                  </a:lnTo>
                  <a:lnTo>
                    <a:pt x="2759075" y="1655445"/>
                  </a:lnTo>
                  <a:lnTo>
                    <a:pt x="0" y="16554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7154229" y="349352"/>
            <a:ext cx="3575518" cy="679348"/>
            <a:chOff x="0" y="0"/>
            <a:chExt cx="4767357" cy="90579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767326" cy="905764"/>
            </a:xfrm>
            <a:custGeom>
              <a:avLst/>
              <a:gdLst/>
              <a:ahLst/>
              <a:cxnLst/>
              <a:rect r="r" b="b" t="t" l="l"/>
              <a:pathLst>
                <a:path h="905764" w="4767326">
                  <a:moveTo>
                    <a:pt x="0" y="0"/>
                  </a:moveTo>
                  <a:lnTo>
                    <a:pt x="4767326" y="0"/>
                  </a:lnTo>
                  <a:lnTo>
                    <a:pt x="4767326" y="905764"/>
                  </a:lnTo>
                  <a:lnTo>
                    <a:pt x="0" y="9057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213" r="0" b="-217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1256275" y="208793"/>
            <a:ext cx="2076435" cy="960466"/>
            <a:chOff x="0" y="0"/>
            <a:chExt cx="2768580" cy="128062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68600" cy="1280668"/>
            </a:xfrm>
            <a:custGeom>
              <a:avLst/>
              <a:gdLst/>
              <a:ahLst/>
              <a:cxnLst/>
              <a:rect r="r" b="b" t="t" l="l"/>
              <a:pathLst>
                <a:path h="1280668" w="2768600">
                  <a:moveTo>
                    <a:pt x="0" y="0"/>
                  </a:moveTo>
                  <a:lnTo>
                    <a:pt x="2768600" y="0"/>
                  </a:lnTo>
                  <a:lnTo>
                    <a:pt x="2768600" y="1280668"/>
                  </a:lnTo>
                  <a:lnTo>
                    <a:pt x="0" y="12806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3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1067752" y="2413909"/>
            <a:ext cx="16512567" cy="1190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8"/>
              </a:lnSpc>
            </a:pPr>
            <a:r>
              <a:rPr lang="en-US" b="true" sz="2699">
                <a:solidFill>
                  <a:srgbClr val="FF9900"/>
                </a:solidFill>
                <a:latin typeface="Arial Bold"/>
                <a:ea typeface="Arial Bold"/>
                <a:cs typeface="Arial Bold"/>
                <a:sym typeface="Arial Bold"/>
              </a:rPr>
              <a:t>Key Technologies/Frameworks </a:t>
            </a:r>
            <a:r>
              <a:rPr lang="en-US" sz="2699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LLM ,MERN , generative AI,Tailwind, JWT, Flask , Firebase ,GitLab</a:t>
            </a:r>
          </a:p>
          <a:p>
            <a:pPr algn="l" marL="54278" indent="-27139" lvl="1">
              <a:lnSpc>
                <a:spcPts val="1139"/>
              </a:lnSpc>
            </a:pPr>
          </a:p>
          <a:p>
            <a:pPr algn="l">
              <a:lnSpc>
                <a:spcPts val="3238"/>
              </a:lnSpc>
            </a:pPr>
          </a:p>
          <a:p>
            <a:pPr algn="ctr" marL="54278" indent="-27139" lvl="1">
              <a:lnSpc>
                <a:spcPts val="1595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4648200" y="881192"/>
            <a:ext cx="9524004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b="true" sz="45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Detailed Technical Approach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67752" y="6787591"/>
            <a:ext cx="15907919" cy="3045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15"/>
              </a:lnSpc>
              <a:spcBef>
                <a:spcPct val="0"/>
              </a:spcBef>
            </a:pPr>
            <a:r>
              <a:rPr lang="en-US" b="true" sz="2390">
                <a:solidFill>
                  <a:srgbClr val="FF9900"/>
                </a:solidFill>
                <a:latin typeface="Arial Bold"/>
                <a:ea typeface="Arial Bold"/>
                <a:cs typeface="Arial Bold"/>
                <a:sym typeface="Arial Bold"/>
              </a:rPr>
              <a:t>I</a:t>
            </a:r>
            <a:r>
              <a:rPr lang="en-US" b="true" sz="2390">
                <a:solidFill>
                  <a:srgbClr val="FF9900"/>
                </a:solidFill>
                <a:latin typeface="Arial Bold"/>
                <a:ea typeface="Arial Bold"/>
                <a:cs typeface="Arial Bold"/>
                <a:sym typeface="Arial Bold"/>
              </a:rPr>
              <a:t>ntegration &amp; Scalability: </a:t>
            </a:r>
          </a:p>
          <a:p>
            <a:pPr algn="l">
              <a:lnSpc>
                <a:spcPts val="4015"/>
              </a:lnSpc>
              <a:spcBef>
                <a:spcPct val="0"/>
              </a:spcBef>
            </a:pPr>
            <a:r>
              <a:rPr lang="en-US" sz="239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Seamless </a:t>
            </a:r>
            <a:r>
              <a:rPr lang="en-US" sz="2390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GitLab integration</a:t>
            </a:r>
            <a:r>
              <a:rPr lang="en-US" sz="239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for version control, allowing users to track changes, collaborate, and manage repositories effortlessly</a:t>
            </a:r>
          </a:p>
          <a:p>
            <a:pPr algn="l">
              <a:lnSpc>
                <a:spcPts val="4015"/>
              </a:lnSpc>
              <a:spcBef>
                <a:spcPct val="0"/>
              </a:spcBef>
            </a:pPr>
            <a:r>
              <a:rPr lang="en-US" sz="239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Modular architecture that supports </a:t>
            </a:r>
            <a:r>
              <a:rPr lang="en-US" sz="2390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AI-driven documentation,</a:t>
            </a:r>
            <a:r>
              <a:rPr lang="en-US" sz="239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90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IDE integration</a:t>
            </a:r>
            <a:r>
              <a:rPr lang="en-US" sz="239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-US" sz="2390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collaborative coding</a:t>
            </a:r>
            <a:r>
              <a:rPr lang="en-US" sz="239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environments</a:t>
            </a:r>
          </a:p>
          <a:p>
            <a:pPr algn="l">
              <a:lnSpc>
                <a:spcPts val="4015"/>
              </a:lnSpc>
              <a:spcBef>
                <a:spcPct val="0"/>
              </a:spcBef>
            </a:pPr>
            <a:r>
              <a:rPr lang="en-US" sz="239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Supports version control and </a:t>
            </a:r>
            <a:r>
              <a:rPr lang="en-US" sz="2390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document storage</a:t>
            </a:r>
            <a:r>
              <a:rPr lang="en-US" sz="239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for multiple versions of the same project, ensuring scalability as projects evolve.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3090950"/>
            <a:ext cx="16111695" cy="3549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16"/>
              </a:lnSpc>
              <a:spcBef>
                <a:spcPct val="0"/>
              </a:spcBef>
            </a:pPr>
            <a:r>
              <a:rPr lang="en-US" b="true" sz="2390">
                <a:solidFill>
                  <a:srgbClr val="FF9900"/>
                </a:solidFill>
                <a:latin typeface="Arial Bold"/>
                <a:ea typeface="Arial Bold"/>
                <a:cs typeface="Arial Bold"/>
                <a:sym typeface="Arial Bold"/>
              </a:rPr>
              <a:t>Key Algorithms/Processes:</a:t>
            </a:r>
            <a:r>
              <a:rPr lang="en-US" sz="239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Code entered in the IDE or uploaded file is sent to a</a:t>
            </a:r>
            <a:r>
              <a:rPr lang="en-US" sz="2390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 Google Generative AI LLM model</a:t>
            </a:r>
            <a:r>
              <a:rPr lang="en-US" sz="239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hosted on a Flask server, which generates </a:t>
            </a:r>
            <a:r>
              <a:rPr lang="en-US" sz="2390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human-readable documentation</a:t>
            </a:r>
            <a:r>
              <a:rPr lang="en-US" sz="239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with code snippets. The generated documentation is returned to the Node.js server, displayed on the website, and stored in a database for later access.</a:t>
            </a:r>
          </a:p>
          <a:p>
            <a:pPr algn="l">
              <a:lnSpc>
                <a:spcPts val="4016"/>
              </a:lnSpc>
              <a:spcBef>
                <a:spcPct val="0"/>
              </a:spcBef>
            </a:pPr>
            <a:r>
              <a:rPr lang="en-US" sz="239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-US" sz="2390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 Codelabs</a:t>
            </a:r>
            <a:r>
              <a:rPr lang="en-US" sz="239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section retrieves tutorials filtered or searched by the user from a MongoDB database, where tutorials created by other users are stored.</a:t>
            </a:r>
          </a:p>
          <a:p>
            <a:pPr algn="l">
              <a:lnSpc>
                <a:spcPts val="4016"/>
              </a:lnSpc>
              <a:spcBef>
                <a:spcPct val="0"/>
              </a:spcBef>
            </a:pPr>
            <a:r>
              <a:rPr lang="en-US" sz="239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user creates a room, with the room ID stored in Firebase Realtime Database. Another user joins via the same ID, connecting both users through WebSockets, with </a:t>
            </a:r>
            <a:r>
              <a:rPr lang="en-US" sz="2390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real-time code modifications </a:t>
            </a:r>
            <a:r>
              <a:rPr lang="en-US" sz="239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synced and displayed using Firebase.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511014" y="68234"/>
            <a:ext cx="2069305" cy="1241583"/>
            <a:chOff x="0" y="0"/>
            <a:chExt cx="2759073" cy="16554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59075" cy="1655445"/>
            </a:xfrm>
            <a:custGeom>
              <a:avLst/>
              <a:gdLst/>
              <a:ahLst/>
              <a:cxnLst/>
              <a:rect r="r" b="b" t="t" l="l"/>
              <a:pathLst>
                <a:path h="1655445" w="2759075">
                  <a:moveTo>
                    <a:pt x="0" y="0"/>
                  </a:moveTo>
                  <a:lnTo>
                    <a:pt x="2759075" y="0"/>
                  </a:lnTo>
                  <a:lnTo>
                    <a:pt x="2759075" y="1655445"/>
                  </a:lnTo>
                  <a:lnTo>
                    <a:pt x="0" y="16554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7154229" y="349352"/>
            <a:ext cx="3575518" cy="679348"/>
            <a:chOff x="0" y="0"/>
            <a:chExt cx="4767357" cy="90579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767326" cy="905764"/>
            </a:xfrm>
            <a:custGeom>
              <a:avLst/>
              <a:gdLst/>
              <a:ahLst/>
              <a:cxnLst/>
              <a:rect r="r" b="b" t="t" l="l"/>
              <a:pathLst>
                <a:path h="905764" w="4767326">
                  <a:moveTo>
                    <a:pt x="0" y="0"/>
                  </a:moveTo>
                  <a:lnTo>
                    <a:pt x="4767326" y="0"/>
                  </a:lnTo>
                  <a:lnTo>
                    <a:pt x="4767326" y="905764"/>
                  </a:lnTo>
                  <a:lnTo>
                    <a:pt x="0" y="9057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213" r="0" b="-217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1256275" y="208793"/>
            <a:ext cx="2076435" cy="960466"/>
            <a:chOff x="0" y="0"/>
            <a:chExt cx="2768580" cy="128062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68600" cy="1280668"/>
            </a:xfrm>
            <a:custGeom>
              <a:avLst/>
              <a:gdLst/>
              <a:ahLst/>
              <a:cxnLst/>
              <a:rect r="r" b="b" t="t" l="l"/>
              <a:pathLst>
                <a:path h="1280668" w="2768600">
                  <a:moveTo>
                    <a:pt x="0" y="0"/>
                  </a:moveTo>
                  <a:lnTo>
                    <a:pt x="2768600" y="0"/>
                  </a:lnTo>
                  <a:lnTo>
                    <a:pt x="2768600" y="1280668"/>
                  </a:lnTo>
                  <a:lnTo>
                    <a:pt x="0" y="12806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3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528086" y="5713429"/>
            <a:ext cx="8839545" cy="3799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4234" indent="-247117" lvl="1">
              <a:lnSpc>
                <a:spcPts val="4326"/>
              </a:lnSpc>
              <a:buFont typeface="Arial"/>
              <a:buChar char="•"/>
            </a:pPr>
            <a:r>
              <a:rPr lang="en-US" b="true" sz="2289">
                <a:solidFill>
                  <a:srgbClr val="6D9EEB"/>
                </a:solidFill>
                <a:latin typeface="Arial Bold"/>
                <a:ea typeface="Arial Bold"/>
                <a:cs typeface="Arial Bold"/>
                <a:sym typeface="Arial Bold"/>
              </a:rPr>
              <a:t>Multi-Language Support :</a:t>
            </a:r>
            <a:r>
              <a:rPr lang="en-US" b="true" sz="2289">
                <a:solidFill>
                  <a:srgbClr val="2170AF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sz="228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Multiple programming languages and frameworks, each with unique syntax and quirks.</a:t>
            </a:r>
          </a:p>
          <a:p>
            <a:pPr algn="l" marL="494234" indent="-247117" lvl="1">
              <a:lnSpc>
                <a:spcPts val="4326"/>
              </a:lnSpc>
              <a:buFont typeface="Arial"/>
              <a:buChar char="•"/>
            </a:pPr>
            <a:r>
              <a:rPr lang="en-US" b="true" sz="2289">
                <a:solidFill>
                  <a:srgbClr val="6D9EEB"/>
                </a:solidFill>
                <a:latin typeface="Arial Bold"/>
                <a:ea typeface="Arial Bold"/>
                <a:cs typeface="Arial Bold"/>
                <a:sym typeface="Arial Bold"/>
              </a:rPr>
              <a:t>Performance:</a:t>
            </a:r>
            <a:r>
              <a:rPr lang="en-US" b="true" sz="2289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sz="228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Generating documentation in real-time could slow down with complex code or high user activity.</a:t>
            </a:r>
          </a:p>
          <a:p>
            <a:pPr algn="l" marL="494234" indent="-247117" lvl="1">
              <a:lnSpc>
                <a:spcPts val="4326"/>
              </a:lnSpc>
              <a:buFont typeface="Arial"/>
              <a:buChar char="•"/>
            </a:pPr>
            <a:r>
              <a:rPr lang="en-US" b="true" sz="2289">
                <a:solidFill>
                  <a:srgbClr val="6D9EEB"/>
                </a:solidFill>
                <a:latin typeface="Arial Bold"/>
                <a:ea typeface="Arial Bold"/>
                <a:cs typeface="Arial Bold"/>
                <a:sym typeface="Arial Bold"/>
              </a:rPr>
              <a:t>User Trust :</a:t>
            </a:r>
            <a:r>
              <a:rPr lang="en-US" sz="228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Developers might be hesitant to rely on AI-generated content instead of manually written documentation.</a:t>
            </a:r>
          </a:p>
          <a:p>
            <a:pPr algn="l">
              <a:lnSpc>
                <a:spcPts val="4326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3490760" y="1566257"/>
            <a:ext cx="11306480" cy="973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b="true" sz="4500">
                <a:solidFill>
                  <a:srgbClr val="FF9900"/>
                </a:solidFill>
                <a:latin typeface="Arial Bold"/>
                <a:ea typeface="Arial Bold"/>
                <a:cs typeface="Arial Bold"/>
                <a:sym typeface="Arial Bold"/>
              </a:rPr>
              <a:t>Feasibility and Viability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504155" y="5651103"/>
            <a:ext cx="8679070" cy="3614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22768" indent="-261384" lvl="1">
              <a:lnSpc>
                <a:spcPts val="4067"/>
              </a:lnSpc>
              <a:buFont typeface="Arial"/>
              <a:buChar char="•"/>
            </a:pPr>
            <a:r>
              <a:rPr lang="en-US" b="true" sz="2421">
                <a:solidFill>
                  <a:srgbClr val="6D9EEB"/>
                </a:solidFill>
                <a:latin typeface="Arial Bold"/>
                <a:ea typeface="Arial Bold"/>
                <a:cs typeface="Arial Bold"/>
                <a:sym typeface="Arial Bold"/>
              </a:rPr>
              <a:t>Multi-Language Support :</a:t>
            </a:r>
            <a:r>
              <a:rPr lang="en-US" b="true" sz="2421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sz="242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Integrate popular code completion tools like OpenAI Codex or GitHub Copilot for multi-language support.</a:t>
            </a:r>
          </a:p>
          <a:p>
            <a:pPr algn="l" marL="522768" indent="-261384" lvl="1">
              <a:lnSpc>
                <a:spcPts val="4067"/>
              </a:lnSpc>
              <a:buFont typeface="Arial"/>
              <a:buChar char="•"/>
            </a:pPr>
            <a:r>
              <a:rPr lang="en-US" b="true" sz="2421">
                <a:solidFill>
                  <a:srgbClr val="6D9EEB"/>
                </a:solidFill>
                <a:latin typeface="Arial Bold"/>
                <a:ea typeface="Arial Bold"/>
                <a:cs typeface="Arial Bold"/>
                <a:sym typeface="Arial Bold"/>
              </a:rPr>
              <a:t>Performance Optimization :</a:t>
            </a:r>
            <a:r>
              <a:rPr lang="en-US" sz="2421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2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techniques like caching and asynchronous processing to keep the system fast.</a:t>
            </a:r>
          </a:p>
          <a:p>
            <a:pPr algn="l" marL="522768" indent="-261384" lvl="1">
              <a:lnSpc>
                <a:spcPts val="4067"/>
              </a:lnSpc>
              <a:buFont typeface="Arial"/>
              <a:buChar char="•"/>
            </a:pPr>
            <a:r>
              <a:rPr lang="en-US" b="true" sz="2421">
                <a:solidFill>
                  <a:srgbClr val="6D9EEB"/>
                </a:solidFill>
                <a:latin typeface="Arial Bold"/>
                <a:ea typeface="Arial Bold"/>
                <a:cs typeface="Arial Bold"/>
                <a:sym typeface="Arial Bold"/>
              </a:rPr>
              <a:t>User Control :</a:t>
            </a:r>
            <a:r>
              <a:rPr lang="en-US" sz="242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Allow developers to manually edit AI-generated content, giving them control over the final output.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66355" y="2791540"/>
            <a:ext cx="14955290" cy="1357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28"/>
              </a:lnSpc>
              <a:spcBef>
                <a:spcPct val="0"/>
              </a:spcBef>
            </a:pPr>
            <a:r>
              <a:rPr lang="en-US" b="true" sz="21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The project is feasible due to advancements in natural language processing and the availability of LLMs capable of understanding and generating code-related content. Integration with MERN allows for smooth real-time user interaction. AI’s role in automating repetitive tasks like documentation generation will save time and resources.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-3358747" y="4682823"/>
            <a:ext cx="11306480" cy="973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b="true" sz="4500">
                <a:solidFill>
                  <a:srgbClr val="FF9900"/>
                </a:solidFill>
                <a:latin typeface="Arial Bold"/>
                <a:ea typeface="Arial Bold"/>
                <a:cs typeface="Arial Bold"/>
                <a:sym typeface="Arial Bold"/>
              </a:rPr>
              <a:t>Challenges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561305" y="4682823"/>
            <a:ext cx="3050203" cy="973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  <a:spcBef>
                <a:spcPct val="0"/>
              </a:spcBef>
            </a:pPr>
            <a:r>
              <a:rPr lang="en-US" b="true" sz="4500">
                <a:solidFill>
                  <a:srgbClr val="FF9900"/>
                </a:solidFill>
                <a:latin typeface="Arial Bold"/>
                <a:ea typeface="Arial Bold"/>
                <a:cs typeface="Arial Bold"/>
                <a:sym typeface="Arial Bold"/>
              </a:rPr>
              <a:t>Solutions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DAGSRB47Dn4</dc:identifier>
  <dcterms:modified xsi:type="dcterms:W3CDTF">2011-08-01T06:04:30Z</dcterms:modified>
  <cp:revision>1</cp:revision>
  <dc:title>WebnApp-Pulzion.pptx</dc:title>
</cp:coreProperties>
</file>