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%27john@example.com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%27jane@example.com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%27john@example.com" TargetMode="External"/><Relationship Id="rId3" Type="http://schemas.openxmlformats.org/officeDocument/2006/relationships/hyperlink" Target="mailto:%27jane@example.co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18945"/>
            <a:ext cx="5731509" cy="4191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1279" y="6065519"/>
            <a:ext cx="4343400" cy="15316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621279" y="6065519"/>
            <a:ext cx="4343400" cy="153162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50"/>
              </a:spcBef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36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36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36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0" b="1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endParaRPr sz="36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480"/>
              </a:spcBef>
            </a:pPr>
            <a:r>
              <a:rPr dirty="0" sz="3600" b="1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3600" spc="-50" b="1">
                <a:solidFill>
                  <a:srgbClr val="FFFFFF"/>
                </a:solidFill>
                <a:latin typeface="Times New Roman"/>
                <a:cs typeface="Times New Roman"/>
              </a:rPr>
              <a:t> :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6560" y="8351519"/>
            <a:ext cx="3078480" cy="12192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956560" y="8351519"/>
            <a:ext cx="3078480" cy="12192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94615" marR="1376680">
              <a:lnSpc>
                <a:spcPct val="110800"/>
              </a:lnSpc>
              <a:spcBef>
                <a:spcPts val="155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Prajwal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Gajanan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Ponarkar Nikhil</a:t>
            </a:r>
            <a:r>
              <a:rPr dirty="0" sz="1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Aryan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Kohli</a:t>
            </a:r>
            <a:endParaRPr sz="12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155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Diya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Jain</a:t>
            </a:r>
            <a:endParaRPr sz="1200">
              <a:latin typeface="Times New Roman"/>
              <a:cs typeface="Times New Roman"/>
            </a:endParaRPr>
          </a:p>
          <a:p>
            <a:pPr marL="94615" marR="1969770">
              <a:lnSpc>
                <a:spcPct val="110800"/>
              </a:lnSpc>
              <a:spcBef>
                <a:spcPts val="10"/>
              </a:spcBef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Elvina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Francy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H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Pooja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4139" y="7825740"/>
            <a:ext cx="1028700" cy="32766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644139" y="7825740"/>
            <a:ext cx="1028700" cy="32766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305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Made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2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671820" cy="88265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(e.g.,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Panel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Grid).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958715">
              <a:lnSpc>
                <a:spcPct val="158600"/>
              </a:lnSpc>
              <a:spcBef>
                <a:spcPts val="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javascript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endParaRPr sz="1400">
              <a:latin typeface="Times New Roman"/>
              <a:cs typeface="Times New Roman"/>
            </a:endParaRPr>
          </a:p>
          <a:p>
            <a:pPr marL="189230" marR="2980690" indent="-177165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Ext.define('MyApp.view.UserGrid',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extend: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'Ext.grid.Panel',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xtype: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'usergrid',</a:t>
            </a:r>
            <a:endParaRPr sz="1400">
              <a:latin typeface="Times New Roman"/>
              <a:cs typeface="Times New Roman"/>
            </a:endParaRPr>
          </a:p>
          <a:p>
            <a:pPr marL="189230" marR="4336415">
              <a:lnSpc>
                <a:spcPct val="158600"/>
              </a:lnSpc>
              <a:spcBef>
                <a:spcPts val="1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'User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List',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'Users',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columns: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'Name',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dataIndex: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'name',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flex: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'Email',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dataIndex: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'email',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flex: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'Phone',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dataIndex: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'phone',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flex: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0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Store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manage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958715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javascript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endParaRPr sz="1400">
              <a:latin typeface="Times New Roman"/>
              <a:cs typeface="Times New Roman"/>
            </a:endParaRPr>
          </a:p>
          <a:p>
            <a:pPr marL="189230" marR="3225165" indent="-177165">
              <a:lnSpc>
                <a:spcPts val="2670"/>
              </a:lnSpc>
              <a:spcBef>
                <a:spcPts val="250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Ext.define('MyApp.store.Users',</a:t>
            </a:r>
            <a:r>
              <a:rPr dirty="0" sz="140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extend: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'Ext.data.Store',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72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'MyApp.model.User',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 name: 'John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Doe',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email: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'john@example.com',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phone: '123-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456-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7890'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716270" cy="88265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0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 name: 'Jane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Smith',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email: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'jane@example.com',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phone: '987-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654-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3210'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algn="r" marR="5459095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  <a:p>
            <a:pPr algn="r" marR="550037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4: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controller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interactions.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03165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javascript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endParaRPr sz="1400">
              <a:latin typeface="Times New Roman"/>
              <a:cs typeface="Times New Roman"/>
            </a:endParaRPr>
          </a:p>
          <a:p>
            <a:pPr marL="189230" marR="2272665" indent="-177165">
              <a:lnSpc>
                <a:spcPct val="158600"/>
              </a:lnSpc>
              <a:spcBef>
                <a:spcPts val="1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Ext.define('MyApp.controller.UserController',</a:t>
            </a:r>
            <a:r>
              <a:rPr dirty="0" sz="140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extend: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'Ext.app.Controller',</a:t>
            </a:r>
            <a:endParaRPr sz="1400">
              <a:latin typeface="Times New Roman"/>
              <a:cs typeface="Times New Roman"/>
            </a:endParaRPr>
          </a:p>
          <a:p>
            <a:pPr marL="189230" marR="412178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views: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['UserGrid'],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init: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function()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44195" marR="3839210" indent="-178435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this.control({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'usergrid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button':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click: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this.onButtonClick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0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onButtonClick: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function(button)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Ext.Msg.alert('Info',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'Button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clicked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button.getText());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 marR="3108960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5: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Launch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launch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697855" cy="892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450715">
              <a:lnSpc>
                <a:spcPct val="158700"/>
              </a:lnSpc>
              <a:spcBef>
                <a:spcPts val="100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Ext.application({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'MyApp',</a:t>
            </a:r>
            <a:endParaRPr sz="1400">
              <a:latin typeface="Times New Roman"/>
              <a:cs typeface="Times New Roman"/>
            </a:endParaRPr>
          </a:p>
          <a:p>
            <a:pPr marL="189230" marR="335216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controllers: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['UserController'],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stores: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['Users'],</a:t>
            </a:r>
            <a:endParaRPr sz="1400">
              <a:latin typeface="Times New Roman"/>
              <a:cs typeface="Times New Roman"/>
            </a:endParaRPr>
          </a:p>
          <a:p>
            <a:pPr marL="367665" marR="2659380" indent="-17843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launch: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function()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Ext.create('Ext.container.Viewport',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544195" marR="4337685">
              <a:lnSpc>
                <a:spcPts val="2680"/>
              </a:lnSpc>
              <a:spcBef>
                <a:spcPts val="24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layout: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'fit',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items: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73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xtype: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'usergrid'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algn="r" marR="5085715">
              <a:lnSpc>
                <a:spcPct val="100000"/>
              </a:lnSpc>
              <a:spcBef>
                <a:spcPts val="980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  <a:p>
            <a:pPr algn="r" marR="512826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4.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1400"/>
              </a:lnSpc>
              <a:spcBef>
                <a:spcPts val="869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4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MVC/MVVM:</a:t>
            </a:r>
            <a:r>
              <a:rPr dirty="0" sz="14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models,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views,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controllers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maintainability.</a:t>
            </a:r>
            <a:endParaRPr sz="1400">
              <a:latin typeface="Times New Roman"/>
              <a:cs typeface="Times New Roman"/>
            </a:endParaRPr>
          </a:p>
          <a:p>
            <a:pPr marL="12700" marR="455295">
              <a:lnSpc>
                <a:spcPct val="110700"/>
              </a:lnSpc>
              <a:spcBef>
                <a:spcPts val="80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Lazy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Loading: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Load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needed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improve performance.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Theming: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Sass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custom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themes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Testing:</a:t>
            </a:r>
            <a:r>
              <a:rPr dirty="0" sz="14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Write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tests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controllers.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0325">
              <a:lnSpc>
                <a:spcPct val="1107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guide,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rich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real-world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541645" cy="886015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400">
              <a:latin typeface="Times New Roman"/>
              <a:cs typeface="Times New Roman"/>
            </a:endParaRPr>
          </a:p>
          <a:p>
            <a:pPr algn="just" marL="12700" marR="151130">
              <a:lnSpc>
                <a:spcPct val="111100"/>
              </a:lnSpc>
              <a:spcBef>
                <a:spcPts val="80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building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framework.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Below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step-by-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guide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732529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Download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JS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Visit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Sencha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Sencha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account.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14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Download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framework.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choose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either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Trial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Version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(for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evaluation)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Commercial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Version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(if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license).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Package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downloading,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ZIP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folder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directory.</a:t>
            </a:r>
            <a:endParaRPr sz="1400">
              <a:latin typeface="Times New Roman"/>
              <a:cs typeface="Times New Roman"/>
            </a:endParaRPr>
          </a:p>
          <a:p>
            <a:pPr marL="12700" marR="2145665">
              <a:lnSpc>
                <a:spcPct val="3171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Extract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C:\Projects\MyApp\extjs.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extracted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folder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contain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following:</a:t>
            </a:r>
            <a:endParaRPr sz="1400">
              <a:latin typeface="Times New Roman"/>
              <a:cs typeface="Times New Roman"/>
            </a:endParaRPr>
          </a:p>
          <a:p>
            <a:pPr marL="12700" marR="1465580">
              <a:lnSpc>
                <a:spcPct val="3171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build/: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Minified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debug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versions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library.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examples/: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Sample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snippets.</a:t>
            </a:r>
            <a:endParaRPr sz="1400">
              <a:latin typeface="Times New Roman"/>
              <a:cs typeface="Times New Roman"/>
            </a:endParaRPr>
          </a:p>
          <a:p>
            <a:pPr marL="12700" marR="2188210">
              <a:lnSpc>
                <a:spcPct val="317100"/>
              </a:lnSpc>
              <a:spcBef>
                <a:spcPts val="1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packages/: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Additional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packages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themes.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resources/: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files,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images,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assets.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228089"/>
            <a:ext cx="5742305" cy="788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src/: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(for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debugging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purposes).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welcome/: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page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documentation.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3: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8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8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0700"/>
              </a:lnSpc>
              <a:spcBef>
                <a:spcPts val="895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project,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and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73824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File html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&lt;!DOCTYPE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html&gt;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&lt;html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lang="en"&gt;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&lt;head&gt;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&lt;meta</a:t>
            </a:r>
            <a:r>
              <a:rPr dirty="0" sz="14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charset="UTF-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8"&gt;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&lt;meta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name="viewport"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content="width=device-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width,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initial-scale=1.0"&gt;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&lt;title&gt;My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App&lt;/title&gt;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&lt;!--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 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--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2700" marR="159385" indent="176530">
              <a:lnSpc>
                <a:spcPct val="110700"/>
              </a:lnSpc>
              <a:spcBef>
                <a:spcPts val="80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&lt;link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rel="stylesheet"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type="text/css"</a:t>
            </a:r>
            <a:r>
              <a:rPr dirty="0" sz="1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href="path/to/extjs/resources/css/ext- all.css"&gt;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&lt;/head&gt;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&lt;body&gt;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&lt;!--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Placeholder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rendering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&lt;div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id="app"&gt;&lt;/div&gt;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092700" cy="838644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0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&lt;!--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Library --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&lt;script</a:t>
            </a:r>
            <a:r>
              <a:rPr dirty="0" sz="14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type="text/javascript"</a:t>
            </a:r>
            <a:r>
              <a:rPr dirty="0" sz="14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src="path/to/extjs/ext-all.js"&gt;&lt;/script&gt;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&lt;!--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Script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367665" marR="2694940" indent="-17843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&lt;script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type="text/javascript"&gt; Ext.onReady(function()</a:t>
            </a:r>
            <a:r>
              <a:rPr dirty="0" sz="140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722630" marR="2837815" indent="-17843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Ext.create('Ext.Panel',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'Hello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JS',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width: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300,</a:t>
            </a:r>
            <a:endParaRPr sz="1400">
              <a:latin typeface="Times New Roman"/>
              <a:cs typeface="Times New Roman"/>
            </a:endParaRPr>
          </a:p>
          <a:p>
            <a:pPr marL="722630" marR="326072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height: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200,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renderTo: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'app',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html: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'Welcome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JS!'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0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&lt;/script&gt;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&lt;/body&gt;</a:t>
            </a:r>
            <a:endParaRPr sz="1400">
              <a:latin typeface="Times New Roman"/>
              <a:cs typeface="Times New Roman"/>
            </a:endParaRPr>
          </a:p>
          <a:p>
            <a:pPr marL="12700" marR="4227830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&lt;/html&gt;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Explanation: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File: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CSS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apply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styling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components.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1663064">
              <a:lnSpc>
                <a:spcPct val="1114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&lt;link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rel="stylesheet"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type="text/css" href="path/to/extjs/resources/css/ext-all.css"&gt;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9507"/>
            <a:ext cx="5682615" cy="792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File:</a:t>
            </a:r>
            <a:endParaRPr sz="1400">
              <a:latin typeface="Times New Roman"/>
              <a:cs typeface="Times New Roman"/>
            </a:endParaRPr>
          </a:p>
          <a:p>
            <a:pPr marL="12700" marR="47625">
              <a:lnSpc>
                <a:spcPct val="3171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enable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framework's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functionality.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14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&lt;script</a:t>
            </a:r>
            <a:r>
              <a:rPr dirty="0" sz="14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type="text/javascript"</a:t>
            </a:r>
            <a:r>
              <a:rPr dirty="0" sz="14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src="path/to/extjs/ext-all.js"&gt;&lt;/script&gt;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Script: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Write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inside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&lt;script&gt;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tag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separate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4: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Verify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Setup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browser.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7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everything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correctly,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panel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title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"Hello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Ext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JS"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"Welcome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JS!".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5: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Your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larger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projects,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files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folders: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extjs/: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files.</a:t>
            </a:r>
            <a:endParaRPr sz="1400">
              <a:latin typeface="Times New Roman"/>
              <a:cs typeface="Times New Roman"/>
            </a:endParaRPr>
          </a:p>
          <a:p>
            <a:pPr marL="12700" marR="1293495">
              <a:lnSpc>
                <a:spcPts val="5330"/>
              </a:lnSpc>
              <a:spcBef>
                <a:spcPts val="5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app/: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(models,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views,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controllers,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etc.).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index.html: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file.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360677"/>
            <a:ext cx="2722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dirty="0" sz="1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8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Structure: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983079"/>
            <a:ext cx="833755" cy="1380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0185">
              <a:lnSpc>
                <a:spcPct val="158600"/>
              </a:lnSpc>
              <a:spcBef>
                <a:spcPts val="95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MyApp/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├──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extjs/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├──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app/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20903" y="2658212"/>
            <a:ext cx="1723389" cy="7054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endParaRPr sz="1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3338297"/>
            <a:ext cx="1447800" cy="137922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71145" algn="l"/>
              </a:tabLst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│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	├──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model/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71145" algn="l"/>
              </a:tabLst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│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	├──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view/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71145" algn="l"/>
              </a:tabLst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│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	├──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controller/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71145" algn="l"/>
              </a:tabLst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│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	└──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store/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4691608"/>
            <a:ext cx="1212850" cy="7023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├──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resources/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└──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index.html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8173" y="4691608"/>
            <a:ext cx="2007870" cy="702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880" marR="5080" indent="-43815">
              <a:lnSpc>
                <a:spcPct val="1586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Custom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CSS,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images,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etc.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41978"/>
            <a:ext cx="5753100" cy="871728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dirty="0" sz="1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dirty="0" sz="18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dirty="0" sz="18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Explained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dirty="0" sz="16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6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600" spc="-25" b="1">
                <a:solidFill>
                  <a:srgbClr val="FFFFFF"/>
                </a:solidFill>
                <a:latin typeface="Times New Roman"/>
                <a:cs typeface="Times New Roman"/>
              </a:rPr>
              <a:t> js?</a:t>
            </a:r>
            <a:endParaRPr sz="1600">
              <a:latin typeface="Times New Roman"/>
              <a:cs typeface="Times New Roman"/>
            </a:endParaRPr>
          </a:p>
          <a:p>
            <a:pPr marL="12700" marR="50800">
              <a:lnSpc>
                <a:spcPct val="110900"/>
              </a:lnSpc>
              <a:spcBef>
                <a:spcPts val="86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interactive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web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Developed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Sencha,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particularly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well-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suited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creating data-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intensive,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cross-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platform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applications.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rich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UI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grids,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trees,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forms,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charts,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build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complex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interfaces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minimal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effort.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dirty="0" sz="1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dirty="0" sz="1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8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JS:</a:t>
            </a:r>
            <a:endParaRPr sz="1800">
              <a:latin typeface="Times New Roman"/>
              <a:cs typeface="Times New Roman"/>
            </a:endParaRPr>
          </a:p>
          <a:p>
            <a:pPr marL="469265" marR="227965" indent="-228600">
              <a:lnSpc>
                <a:spcPct val="110700"/>
              </a:lnSpc>
              <a:spcBef>
                <a:spcPts val="89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Rich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UI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Components: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wide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pre-built,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customizable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UI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grids,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forms,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trees,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charts,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which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highly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optimized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347980" indent="-228600">
              <a:lnSpc>
                <a:spcPct val="1107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Cross-Browser</a:t>
            </a:r>
            <a:r>
              <a:rPr dirty="0" sz="1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Compatibility:</a:t>
            </a:r>
            <a:r>
              <a:rPr dirty="0" sz="1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ensures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consistent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behavior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browsers,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older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versions.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11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MVC/MVVM</a:t>
            </a:r>
            <a:r>
              <a:rPr dirty="0" sz="14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Architecture: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supports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Model-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View-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Controller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(MVC)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Model-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View-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ViewModel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(MVVM)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patterns,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making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easier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maintain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large-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466725" indent="-228600">
              <a:lnSpc>
                <a:spcPct val="1111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Package: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robust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package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managing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models,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stores,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proxies,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simplifies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binding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backend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services.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22860" indent="-228600">
              <a:lnSpc>
                <a:spcPct val="1107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Theming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Styling: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theming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allows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developers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customize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look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feel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Sass.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07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Responsive</a:t>
            </a:r>
            <a:r>
              <a:rPr dirty="0" sz="14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Design:</a:t>
            </a:r>
            <a:r>
              <a:rPr dirty="0" sz="14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supports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responsive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design,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enabling applications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adapt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screen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sizes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devices.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205839"/>
            <a:ext cx="5730875" cy="8295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265" marR="170180" indent="-228600">
              <a:lnSpc>
                <a:spcPct val="111100"/>
              </a:lnSpc>
              <a:spcBef>
                <a:spcPts val="9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dirty="0" sz="1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Libraries: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integrated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libraries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frameworks,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such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React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Angular,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functionality.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281940" indent="-228600">
              <a:lnSpc>
                <a:spcPct val="1107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Comprehensive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Documentation: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known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extensive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documentation,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guides,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references.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6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imes New Roman"/>
                <a:cs typeface="Times New Roman"/>
              </a:rPr>
              <a:t>Cases:</a:t>
            </a:r>
            <a:endParaRPr sz="1600">
              <a:latin typeface="Times New Roman"/>
              <a:cs typeface="Times New Roman"/>
            </a:endParaRPr>
          </a:p>
          <a:p>
            <a:pPr marL="469265" marR="247015" indent="-228600">
              <a:lnSpc>
                <a:spcPct val="111100"/>
              </a:lnSpc>
              <a:spcBef>
                <a:spcPts val="844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Enterprise</a:t>
            </a:r>
            <a:r>
              <a:rPr dirty="0" sz="14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Applications: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enterprise-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require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complex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handling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rich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user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interfaces.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328930" indent="-228600">
              <a:lnSpc>
                <a:spcPct val="1107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Single-Page</a:t>
            </a:r>
            <a:r>
              <a:rPr dirty="0" sz="14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(SPAs):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well-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suited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SPAs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seamless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critical.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14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Visualization:</a:t>
            </a:r>
            <a:r>
              <a:rPr dirty="0" sz="14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powerful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charting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graphing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capabilities,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ideal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require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extensive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visualization.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endParaRPr sz="1400">
              <a:latin typeface="Times New Roman"/>
              <a:cs typeface="Times New Roman"/>
            </a:endParaRPr>
          </a:p>
          <a:p>
            <a:pPr marL="12700" marR="142240">
              <a:lnSpc>
                <a:spcPct val="111400"/>
              </a:lnSpc>
              <a:spcBef>
                <a:spcPts val="79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Here’s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window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button: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483735">
              <a:lnSpc>
                <a:spcPct val="1587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Ext.application({</a:t>
            </a:r>
            <a:endParaRPr sz="1400">
              <a:latin typeface="Times New Roman"/>
              <a:cs typeface="Times New Roman"/>
            </a:endParaRPr>
          </a:p>
          <a:p>
            <a:pPr marL="189230" marR="412432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'MyApp',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launch: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function()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Ext.create('Ext.window.Window',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654675" cy="889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44195" marR="3722370">
              <a:lnSpc>
                <a:spcPct val="1587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'Hello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JS',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height: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200,</a:t>
            </a:r>
            <a:endParaRPr sz="1400">
              <a:latin typeface="Times New Roman"/>
              <a:cs typeface="Times New Roman"/>
            </a:endParaRPr>
          </a:p>
          <a:p>
            <a:pPr algn="just" marL="544195" marR="4290060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width: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400,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layout: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'fit',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items: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algn="just" marL="722630" marR="3787140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xtype: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'button',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'Click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Me',</a:t>
            </a:r>
            <a:endParaRPr sz="1400">
              <a:latin typeface="Times New Roman"/>
              <a:cs typeface="Times New Roman"/>
            </a:endParaRPr>
          </a:p>
          <a:p>
            <a:pPr marL="901065" marR="1669414" indent="-178435">
              <a:lnSpc>
                <a:spcPts val="2680"/>
              </a:lnSpc>
              <a:spcBef>
                <a:spcPts val="23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handler: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function()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Ext.Msg.alert('Message',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'Button</a:t>
            </a:r>
            <a:r>
              <a:rPr dirty="0" sz="14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clicked!');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730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0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}).show();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Licensing:</a:t>
            </a:r>
            <a:endParaRPr sz="1800">
              <a:latin typeface="Times New Roman"/>
              <a:cs typeface="Times New Roman"/>
            </a:endParaRPr>
          </a:p>
          <a:p>
            <a:pPr marL="12700" marR="73660">
              <a:lnSpc>
                <a:spcPct val="111100"/>
              </a:lnSpc>
              <a:spcBef>
                <a:spcPts val="8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commercial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product,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purchase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license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projects.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Sencha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licensing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options,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developer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licenses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enterprise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licenses.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Alternatives:</a:t>
            </a:r>
            <a:endParaRPr sz="18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06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React:</a:t>
            </a:r>
            <a:r>
              <a:rPr dirty="0" sz="14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popular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open-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library for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interfaces.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Angular:</a:t>
            </a:r>
            <a:r>
              <a:rPr dirty="0" sz="14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full-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fledged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 web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Clr>
                <a:srgbClr val="FFFFFF"/>
              </a:buClr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11400"/>
              </a:lnSpc>
              <a:buFont typeface="Wingdings"/>
              <a:buChar char=""/>
              <a:tabLst>
                <a:tab pos="469265" algn="l"/>
              </a:tabLst>
            </a:pP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Vue.js:</a:t>
            </a:r>
            <a:r>
              <a:rPr dirty="0" sz="14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progressive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UIs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single-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page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205839"/>
            <a:ext cx="5745480" cy="7978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400">
              <a:lnSpc>
                <a:spcPct val="1110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powerful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tool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developers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complex,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driven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rich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interfaces.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commercial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nature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steep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curve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considerations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choosing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12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powerful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JavaScript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provides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rich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built-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modern,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data-intensive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Below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detailed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explanation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built-in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hands-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guide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implementing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dirty="0" sz="1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8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64769">
              <a:lnSpc>
                <a:spcPct val="111100"/>
              </a:lnSpc>
              <a:spcBef>
                <a:spcPts val="87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blocks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framework.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reusable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UI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elements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customized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combined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complex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user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interfaces.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divided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categories: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Categories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Built-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Containers: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hold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components.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Panel,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Window,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TabPanel,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Viewport,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FormPanel.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Forms: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validation.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TextField,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ComboBox,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DateField,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Checkbox,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RadioButton.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Grids: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manipulate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tabular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9507"/>
            <a:ext cx="4670425" cy="8430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Grid,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PagingToolbar,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RowExpander.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Trees: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hierarchical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TreePanel,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TreeGrid.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Charts: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visualization.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LineChart,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BarChart,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PieChart.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 b="1">
                <a:solidFill>
                  <a:srgbClr val="FFFFFF"/>
                </a:solidFill>
                <a:latin typeface="Times New Roman"/>
                <a:cs typeface="Times New Roman"/>
              </a:rPr>
              <a:t>Toolbars</a:t>
            </a:r>
            <a:r>
              <a:rPr dirty="0" sz="1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Menus: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navigation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actions.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Toolbar,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Menu,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Button.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Layouts: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86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arrangement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containers.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BorderLayout,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HBox,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VBox,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CardLayout.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Utilities: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Helper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tasks.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Examples:</a:t>
            </a:r>
            <a:r>
              <a:rPr dirty="0" sz="14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DataView,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MessageBox,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ProgressBar.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Hands-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On: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18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Let’s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build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step.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6714"/>
            <a:ext cx="5409565" cy="866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Set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dirty="0" sz="18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Download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Sencha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website.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project: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02530">
              <a:lnSpc>
                <a:spcPct val="158600"/>
              </a:lnSpc>
              <a:spcBef>
                <a:spcPts val="5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html Copy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0700"/>
              </a:lnSpc>
              <a:spcBef>
                <a:spcPts val="80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&lt;link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rel="stylesheet"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type="text/css"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href="path/to/extjs/resources/css/ext- all.css"&gt;</a:t>
            </a:r>
            <a:endParaRPr sz="1400">
              <a:latin typeface="Times New Roman"/>
              <a:cs typeface="Times New Roman"/>
            </a:endParaRPr>
          </a:p>
          <a:p>
            <a:pPr marL="12700" marR="501650">
              <a:lnSpc>
                <a:spcPct val="1586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&lt;script</a:t>
            </a:r>
            <a:r>
              <a:rPr dirty="0" sz="14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type="text/javascript"</a:t>
            </a:r>
            <a:r>
              <a:rPr dirty="0" sz="14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src="path/to/extjs/ext-all.js"&gt;&lt;/script&gt;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HTML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2: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Component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Let’s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Panel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inside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696460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javascript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endParaRPr sz="1400">
              <a:latin typeface="Times New Roman"/>
              <a:cs typeface="Times New Roman"/>
            </a:endParaRPr>
          </a:p>
          <a:p>
            <a:pPr marL="189230" marR="3511550" indent="-177165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Ext.onReady(function()</a:t>
            </a:r>
            <a:r>
              <a:rPr dirty="0" sz="1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Ext.create('Ext.Panel',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7665" marR="3496945" indent="-190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'My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Panel',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width: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300,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height: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200,</a:t>
            </a:r>
            <a:endParaRPr sz="1400">
              <a:latin typeface="Times New Roman"/>
              <a:cs typeface="Times New Roman"/>
            </a:endParaRPr>
          </a:p>
          <a:p>
            <a:pPr marL="365760" marR="863600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renderTo: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Ext.getBody(),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Render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body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page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items: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722630" marR="1568450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xtype: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'button',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button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component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'Click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Me',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handler: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function()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894"/>
            <a:ext cx="5674360" cy="804799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901065">
              <a:lnSpc>
                <a:spcPct val="100000"/>
              </a:lnSpc>
              <a:spcBef>
                <a:spcPts val="10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Ext.Msg.alert('Message',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'Button</a:t>
            </a:r>
            <a:r>
              <a:rPr dirty="0" sz="14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clicked!');</a:t>
            </a:r>
            <a:endParaRPr sz="14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algn="r" marR="5240655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  <a:p>
            <a:pPr algn="r" marR="5281930">
              <a:lnSpc>
                <a:spcPct val="100000"/>
              </a:lnSpc>
              <a:spcBef>
                <a:spcPts val="980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3: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Grid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Component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Let’s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Grid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display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tabular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4961255">
              <a:lnSpc>
                <a:spcPct val="158600"/>
              </a:lnSpc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javascript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Copy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Ext.onReady(function()</a:t>
            </a:r>
            <a:r>
              <a:rPr dirty="0" sz="140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89230" marR="4105910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Ext.define('User',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 marR="3105785">
              <a:lnSpc>
                <a:spcPts val="2670"/>
              </a:lnSpc>
              <a:spcBef>
                <a:spcPts val="25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extend: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'Ext.data.Model',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fields: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['name',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'email',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'phone']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(data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source)</a:t>
            </a:r>
            <a:endParaRPr sz="1400">
              <a:latin typeface="Times New Roman"/>
              <a:cs typeface="Times New Roman"/>
            </a:endParaRPr>
          </a:p>
          <a:p>
            <a:pPr marL="365760" marR="2649855" indent="-177165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var</a:t>
            </a:r>
            <a:r>
              <a:rPr dirty="0" sz="14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</a:t>
            </a:r>
            <a:r>
              <a:rPr dirty="0" sz="14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Ext.create('Ext.data.Store',</a:t>
            </a:r>
            <a:r>
              <a:rPr dirty="0" sz="14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'User',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data: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9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'John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Doe',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email: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'john@example.com',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phone:</a:t>
            </a:r>
            <a:r>
              <a:rPr dirty="0" sz="1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'123-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456-7890'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3830" y="8911590"/>
            <a:ext cx="4843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'Jane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Smith',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email: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'jane@example.com',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phone: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'987-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654-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9023501"/>
            <a:ext cx="544195" cy="7023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3210'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algn="r" marR="110489">
              <a:lnSpc>
                <a:spcPct val="100000"/>
              </a:lnSpc>
              <a:spcBef>
                <a:spcPts val="985"/>
              </a:spcBef>
            </a:pP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9507"/>
            <a:ext cx="5463540" cy="8430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400">
              <a:latin typeface="Times New Roman"/>
              <a:cs typeface="Times New Roman"/>
            </a:endParaRPr>
          </a:p>
          <a:p>
            <a:pPr marL="189230" marR="3233420">
              <a:lnSpc>
                <a:spcPct val="1586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grid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Ext.create('Ext.grid.Panel',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5760" marR="3951604">
              <a:lnSpc>
                <a:spcPct val="1586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title: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'User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List',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store: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store,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columns: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'Name',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dataIndex: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'name',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flex: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100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'Email',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dataIndex: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'email',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flex: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},</a:t>
            </a:r>
            <a:endParaRPr sz="140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{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text: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'Phone',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dataIndex: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'phone',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flex: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],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width: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600,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height: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300,</a:t>
            </a:r>
            <a:endParaRPr sz="14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renderTo: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Ext.getBody()</a:t>
            </a:r>
            <a:endParaRPr sz="1400">
              <a:latin typeface="Times New Roman"/>
              <a:cs typeface="Times New Roman"/>
            </a:endParaRPr>
          </a:p>
          <a:p>
            <a:pPr marL="18923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});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Implementing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implement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Ext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real-world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project,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follow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steps: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dirty="0" sz="1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1: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8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80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8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MVC/MVVM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dirty="0" sz="14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organize</a:t>
            </a:r>
            <a:r>
              <a:rPr dirty="0" sz="14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dirty="0" sz="14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code: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310890">
              <a:lnSpc>
                <a:spcPct val="1586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models. View: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Define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UI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components.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Controller: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logic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interactions.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896" y="310895"/>
            <a:ext cx="6946265" cy="10078085"/>
          </a:xfrm>
          <a:custGeom>
            <a:avLst/>
            <a:gdLst/>
            <a:ahLst/>
            <a:cxnLst/>
            <a:rect l="l" t="t" r="r" b="b"/>
            <a:pathLst>
              <a:path w="6946265" h="10078085">
                <a:moveTo>
                  <a:pt x="6946125" y="6045"/>
                </a:moveTo>
                <a:lnTo>
                  <a:pt x="6940042" y="6045"/>
                </a:lnTo>
                <a:lnTo>
                  <a:pt x="6940042" y="0"/>
                </a:lnTo>
                <a:lnTo>
                  <a:pt x="693394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65715"/>
                </a:lnTo>
                <a:lnTo>
                  <a:pt x="6096" y="10065715"/>
                </a:lnTo>
                <a:lnTo>
                  <a:pt x="6096" y="6096"/>
                </a:lnTo>
                <a:lnTo>
                  <a:pt x="6933946" y="6096"/>
                </a:lnTo>
                <a:lnTo>
                  <a:pt x="6933946" y="10065715"/>
                </a:lnTo>
                <a:lnTo>
                  <a:pt x="6940042" y="10065715"/>
                </a:lnTo>
                <a:lnTo>
                  <a:pt x="6946125" y="10065715"/>
                </a:lnTo>
                <a:lnTo>
                  <a:pt x="6946125" y="6045"/>
                </a:lnTo>
                <a:close/>
              </a:path>
              <a:path w="6946265" h="10078085">
                <a:moveTo>
                  <a:pt x="6946138" y="10071824"/>
                </a:moveTo>
                <a:lnTo>
                  <a:pt x="6946125" y="10065728"/>
                </a:lnTo>
                <a:lnTo>
                  <a:pt x="6940042" y="10065728"/>
                </a:lnTo>
                <a:lnTo>
                  <a:pt x="6933946" y="10065728"/>
                </a:lnTo>
                <a:lnTo>
                  <a:pt x="6096" y="10065728"/>
                </a:lnTo>
                <a:lnTo>
                  <a:pt x="0" y="10065728"/>
                </a:lnTo>
                <a:lnTo>
                  <a:pt x="0" y="10071811"/>
                </a:lnTo>
                <a:lnTo>
                  <a:pt x="6096" y="10071811"/>
                </a:lnTo>
                <a:lnTo>
                  <a:pt x="6933946" y="10071811"/>
                </a:lnTo>
                <a:lnTo>
                  <a:pt x="6940042" y="10071811"/>
                </a:lnTo>
                <a:lnTo>
                  <a:pt x="6933946" y="10071824"/>
                </a:lnTo>
                <a:lnTo>
                  <a:pt x="6096" y="10071824"/>
                </a:lnTo>
                <a:lnTo>
                  <a:pt x="6096" y="10077907"/>
                </a:lnTo>
                <a:lnTo>
                  <a:pt x="6933946" y="10077907"/>
                </a:lnTo>
                <a:lnTo>
                  <a:pt x="6940042" y="10077907"/>
                </a:lnTo>
                <a:lnTo>
                  <a:pt x="6946125" y="10077907"/>
                </a:lnTo>
                <a:lnTo>
                  <a:pt x="6946138" y="10071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Prajwal Gajanan Ponarkar</dc:creator>
  <dcterms:created xsi:type="dcterms:W3CDTF">2025-03-09T08:53:27Z</dcterms:created>
  <dcterms:modified xsi:type="dcterms:W3CDTF">2025-03-09T08:53:27Z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2025-03-09T00:00:00Z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2025-03-09T00:00:00Z</vt:filetime>
  </property>
  <property fmtid="{D5CDD505-2E9C-101B-9397-08002B2CF9AE}" pid="5" name="Producer">
    <vt:lpwstr>Microsoft® Word for Microsoft 365</vt:lpwstr>
  </property>
</Properties>
</file>