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2130" y="-4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63426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43254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94055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21263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54062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957872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514112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764445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77017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3661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38828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30F613-3C72-4CF8-A9D7-3FB7E5A213D6}" type="datetimeFigureOut">
              <a:rPr lang="en-AE" smtClean="0"/>
              <a:t>26/03/2024</a:t>
            </a:fld>
            <a:endParaRPr lang="en-A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EA1E23-0B6E-449C-9C97-5347BD829BB0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402279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003835-36CB-5590-9F2A-1151DD0054B2}"/>
              </a:ext>
            </a:extLst>
          </p:cNvPr>
          <p:cNvSpPr/>
          <p:nvPr/>
        </p:nvSpPr>
        <p:spPr>
          <a:xfrm>
            <a:off x="359664" y="3294895"/>
            <a:ext cx="6096000" cy="346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(GEOJSON GRAPH)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1EF73-3D6D-A78C-8662-36E02F37A636}"/>
              </a:ext>
            </a:extLst>
          </p:cNvPr>
          <p:cNvSpPr/>
          <p:nvPr/>
        </p:nvSpPr>
        <p:spPr>
          <a:xfrm>
            <a:off x="347469" y="1081421"/>
            <a:ext cx="129540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 Orders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3BCA2-AFC1-8149-DF5B-B5DC305AE46A}"/>
              </a:ext>
            </a:extLst>
          </p:cNvPr>
          <p:cNvSpPr/>
          <p:nvPr/>
        </p:nvSpPr>
        <p:spPr>
          <a:xfrm>
            <a:off x="1902965" y="1081421"/>
            <a:ext cx="1292352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 Customers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258FE-C886-3AE5-69EA-46EE0FE88759}"/>
              </a:ext>
            </a:extLst>
          </p:cNvPr>
          <p:cNvSpPr/>
          <p:nvPr/>
        </p:nvSpPr>
        <p:spPr>
          <a:xfrm>
            <a:off x="3455413" y="1081421"/>
            <a:ext cx="143256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E" dirty="0"/>
              <a:t>No of Items &amp; Qty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3B8B5-7148-87A5-D62A-0DFA4E812110}"/>
              </a:ext>
            </a:extLst>
          </p:cNvPr>
          <p:cNvSpPr/>
          <p:nvPr/>
        </p:nvSpPr>
        <p:spPr>
          <a:xfrm>
            <a:off x="5148069" y="1081421"/>
            <a:ext cx="129540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Weights &amp; Avg/ Order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B751B-77EF-13A4-A2E4-688530D30C7C}"/>
              </a:ext>
            </a:extLst>
          </p:cNvPr>
          <p:cNvSpPr/>
          <p:nvPr/>
        </p:nvSpPr>
        <p:spPr>
          <a:xfrm>
            <a:off x="487680" y="3375665"/>
            <a:ext cx="6858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7B61A2-2CD2-AF84-43F4-72191472B0F4}"/>
              </a:ext>
            </a:extLst>
          </p:cNvPr>
          <p:cNvSpPr/>
          <p:nvPr/>
        </p:nvSpPr>
        <p:spPr>
          <a:xfrm>
            <a:off x="359661" y="1972969"/>
            <a:ext cx="129540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of Vehicles </a:t>
            </a:r>
          </a:p>
          <a:p>
            <a:pPr algn="ctr"/>
            <a:r>
              <a:rPr lang="en-US" sz="1050" dirty="0"/>
              <a:t># 3T      |     # 1T </a:t>
            </a:r>
            <a:endParaRPr lang="en-AE" sz="10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D2D90C-8DF5-F9F8-4994-B3F40E69852C}"/>
              </a:ext>
            </a:extLst>
          </p:cNvPr>
          <p:cNvSpPr/>
          <p:nvPr/>
        </p:nvSpPr>
        <p:spPr>
          <a:xfrm>
            <a:off x="1915157" y="1972969"/>
            <a:ext cx="1292352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Avg Route Duration/ </a:t>
            </a:r>
            <a:r>
              <a:rPr lang="en-US" dirty="0" err="1"/>
              <a:t>Dist</a:t>
            </a:r>
            <a:endParaRPr lang="en-A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4923D-6C4D-1DBF-0EC4-87AEE99FEDB4}"/>
              </a:ext>
            </a:extLst>
          </p:cNvPr>
          <p:cNvSpPr/>
          <p:nvPr/>
        </p:nvSpPr>
        <p:spPr>
          <a:xfrm>
            <a:off x="3467605" y="1972969"/>
            <a:ext cx="143256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4E1DF9-583D-5194-FDAE-179E9C8F6182}"/>
              </a:ext>
            </a:extLst>
          </p:cNvPr>
          <p:cNvSpPr/>
          <p:nvPr/>
        </p:nvSpPr>
        <p:spPr>
          <a:xfrm>
            <a:off x="5160261" y="1972969"/>
            <a:ext cx="129540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4DD34B-EC27-6EE6-AD86-077DF25FE627}"/>
              </a:ext>
            </a:extLst>
          </p:cNvPr>
          <p:cNvSpPr/>
          <p:nvPr/>
        </p:nvSpPr>
        <p:spPr>
          <a:xfrm>
            <a:off x="365122" y="619531"/>
            <a:ext cx="1289939" cy="213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SELECTED DATE</a:t>
            </a:r>
            <a:endParaRPr lang="en-AE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1A06067-1B85-73A1-915E-68D0ABB71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562822"/>
              </p:ext>
            </p:extLst>
          </p:nvPr>
        </p:nvGraphicFramePr>
        <p:xfrm>
          <a:off x="359664" y="6874760"/>
          <a:ext cx="6095997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8843873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975817577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7310845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8836998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5439349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97289185"/>
                    </a:ext>
                  </a:extLst>
                </a:gridCol>
                <a:gridCol w="821438">
                  <a:extLst>
                    <a:ext uri="{9D8B030D-6E8A-4147-A177-3AD203B41FA5}">
                      <a16:colId xmlns:a16="http://schemas.microsoft.com/office/drawing/2014/main" val="1636986820"/>
                    </a:ext>
                  </a:extLst>
                </a:gridCol>
                <a:gridCol w="533228">
                  <a:extLst>
                    <a:ext uri="{9D8B030D-6E8A-4147-A177-3AD203B41FA5}">
                      <a16:colId xmlns:a16="http://schemas.microsoft.com/office/drawing/2014/main" val="100859504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9931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Vehicle No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dirty="0"/>
                        <a:t>Driver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Emirate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 of Cust.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 of Orders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Total Weight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Duration/ Distance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dirty="0"/>
                        <a:t>Route </a:t>
                      </a:r>
                      <a:r>
                        <a:rPr lang="en-AE" sz="1000" dirty="0" err="1"/>
                        <a:t>Seq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7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0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0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V3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6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6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7974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9853D16-7751-054E-C933-85BEB0F6B016}"/>
              </a:ext>
            </a:extLst>
          </p:cNvPr>
          <p:cNvSpPr/>
          <p:nvPr/>
        </p:nvSpPr>
        <p:spPr>
          <a:xfrm>
            <a:off x="1948688" y="2970294"/>
            <a:ext cx="1292352" cy="213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EMIRATE</a:t>
            </a:r>
            <a:endParaRPr lang="en-AE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24F66-C93D-528D-FE96-62E26D48A79B}"/>
              </a:ext>
            </a:extLst>
          </p:cNvPr>
          <p:cNvSpPr/>
          <p:nvPr/>
        </p:nvSpPr>
        <p:spPr>
          <a:xfrm flipV="1">
            <a:off x="649986" y="3375665"/>
            <a:ext cx="68580" cy="4571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sz="9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5EA1A7-E23C-9BE8-66CD-E27F52F2590E}"/>
              </a:ext>
            </a:extLst>
          </p:cNvPr>
          <p:cNvGrpSpPr/>
          <p:nvPr/>
        </p:nvGrpSpPr>
        <p:grpSpPr>
          <a:xfrm>
            <a:off x="419859" y="1161436"/>
            <a:ext cx="230886" cy="45720"/>
            <a:chOff x="453390" y="613410"/>
            <a:chExt cx="230886" cy="457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38064A-58E8-936E-AF62-55A7460EC618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DC30A0-BFF8-5089-DCBA-C0207BB558BD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15CBF3-4297-C588-FD31-1E463888945A}"/>
              </a:ext>
            </a:extLst>
          </p:cNvPr>
          <p:cNvGrpSpPr/>
          <p:nvPr/>
        </p:nvGrpSpPr>
        <p:grpSpPr>
          <a:xfrm>
            <a:off x="2011804" y="1138576"/>
            <a:ext cx="230886" cy="45720"/>
            <a:chOff x="453390" y="613410"/>
            <a:chExt cx="230886" cy="457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280F15-400C-A306-AFA9-FD25DE87CE5B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D3CC75-8661-8791-F5E2-65025AE89169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3D73C5-11B0-F155-95C5-469D8E61A29C}"/>
              </a:ext>
            </a:extLst>
          </p:cNvPr>
          <p:cNvGrpSpPr/>
          <p:nvPr/>
        </p:nvGrpSpPr>
        <p:grpSpPr>
          <a:xfrm>
            <a:off x="433575" y="2017167"/>
            <a:ext cx="230886" cy="45720"/>
            <a:chOff x="453390" y="613410"/>
            <a:chExt cx="230886" cy="4572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3454A66-8216-05D3-09AB-628029C397A5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00C6C2-6753-144C-6624-7617233C9315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48EB05-821B-86DD-3978-8330CC96CE74}"/>
              </a:ext>
            </a:extLst>
          </p:cNvPr>
          <p:cNvGrpSpPr/>
          <p:nvPr/>
        </p:nvGrpSpPr>
        <p:grpSpPr>
          <a:xfrm>
            <a:off x="3557203" y="1138575"/>
            <a:ext cx="230886" cy="45720"/>
            <a:chOff x="453390" y="613410"/>
            <a:chExt cx="230886" cy="4572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79BF6F3-A78D-EF7F-6FEC-284E0782F1BC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CD13F1-A5CA-B4F0-FEF4-A4050BA79BE5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12C10C8-1432-0686-FD4B-E7C9D451ECFB}"/>
              </a:ext>
            </a:extLst>
          </p:cNvPr>
          <p:cNvGrpSpPr/>
          <p:nvPr/>
        </p:nvGrpSpPr>
        <p:grpSpPr>
          <a:xfrm>
            <a:off x="5207029" y="1138575"/>
            <a:ext cx="230886" cy="45720"/>
            <a:chOff x="453390" y="613410"/>
            <a:chExt cx="230886" cy="457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E0CE0E-7CF5-C052-0FB7-019DA65A4C56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1A5A1E-1A7C-1E7E-212B-5581E9745CA8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2931CA9-4500-1260-44E0-2449109A1A9F}"/>
              </a:ext>
            </a:extLst>
          </p:cNvPr>
          <p:cNvGrpSpPr/>
          <p:nvPr/>
        </p:nvGrpSpPr>
        <p:grpSpPr>
          <a:xfrm>
            <a:off x="2024790" y="2642008"/>
            <a:ext cx="230886" cy="45720"/>
            <a:chOff x="453390" y="613410"/>
            <a:chExt cx="230886" cy="457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148D7E-6A65-0B50-F6BD-CD2A40EF985A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FEF0CC4-53AC-FC46-69B5-89E132345937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6BE2FCA7-DFCE-7D00-B8FB-4F381BDA8BD5}"/>
              </a:ext>
            </a:extLst>
          </p:cNvPr>
          <p:cNvSpPr/>
          <p:nvPr/>
        </p:nvSpPr>
        <p:spPr>
          <a:xfrm>
            <a:off x="3501136" y="2966471"/>
            <a:ext cx="777240" cy="2133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Routes</a:t>
            </a:r>
            <a:endParaRPr lang="en-AE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323304-548D-043B-8095-B95070D1DFB0}"/>
              </a:ext>
            </a:extLst>
          </p:cNvPr>
          <p:cNvSpPr/>
          <p:nvPr/>
        </p:nvSpPr>
        <p:spPr>
          <a:xfrm>
            <a:off x="4535932" y="2966471"/>
            <a:ext cx="777240" cy="2133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Emirates</a:t>
            </a:r>
            <a:endParaRPr lang="en-AE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D4FDDD-D345-6F2C-64DB-EB27EC8398D2}"/>
              </a:ext>
            </a:extLst>
          </p:cNvPr>
          <p:cNvSpPr/>
          <p:nvPr/>
        </p:nvSpPr>
        <p:spPr>
          <a:xfrm>
            <a:off x="5570728" y="2966471"/>
            <a:ext cx="777240" cy="2133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City</a:t>
            </a:r>
            <a:endParaRPr lang="en-A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2635C2-3C28-8161-C1A6-34236BA53409}"/>
              </a:ext>
            </a:extLst>
          </p:cNvPr>
          <p:cNvSpPr/>
          <p:nvPr/>
        </p:nvSpPr>
        <p:spPr>
          <a:xfrm>
            <a:off x="359664" y="9236441"/>
            <a:ext cx="1011936" cy="2133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Export Excel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1F1F24B-48FF-E4FF-1221-0F6992669403}"/>
              </a:ext>
            </a:extLst>
          </p:cNvPr>
          <p:cNvSpPr/>
          <p:nvPr/>
        </p:nvSpPr>
        <p:spPr>
          <a:xfrm>
            <a:off x="359663" y="2944384"/>
            <a:ext cx="1316735" cy="213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VEHICLE</a:t>
            </a:r>
            <a:endParaRPr lang="en-A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60EA13A-B4F3-D586-56A2-C2C9A44C43A0}"/>
              </a:ext>
            </a:extLst>
          </p:cNvPr>
          <p:cNvSpPr/>
          <p:nvPr/>
        </p:nvSpPr>
        <p:spPr>
          <a:xfrm>
            <a:off x="359664" y="9829805"/>
            <a:ext cx="6117336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B56DA8B-AF97-E05B-CE49-79569127151D}"/>
              </a:ext>
            </a:extLst>
          </p:cNvPr>
          <p:cNvSpPr/>
          <p:nvPr/>
        </p:nvSpPr>
        <p:spPr>
          <a:xfrm>
            <a:off x="1915158" y="613716"/>
            <a:ext cx="1289938" cy="2133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3T VEHICLE</a:t>
            </a:r>
            <a:endParaRPr lang="en-A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5AD975-24FB-6E30-6A63-DD35AFC65ECD}"/>
              </a:ext>
            </a:extLst>
          </p:cNvPr>
          <p:cNvSpPr/>
          <p:nvPr/>
        </p:nvSpPr>
        <p:spPr>
          <a:xfrm>
            <a:off x="3465192" y="613716"/>
            <a:ext cx="1447165" cy="21336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1T VEHICLE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2437974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7003835-36CB-5590-9F2A-1151DD0054B2}"/>
              </a:ext>
            </a:extLst>
          </p:cNvPr>
          <p:cNvSpPr/>
          <p:nvPr/>
        </p:nvSpPr>
        <p:spPr>
          <a:xfrm>
            <a:off x="359664" y="2685290"/>
            <a:ext cx="6096000" cy="346862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 (GEOJSON GRAPH)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51EF73-3D6D-A78C-8662-36E02F37A636}"/>
              </a:ext>
            </a:extLst>
          </p:cNvPr>
          <p:cNvSpPr/>
          <p:nvPr/>
        </p:nvSpPr>
        <p:spPr>
          <a:xfrm>
            <a:off x="381000" y="533395"/>
            <a:ext cx="129540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 Orders</a:t>
            </a:r>
            <a:endParaRPr lang="en-A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23BCA2-AFC1-8149-DF5B-B5DC305AE46A}"/>
              </a:ext>
            </a:extLst>
          </p:cNvPr>
          <p:cNvSpPr/>
          <p:nvPr/>
        </p:nvSpPr>
        <p:spPr>
          <a:xfrm>
            <a:off x="1936496" y="533395"/>
            <a:ext cx="1292352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# Customers</a:t>
            </a:r>
            <a:endParaRPr lang="en-AE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9258FE-C886-3AE5-69EA-46EE0FE88759}"/>
              </a:ext>
            </a:extLst>
          </p:cNvPr>
          <p:cNvSpPr/>
          <p:nvPr/>
        </p:nvSpPr>
        <p:spPr>
          <a:xfrm>
            <a:off x="3488944" y="533395"/>
            <a:ext cx="143256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AE" dirty="0"/>
              <a:t>No of Items &amp; Qty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BD3B8B5-7148-87A5-D62A-0DFA4E812110}"/>
              </a:ext>
            </a:extLst>
          </p:cNvPr>
          <p:cNvSpPr/>
          <p:nvPr/>
        </p:nvSpPr>
        <p:spPr>
          <a:xfrm>
            <a:off x="5181600" y="533395"/>
            <a:ext cx="129540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Total Weights &amp; Avg/ Order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B751B-77EF-13A4-A2E4-688530D30C7C}"/>
              </a:ext>
            </a:extLst>
          </p:cNvPr>
          <p:cNvSpPr/>
          <p:nvPr/>
        </p:nvSpPr>
        <p:spPr>
          <a:xfrm>
            <a:off x="487680" y="2766060"/>
            <a:ext cx="68580" cy="4572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7B61A2-2CD2-AF84-43F4-72191472B0F4}"/>
              </a:ext>
            </a:extLst>
          </p:cNvPr>
          <p:cNvSpPr/>
          <p:nvPr/>
        </p:nvSpPr>
        <p:spPr>
          <a:xfrm>
            <a:off x="393192" y="1424943"/>
            <a:ext cx="129540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No of Stops Pending</a:t>
            </a:r>
            <a:endParaRPr lang="en-A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D2D90C-8DF5-F9F8-4994-B3F40E69852C}"/>
              </a:ext>
            </a:extLst>
          </p:cNvPr>
          <p:cNvSpPr/>
          <p:nvPr/>
        </p:nvSpPr>
        <p:spPr>
          <a:xfrm>
            <a:off x="1948688" y="1424943"/>
            <a:ext cx="1292352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 Duration/ </a:t>
            </a:r>
            <a:r>
              <a:rPr lang="en-US" dirty="0" err="1"/>
              <a:t>Dist</a:t>
            </a:r>
            <a:endParaRPr lang="en-AE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14923D-6C4D-1DBF-0EC4-87AEE99FEDB4}"/>
              </a:ext>
            </a:extLst>
          </p:cNvPr>
          <p:cNvSpPr/>
          <p:nvPr/>
        </p:nvSpPr>
        <p:spPr>
          <a:xfrm>
            <a:off x="3501136" y="1424943"/>
            <a:ext cx="143256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34E1DF9-583D-5194-FDAE-179E9C8F6182}"/>
              </a:ext>
            </a:extLst>
          </p:cNvPr>
          <p:cNvSpPr/>
          <p:nvPr/>
        </p:nvSpPr>
        <p:spPr>
          <a:xfrm>
            <a:off x="5193792" y="1424943"/>
            <a:ext cx="1295400" cy="8107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E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4DD34B-EC27-6EE6-AD86-077DF25FE627}"/>
              </a:ext>
            </a:extLst>
          </p:cNvPr>
          <p:cNvSpPr/>
          <p:nvPr/>
        </p:nvSpPr>
        <p:spPr>
          <a:xfrm>
            <a:off x="393192" y="2360689"/>
            <a:ext cx="1295400" cy="213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SELECTED DATE</a:t>
            </a:r>
            <a:endParaRPr lang="en-AE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21A06067-1B85-73A1-915E-68D0ABB71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41770"/>
              </p:ext>
            </p:extLst>
          </p:nvPr>
        </p:nvGraphicFramePr>
        <p:xfrm>
          <a:off x="359664" y="6265155"/>
          <a:ext cx="6096001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8491">
                  <a:extLst>
                    <a:ext uri="{9D8B030D-6E8A-4147-A177-3AD203B41FA5}">
                      <a16:colId xmlns:a16="http://schemas.microsoft.com/office/drawing/2014/main" val="2884387301"/>
                    </a:ext>
                  </a:extLst>
                </a:gridCol>
                <a:gridCol w="738216">
                  <a:extLst>
                    <a:ext uri="{9D8B030D-6E8A-4147-A177-3AD203B41FA5}">
                      <a16:colId xmlns:a16="http://schemas.microsoft.com/office/drawing/2014/main" val="1773108454"/>
                    </a:ext>
                  </a:extLst>
                </a:gridCol>
                <a:gridCol w="848026">
                  <a:extLst>
                    <a:ext uri="{9D8B030D-6E8A-4147-A177-3AD203B41FA5}">
                      <a16:colId xmlns:a16="http://schemas.microsoft.com/office/drawing/2014/main" val="88369984"/>
                    </a:ext>
                  </a:extLst>
                </a:gridCol>
                <a:gridCol w="788968">
                  <a:extLst>
                    <a:ext uri="{9D8B030D-6E8A-4147-A177-3AD203B41FA5}">
                      <a16:colId xmlns:a16="http://schemas.microsoft.com/office/drawing/2014/main" val="254393498"/>
                    </a:ext>
                  </a:extLst>
                </a:gridCol>
                <a:gridCol w="722529">
                  <a:extLst>
                    <a:ext uri="{9D8B030D-6E8A-4147-A177-3AD203B41FA5}">
                      <a16:colId xmlns:a16="http://schemas.microsoft.com/office/drawing/2014/main" val="1797289185"/>
                    </a:ext>
                  </a:extLst>
                </a:gridCol>
                <a:gridCol w="750397">
                  <a:extLst>
                    <a:ext uri="{9D8B030D-6E8A-4147-A177-3AD203B41FA5}">
                      <a16:colId xmlns:a16="http://schemas.microsoft.com/office/drawing/2014/main" val="1636986820"/>
                    </a:ext>
                  </a:extLst>
                </a:gridCol>
                <a:gridCol w="581158">
                  <a:extLst>
                    <a:ext uri="{9D8B030D-6E8A-4147-A177-3AD203B41FA5}">
                      <a16:colId xmlns:a16="http://schemas.microsoft.com/office/drawing/2014/main" val="1008595041"/>
                    </a:ext>
                  </a:extLst>
                </a:gridCol>
                <a:gridCol w="738216">
                  <a:extLst>
                    <a:ext uri="{9D8B030D-6E8A-4147-A177-3AD203B41FA5}">
                      <a16:colId xmlns:a16="http://schemas.microsoft.com/office/drawing/2014/main" val="993100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Customer Name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Emirate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Address, L1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No of Orders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Total Weight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Duration/ Distance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E" sz="1000" dirty="0"/>
                        <a:t>Route </a:t>
                      </a:r>
                      <a:r>
                        <a:rPr lang="en-AE" sz="1000" dirty="0" err="1"/>
                        <a:t>Seq</a:t>
                      </a:r>
                      <a:endParaRPr lang="en-AE" sz="1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AE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17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70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305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E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162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8465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379740"/>
                  </a:ext>
                </a:extLst>
              </a:tr>
            </a:tbl>
          </a:graphicData>
        </a:graphic>
      </p:graphicFrame>
      <p:sp>
        <p:nvSpPr>
          <p:cNvPr id="22" name="Rectangle 21">
            <a:extLst>
              <a:ext uri="{FF2B5EF4-FFF2-40B4-BE49-F238E27FC236}">
                <a16:creationId xmlns:a16="http://schemas.microsoft.com/office/drawing/2014/main" id="{A9853D16-7751-054E-C933-85BEB0F6B016}"/>
              </a:ext>
            </a:extLst>
          </p:cNvPr>
          <p:cNvSpPr/>
          <p:nvPr/>
        </p:nvSpPr>
        <p:spPr>
          <a:xfrm>
            <a:off x="1936496" y="2360689"/>
            <a:ext cx="1304544" cy="21336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/>
              <a:t>EMIRATE</a:t>
            </a:r>
            <a:endParaRPr lang="en-AE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A24F66-C93D-528D-FE96-62E26D48A79B}"/>
              </a:ext>
            </a:extLst>
          </p:cNvPr>
          <p:cNvSpPr/>
          <p:nvPr/>
        </p:nvSpPr>
        <p:spPr>
          <a:xfrm flipV="1">
            <a:off x="649986" y="2766060"/>
            <a:ext cx="68580" cy="45719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E" sz="900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C5EA1A7-E23C-9BE8-66CD-E27F52F2590E}"/>
              </a:ext>
            </a:extLst>
          </p:cNvPr>
          <p:cNvGrpSpPr/>
          <p:nvPr/>
        </p:nvGrpSpPr>
        <p:grpSpPr>
          <a:xfrm>
            <a:off x="453390" y="613410"/>
            <a:ext cx="230886" cy="45720"/>
            <a:chOff x="453390" y="613410"/>
            <a:chExt cx="230886" cy="457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38064A-58E8-936E-AF62-55A7460EC618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8DC30A0-BFF8-5089-DCBA-C0207BB558BD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C15CBF3-4297-C588-FD31-1E463888945A}"/>
              </a:ext>
            </a:extLst>
          </p:cNvPr>
          <p:cNvGrpSpPr/>
          <p:nvPr/>
        </p:nvGrpSpPr>
        <p:grpSpPr>
          <a:xfrm>
            <a:off x="2045335" y="590550"/>
            <a:ext cx="230886" cy="45720"/>
            <a:chOff x="453390" y="613410"/>
            <a:chExt cx="230886" cy="4572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7280F15-400C-A306-AFA9-FD25DE87CE5B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14D3CC75-8661-8791-F5E2-65025AE89169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3D73C5-11B0-F155-95C5-469D8E61A29C}"/>
              </a:ext>
            </a:extLst>
          </p:cNvPr>
          <p:cNvGrpSpPr/>
          <p:nvPr/>
        </p:nvGrpSpPr>
        <p:grpSpPr>
          <a:xfrm>
            <a:off x="467106" y="1469141"/>
            <a:ext cx="230886" cy="45720"/>
            <a:chOff x="453390" y="613410"/>
            <a:chExt cx="230886" cy="4572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B3454A66-8216-05D3-09AB-628029C397A5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00C6C2-6753-144C-6624-7617233C9315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A48EB05-821B-86DD-3978-8330CC96CE74}"/>
              </a:ext>
            </a:extLst>
          </p:cNvPr>
          <p:cNvGrpSpPr/>
          <p:nvPr/>
        </p:nvGrpSpPr>
        <p:grpSpPr>
          <a:xfrm>
            <a:off x="3590734" y="590549"/>
            <a:ext cx="230886" cy="45720"/>
            <a:chOff x="453390" y="613410"/>
            <a:chExt cx="230886" cy="4572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979BF6F3-A78D-EF7F-6FEC-284E0782F1BC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1CD13F1-A5CA-B4F0-FEF4-A4050BA79BE5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12C10C8-1432-0686-FD4B-E7C9D451ECFB}"/>
              </a:ext>
            </a:extLst>
          </p:cNvPr>
          <p:cNvGrpSpPr/>
          <p:nvPr/>
        </p:nvGrpSpPr>
        <p:grpSpPr>
          <a:xfrm>
            <a:off x="5240560" y="590549"/>
            <a:ext cx="230886" cy="45720"/>
            <a:chOff x="453390" y="613410"/>
            <a:chExt cx="230886" cy="4572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2E0CE0E-7CF5-C052-0FB7-019DA65A4C56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51A5A1E-1A7C-1E7E-212B-5581E9745CA8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2931CA9-4500-1260-44E0-2449109A1A9F}"/>
              </a:ext>
            </a:extLst>
          </p:cNvPr>
          <p:cNvGrpSpPr/>
          <p:nvPr/>
        </p:nvGrpSpPr>
        <p:grpSpPr>
          <a:xfrm>
            <a:off x="2058321" y="2093982"/>
            <a:ext cx="230886" cy="45720"/>
            <a:chOff x="453390" y="613410"/>
            <a:chExt cx="230886" cy="45720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26148D7E-6A65-0B50-F6BD-CD2A40EF985A}"/>
                </a:ext>
              </a:extLst>
            </p:cNvPr>
            <p:cNvSpPr/>
            <p:nvPr/>
          </p:nvSpPr>
          <p:spPr>
            <a:xfrm>
              <a:off x="453390" y="613410"/>
              <a:ext cx="68580" cy="4572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AFEF0CC4-53AC-FC46-69B5-89E132345937}"/>
                </a:ext>
              </a:extLst>
            </p:cNvPr>
            <p:cNvSpPr/>
            <p:nvPr/>
          </p:nvSpPr>
          <p:spPr>
            <a:xfrm flipV="1">
              <a:off x="615696" y="613410"/>
              <a:ext cx="68580" cy="4571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E" dirty="0"/>
            </a:p>
          </p:txBody>
        </p:sp>
      </p:grpSp>
      <p:sp>
        <p:nvSpPr>
          <p:cNvPr id="66" name="Rectangle 65">
            <a:extLst>
              <a:ext uri="{FF2B5EF4-FFF2-40B4-BE49-F238E27FC236}">
                <a16:creationId xmlns:a16="http://schemas.microsoft.com/office/drawing/2014/main" id="{6BE2FCA7-DFCE-7D00-B8FB-4F381BDA8BD5}"/>
              </a:ext>
            </a:extLst>
          </p:cNvPr>
          <p:cNvSpPr/>
          <p:nvPr/>
        </p:nvSpPr>
        <p:spPr>
          <a:xfrm>
            <a:off x="3501136" y="2356866"/>
            <a:ext cx="777240" cy="2133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Routes</a:t>
            </a:r>
            <a:endParaRPr lang="en-AE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2323304-548D-043B-8095-B95070D1DFB0}"/>
              </a:ext>
            </a:extLst>
          </p:cNvPr>
          <p:cNvSpPr/>
          <p:nvPr/>
        </p:nvSpPr>
        <p:spPr>
          <a:xfrm>
            <a:off x="4535932" y="2356866"/>
            <a:ext cx="777240" cy="2133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Emirates</a:t>
            </a:r>
            <a:endParaRPr lang="en-AE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AD4FDDD-D345-6F2C-64DB-EB27EC8398D2}"/>
              </a:ext>
            </a:extLst>
          </p:cNvPr>
          <p:cNvSpPr/>
          <p:nvPr/>
        </p:nvSpPr>
        <p:spPr>
          <a:xfrm>
            <a:off x="5570728" y="2356866"/>
            <a:ext cx="777240" cy="2133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City</a:t>
            </a:r>
            <a:endParaRPr lang="en-A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F2635C2-3C28-8161-C1A6-34236BA53409}"/>
              </a:ext>
            </a:extLst>
          </p:cNvPr>
          <p:cNvSpPr/>
          <p:nvPr/>
        </p:nvSpPr>
        <p:spPr>
          <a:xfrm>
            <a:off x="359664" y="8626836"/>
            <a:ext cx="1011936" cy="2133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/>
              <a:t>Export Excel</a:t>
            </a:r>
          </a:p>
        </p:txBody>
      </p:sp>
    </p:spTree>
    <p:extLst>
      <p:ext uri="{BB962C8B-B14F-4D97-AF65-F5344CB8AC3E}">
        <p14:creationId xmlns:p14="http://schemas.microsoft.com/office/powerpoint/2010/main" val="140557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EEFA4EB-D452-2CBA-E5EA-D2A03A7EE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792219"/>
              </p:ext>
            </p:extLst>
          </p:nvPr>
        </p:nvGraphicFramePr>
        <p:xfrm>
          <a:off x="361950" y="1211580"/>
          <a:ext cx="6134099" cy="8876090"/>
        </p:xfrm>
        <a:graphic>
          <a:graphicData uri="http://schemas.openxmlformats.org/drawingml/2006/table">
            <a:tbl>
              <a:tblPr firstRow="1" firstCol="1" bandRow="1"/>
              <a:tblGrid>
                <a:gridCol w="6134099">
                  <a:extLst>
                    <a:ext uri="{9D8B030D-6E8A-4147-A177-3AD203B41FA5}">
                      <a16:colId xmlns:a16="http://schemas.microsoft.com/office/drawing/2014/main" val="3926410347"/>
                    </a:ext>
                  </a:extLst>
                </a:gridCol>
              </a:tblGrid>
              <a:tr h="261298">
                <a:tc>
                  <a:txBody>
                    <a:bodyPr/>
                    <a:lstStyle/>
                    <a:p>
                      <a:pPr marL="0" marR="0" indent="0" algn="ctr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FFFFFF"/>
                          </a:solidFill>
                          <a:effectLst/>
                          <a:highlight>
                            <a:srgbClr val="0C769E"/>
                          </a:highlight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DASH-APP-STRUCTURE</a:t>
                      </a:r>
                      <a:endParaRPr lang="en-US" sz="1900" b="0" i="0" u="none" strike="noStrike" dirty="0">
                        <a:effectLst/>
                        <a:highlight>
                          <a:srgbClr val="0C769E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C76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1367854"/>
                  </a:ext>
                </a:extLst>
              </a:tr>
              <a:tr h="253256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|--.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venv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682008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|-- * (virtual environment files)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428577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 requirements.txt (list of dependencies)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874597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|--. env (environment variables)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319572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|--. gitignore (file and directory exclusions for Git)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4176268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 License (license file)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375075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 README.md (project documentation)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9060112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 assets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7777071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|-- logos/ (directory for logos)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9552671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|--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css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/ (directory for CSS stylesheets)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55124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|-- images/ (directory for images)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3342565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|-- scripts/ (directory for scripts)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078791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|-- favicon.ico (favicon file)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1707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src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097007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|-- components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1292655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__init__.py (initializer for components)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6123575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header.py (footer component)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99860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|-- pages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7103940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__init__.py (initializer for pages)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055957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delivery_coordinator.py (home page)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97568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delivery_person.py (detail page)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157916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|-- utils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36459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__init__.py (initializer for utilities)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9154691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l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data_loader.py (functions to load data from Local, SF and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GeoJSONs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3499875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data_processing.py (functions modify the ADS)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0432661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clean_ads.py (functions to load final tables into the pages)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8252494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folium_map_area.py (functions to load heat map)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9883863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folium_map_routes.py (functions to load heat map)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0354720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distance_matrix.py (functions to calculate the dist.)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8107031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lvl="0" indent="0" algn="l" defTabSz="685800" rtl="0" eaLnBrk="1" fontAlgn="ctr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   |   |-- constraint_optimization.py (functions to get the no of trucks and route)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245527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 app.py (single page - index page content)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2878197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 Index.py (main application file)</a:t>
                      </a:r>
                      <a:endParaRPr lang="en-US" sz="1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5795978"/>
                  </a:ext>
                </a:extLst>
              </a:tr>
              <a:tr h="261298">
                <a:tc>
                  <a:txBody>
                    <a:bodyPr/>
                    <a:lstStyle/>
                    <a:p>
                      <a:pPr marL="0" marR="0" indent="0" algn="just" font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Ubuntu Mono" panose="020B0509030602030204" pitchFamily="49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|-- run.py (file to invoke the development server)</a:t>
                      </a:r>
                      <a:endParaRPr lang="en-US" sz="1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1542" marR="71542" marT="993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48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15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225</TotalTime>
  <Words>455</Words>
  <Application>Microsoft Office PowerPoint</Application>
  <PresentationFormat>Widescreen</PresentationFormat>
  <Paragraphs>85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Ubuntu Mono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Prajwal Gowda</dc:creator>
  <cp:lastModifiedBy>B Lakshmi Narayanan</cp:lastModifiedBy>
  <cp:revision>12</cp:revision>
  <dcterms:created xsi:type="dcterms:W3CDTF">2024-03-06T10:13:02Z</dcterms:created>
  <dcterms:modified xsi:type="dcterms:W3CDTF">2024-03-26T12:45:04Z</dcterms:modified>
</cp:coreProperties>
</file>