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Playfair Display"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0347baf32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0347baf32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347baf327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347baf32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347baf32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347baf32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0347baf32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0347baf32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0347baf327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347baf3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347baf32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0347baf32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347baf32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347baf32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035cfc358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035cfc35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35cfc358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35cfc35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35cfc358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35cfc358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83aa9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83aa9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035cfc358e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035cfc358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e2b7d516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e2b7d51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ed55dd99a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ed55dd99a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d55dd99a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d55dd99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6f83aa91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6f83aa9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d55dd99a7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d55dd99a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d55dd99a7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d55dd99a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347baf32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0347baf32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995775" y="835825"/>
            <a:ext cx="2951400" cy="340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300"/>
              <a:t>MovieLens Rating Prediction</a:t>
            </a:r>
            <a:endParaRPr sz="4300"/>
          </a:p>
          <a:p>
            <a:pPr marL="0" lvl="0" indent="0" algn="l" rtl="0">
              <a:spcBef>
                <a:spcPts val="0"/>
              </a:spcBef>
              <a:spcAft>
                <a:spcPts val="0"/>
              </a:spcAft>
              <a:buNone/>
            </a:pPr>
            <a:r>
              <a:rPr lang="en" sz="2700"/>
              <a:t>                </a:t>
            </a:r>
            <a:endParaRPr sz="2700"/>
          </a:p>
          <a:p>
            <a:pPr marL="0" lvl="0" indent="0" algn="l" rtl="0">
              <a:spcBef>
                <a:spcPts val="0"/>
              </a:spcBef>
              <a:spcAft>
                <a:spcPts val="0"/>
              </a:spcAft>
              <a:buNone/>
            </a:pPr>
            <a:r>
              <a:rPr lang="en" sz="2700"/>
              <a:t>              </a:t>
            </a:r>
            <a:endParaRPr sz="2700"/>
          </a:p>
          <a:p>
            <a:pPr marL="0" lvl="0" indent="0" algn="l" rtl="0">
              <a:spcBef>
                <a:spcPts val="0"/>
              </a:spcBef>
              <a:spcAft>
                <a:spcPts val="0"/>
              </a:spcAft>
              <a:buNone/>
            </a:pPr>
            <a:r>
              <a:rPr lang="en" sz="2700"/>
              <a:t>                  -Review 2</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2"/>
          <p:cNvPicPr preferRelativeResize="0"/>
          <p:nvPr/>
        </p:nvPicPr>
        <p:blipFill>
          <a:blip r:embed="rId3">
            <a:alphaModFix/>
          </a:blip>
          <a:stretch>
            <a:fillRect/>
          </a:stretch>
        </p:blipFill>
        <p:spPr>
          <a:xfrm>
            <a:off x="628963" y="800100"/>
            <a:ext cx="7210425" cy="1771650"/>
          </a:xfrm>
          <a:prstGeom prst="rect">
            <a:avLst/>
          </a:prstGeom>
          <a:noFill/>
          <a:ln>
            <a:noFill/>
          </a:ln>
        </p:spPr>
      </p:pic>
      <p:pic>
        <p:nvPicPr>
          <p:cNvPr id="115" name="Google Shape;115;p22"/>
          <p:cNvPicPr preferRelativeResize="0"/>
          <p:nvPr/>
        </p:nvPicPr>
        <p:blipFill>
          <a:blip r:embed="rId4">
            <a:alphaModFix/>
          </a:blip>
          <a:stretch>
            <a:fillRect/>
          </a:stretch>
        </p:blipFill>
        <p:spPr>
          <a:xfrm>
            <a:off x="1024175" y="3489900"/>
            <a:ext cx="6638925" cy="923925"/>
          </a:xfrm>
          <a:prstGeom prst="rect">
            <a:avLst/>
          </a:prstGeom>
          <a:noFill/>
          <a:ln>
            <a:noFill/>
          </a:ln>
        </p:spPr>
      </p:pic>
      <p:sp>
        <p:nvSpPr>
          <p:cNvPr id="116" name="Google Shape;116;p22"/>
          <p:cNvSpPr txBox="1"/>
          <p:nvPr/>
        </p:nvSpPr>
        <p:spPr>
          <a:xfrm>
            <a:off x="490375" y="2594100"/>
            <a:ext cx="293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No of unique movies and users in train set </a:t>
            </a:r>
            <a:endParaRPr>
              <a:latin typeface="Lato"/>
              <a:ea typeface="Lato"/>
              <a:cs typeface="Lato"/>
              <a:sym typeface="Lato"/>
            </a:endParaRPr>
          </a:p>
        </p:txBody>
      </p:sp>
      <p:sp>
        <p:nvSpPr>
          <p:cNvPr id="117" name="Google Shape;117;p22"/>
          <p:cNvSpPr txBox="1"/>
          <p:nvPr/>
        </p:nvSpPr>
        <p:spPr>
          <a:xfrm>
            <a:off x="697425" y="163450"/>
            <a:ext cx="35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Summary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for NA Values</a:t>
            </a:r>
            <a:endParaRPr/>
          </a:p>
        </p:txBody>
      </p:sp>
      <p:sp>
        <p:nvSpPr>
          <p:cNvPr id="123" name="Google Shape;12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going to check if dataset contains any missing values</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              There are no missing values in the dataset.</a:t>
            </a:r>
            <a:endParaRPr/>
          </a:p>
          <a:p>
            <a:pPr marL="0" lvl="0" indent="0" algn="l" rtl="0">
              <a:spcBef>
                <a:spcPts val="1600"/>
              </a:spcBef>
              <a:spcAft>
                <a:spcPts val="1600"/>
              </a:spcAft>
              <a:buNone/>
            </a:pPr>
            <a:endParaRPr/>
          </a:p>
        </p:txBody>
      </p:sp>
      <p:pic>
        <p:nvPicPr>
          <p:cNvPr id="124" name="Google Shape;124;p23"/>
          <p:cNvPicPr preferRelativeResize="0"/>
          <p:nvPr/>
        </p:nvPicPr>
        <p:blipFill>
          <a:blip r:embed="rId3">
            <a:alphaModFix/>
          </a:blip>
          <a:stretch>
            <a:fillRect/>
          </a:stretch>
        </p:blipFill>
        <p:spPr>
          <a:xfrm>
            <a:off x="933200" y="1647813"/>
            <a:ext cx="6819900" cy="923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
        <p:nvSpPr>
          <p:cNvPr id="130" name="Google Shape;13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explore the data  to extract insights!!</a:t>
            </a:r>
            <a:endParaRPr/>
          </a:p>
          <a:p>
            <a:pPr marL="0" lvl="0" indent="0" algn="l" rtl="0">
              <a:spcBef>
                <a:spcPts val="1600"/>
              </a:spcBef>
              <a:spcAft>
                <a:spcPts val="1600"/>
              </a:spcAft>
              <a:buNone/>
            </a:pPr>
            <a:endParaRPr/>
          </a:p>
        </p:txBody>
      </p:sp>
      <p:pic>
        <p:nvPicPr>
          <p:cNvPr id="131" name="Google Shape;131;p24"/>
          <p:cNvPicPr preferRelativeResize="0"/>
          <p:nvPr/>
        </p:nvPicPr>
        <p:blipFill>
          <a:blip r:embed="rId3">
            <a:alphaModFix/>
          </a:blip>
          <a:stretch>
            <a:fillRect/>
          </a:stretch>
        </p:blipFill>
        <p:spPr>
          <a:xfrm>
            <a:off x="507088" y="2236913"/>
            <a:ext cx="8543925" cy="1781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5"/>
          <p:cNvPicPr preferRelativeResize="0"/>
          <p:nvPr/>
        </p:nvPicPr>
        <p:blipFill>
          <a:blip r:embed="rId3">
            <a:alphaModFix/>
          </a:blip>
          <a:stretch>
            <a:fillRect/>
          </a:stretch>
        </p:blipFill>
        <p:spPr>
          <a:xfrm>
            <a:off x="468425" y="174175"/>
            <a:ext cx="8489126" cy="3968300"/>
          </a:xfrm>
          <a:prstGeom prst="rect">
            <a:avLst/>
          </a:prstGeom>
          <a:noFill/>
          <a:ln>
            <a:noFill/>
          </a:ln>
        </p:spPr>
      </p:pic>
      <p:sp>
        <p:nvSpPr>
          <p:cNvPr id="137" name="Google Shape;137;p25"/>
          <p:cNvSpPr txBox="1"/>
          <p:nvPr/>
        </p:nvSpPr>
        <p:spPr>
          <a:xfrm>
            <a:off x="649050" y="4142475"/>
            <a:ext cx="7845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As you can see, the ratings appear to be left-skewed since there are few ratings b/w 0 to 2 stars and many ratings b/w 3 to 5 stars .</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In general , half star ratings appear to be less common than whole star ratings.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Ratings by movie</a:t>
            </a:r>
            <a:endParaRPr/>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will perform a deeper analysis of ratings by movie.Specifically we will compare the average rating of movies and determine whether the number of ratings a movie receives impacts its average ratings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44" name="Google Shape;144;p26"/>
          <p:cNvPicPr preferRelativeResize="0"/>
          <p:nvPr/>
        </p:nvPicPr>
        <p:blipFill>
          <a:blip r:embed="rId3">
            <a:alphaModFix/>
          </a:blip>
          <a:stretch>
            <a:fillRect/>
          </a:stretch>
        </p:blipFill>
        <p:spPr>
          <a:xfrm>
            <a:off x="994713" y="2183638"/>
            <a:ext cx="5934075" cy="149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196150" y="1096025"/>
            <a:ext cx="8837674" cy="1730950"/>
          </a:xfrm>
          <a:prstGeom prst="rect">
            <a:avLst/>
          </a:prstGeom>
          <a:noFill/>
          <a:ln>
            <a:noFill/>
          </a:ln>
        </p:spPr>
      </p:pic>
      <p:sp>
        <p:nvSpPr>
          <p:cNvPr id="150" name="Google Shape;150;p27"/>
          <p:cNvSpPr txBox="1"/>
          <p:nvPr/>
        </p:nvSpPr>
        <p:spPr>
          <a:xfrm>
            <a:off x="294225" y="207050"/>
            <a:ext cx="4609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Lato"/>
                <a:ea typeface="Lato"/>
                <a:cs typeface="Lato"/>
                <a:sym typeface="Lato"/>
              </a:rPr>
              <a:t>Movies with Most Ratings</a:t>
            </a:r>
            <a:endParaRPr sz="2200">
              <a:latin typeface="Lato"/>
              <a:ea typeface="Lato"/>
              <a:cs typeface="Lato"/>
              <a:sym typeface="Lato"/>
            </a:endParaRPr>
          </a:p>
        </p:txBody>
      </p:sp>
      <p:sp>
        <p:nvSpPr>
          <p:cNvPr id="151" name="Google Shape;151;p27"/>
          <p:cNvSpPr txBox="1"/>
          <p:nvPr/>
        </p:nvSpPr>
        <p:spPr>
          <a:xfrm>
            <a:off x="730125" y="3116600"/>
            <a:ext cx="7410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Pulp Fiction, Forrest Gump, The Silence of the Lambs, Jurassic Park, Shawshank Redemption, and Braveheart have the most ratings (about 30,000 each) with an average rating ranging between 3.66 and 4.46.</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159150" y="15160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chemeClr val="dk2"/>
                </a:solidFill>
              </a:rPr>
              <a:t>Most common average movie rating</a:t>
            </a:r>
            <a:endParaRPr sz="2300">
              <a:solidFill>
                <a:schemeClr val="dk2"/>
              </a:solidFill>
            </a:endParaRPr>
          </a:p>
        </p:txBody>
      </p:sp>
      <p:pic>
        <p:nvPicPr>
          <p:cNvPr id="157" name="Google Shape;157;p28"/>
          <p:cNvPicPr preferRelativeResize="0"/>
          <p:nvPr/>
        </p:nvPicPr>
        <p:blipFill>
          <a:blip r:embed="rId3">
            <a:alphaModFix/>
          </a:blip>
          <a:stretch>
            <a:fillRect/>
          </a:stretch>
        </p:blipFill>
        <p:spPr>
          <a:xfrm>
            <a:off x="828025" y="603175"/>
            <a:ext cx="5950051" cy="3243550"/>
          </a:xfrm>
          <a:prstGeom prst="rect">
            <a:avLst/>
          </a:prstGeom>
          <a:noFill/>
          <a:ln>
            <a:noFill/>
          </a:ln>
        </p:spPr>
      </p:pic>
      <p:sp>
        <p:nvSpPr>
          <p:cNvPr id="158" name="Google Shape;158;p28"/>
          <p:cNvSpPr txBox="1"/>
          <p:nvPr/>
        </p:nvSpPr>
        <p:spPr>
          <a:xfrm>
            <a:off x="555750" y="4097375"/>
            <a:ext cx="80421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Based on the histogram above, most movies appear to have an average rating between 2.5 and 4. In addition, there are only be a few movies with an average rating of 0.5 stars (worst possible rating) and 5 stars (perfect rating). </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Ratings by User</a:t>
            </a:r>
            <a:endParaRPr/>
          </a:p>
        </p:txBody>
      </p:sp>
      <p:sp>
        <p:nvSpPr>
          <p:cNvPr id="164" name="Google Shape;16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r>
              <a:rPr lang="en"/>
              <a:t>                 There are 69,878 users in the training dataset.</a:t>
            </a:r>
            <a:endParaRPr/>
          </a:p>
        </p:txBody>
      </p:sp>
      <p:pic>
        <p:nvPicPr>
          <p:cNvPr id="165" name="Google Shape;165;p29"/>
          <p:cNvPicPr preferRelativeResize="0"/>
          <p:nvPr/>
        </p:nvPicPr>
        <p:blipFill>
          <a:blip r:embed="rId3">
            <a:alphaModFix/>
          </a:blip>
          <a:stretch>
            <a:fillRect/>
          </a:stretch>
        </p:blipFill>
        <p:spPr>
          <a:xfrm>
            <a:off x="1842600" y="1314288"/>
            <a:ext cx="3257550" cy="923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xfrm>
            <a:off x="202750" y="269775"/>
            <a:ext cx="8520600" cy="42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Users Who Rated the Most Movies</a:t>
            </a:r>
            <a:endParaRPr/>
          </a:p>
          <a:p>
            <a:pPr marL="0" lvl="0" indent="0" algn="l" rtl="0">
              <a:spcBef>
                <a:spcPts val="1600"/>
              </a:spcBef>
              <a:spcAft>
                <a:spcPts val="1600"/>
              </a:spcAft>
              <a:buNone/>
            </a:pPr>
            <a:endParaRPr/>
          </a:p>
        </p:txBody>
      </p:sp>
      <p:pic>
        <p:nvPicPr>
          <p:cNvPr id="171" name="Google Shape;171;p30"/>
          <p:cNvPicPr preferRelativeResize="0"/>
          <p:nvPr/>
        </p:nvPicPr>
        <p:blipFill>
          <a:blip r:embed="rId3">
            <a:alphaModFix/>
          </a:blip>
          <a:stretch>
            <a:fillRect/>
          </a:stretch>
        </p:blipFill>
        <p:spPr>
          <a:xfrm>
            <a:off x="108975" y="1001161"/>
            <a:ext cx="9143999" cy="2530928"/>
          </a:xfrm>
          <a:prstGeom prst="rect">
            <a:avLst/>
          </a:prstGeom>
          <a:noFill/>
          <a:ln>
            <a:noFill/>
          </a:ln>
        </p:spPr>
      </p:pic>
      <p:sp>
        <p:nvSpPr>
          <p:cNvPr id="172" name="Google Shape;172;p30"/>
          <p:cNvSpPr txBox="1"/>
          <p:nvPr/>
        </p:nvSpPr>
        <p:spPr>
          <a:xfrm>
            <a:off x="566650" y="3672375"/>
            <a:ext cx="8156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user that rated the most movies rated a total of 6637 movies with an average rating of 3.26.</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body" idx="1"/>
          </p:nvPr>
        </p:nvSpPr>
        <p:spPr>
          <a:xfrm>
            <a:off x="311700" y="3243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Most Common Average Rating Given by Users</a:t>
            </a:r>
            <a:endParaRPr/>
          </a:p>
        </p:txBody>
      </p:sp>
      <p:pic>
        <p:nvPicPr>
          <p:cNvPr id="178" name="Google Shape;178;p31"/>
          <p:cNvPicPr preferRelativeResize="0"/>
          <p:nvPr/>
        </p:nvPicPr>
        <p:blipFill>
          <a:blip r:embed="rId3">
            <a:alphaModFix/>
          </a:blip>
          <a:stretch>
            <a:fillRect/>
          </a:stretch>
        </p:blipFill>
        <p:spPr>
          <a:xfrm>
            <a:off x="311700" y="798525"/>
            <a:ext cx="8520599" cy="3175950"/>
          </a:xfrm>
          <a:prstGeom prst="rect">
            <a:avLst/>
          </a:prstGeom>
          <a:noFill/>
          <a:ln>
            <a:noFill/>
          </a:ln>
        </p:spPr>
      </p:pic>
      <p:sp>
        <p:nvSpPr>
          <p:cNvPr id="179" name="Google Shape;179;p31"/>
          <p:cNvSpPr txBox="1"/>
          <p:nvPr/>
        </p:nvSpPr>
        <p:spPr>
          <a:xfrm>
            <a:off x="697425" y="4032000"/>
            <a:ext cx="7546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Based on the histogram, most users give an average rating between 3 and 4.5. In addition, only a few users have a very high or very low average rating (i.e. 0 to 2 stars; 5 stars).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509550" y="268150"/>
            <a:ext cx="8124900" cy="469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 Team Members:</a:t>
            </a:r>
            <a:endParaRPr sz="3200" dirty="0"/>
          </a:p>
          <a:p>
            <a:pPr marL="0" lvl="0" indent="0" algn="l" rtl="0">
              <a:spcBef>
                <a:spcPts val="0"/>
              </a:spcBef>
              <a:spcAft>
                <a:spcPts val="0"/>
              </a:spcAft>
              <a:buNone/>
            </a:pPr>
            <a:br>
              <a:rPr lang="en-US" sz="3200" dirty="0"/>
            </a:br>
            <a:endParaRPr sz="3200" dirty="0"/>
          </a:p>
          <a:p>
            <a:pPr marL="0" lvl="0" indent="0" algn="l" rtl="0">
              <a:spcBef>
                <a:spcPts val="0"/>
              </a:spcBef>
              <a:spcAft>
                <a:spcPts val="0"/>
              </a:spcAft>
              <a:buNone/>
            </a:pPr>
            <a:r>
              <a:rPr lang="en" sz="2500" dirty="0"/>
              <a:t>PRAJWAL SAI REDDY K</a:t>
            </a:r>
            <a:r>
              <a:rPr lang="en" sz="2500"/>
              <a:t>(RA2011051010046)</a:t>
            </a:r>
            <a:endParaRPr sz="2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2"/>
          <p:cNvSpPr txBox="1">
            <a:spLocks noGrp="1"/>
          </p:cNvSpPr>
          <p:nvPr>
            <p:ph type="title"/>
          </p:nvPr>
        </p:nvSpPr>
        <p:spPr>
          <a:xfrm>
            <a:off x="213625" y="18430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Model Development </a:t>
            </a:r>
            <a:endParaRPr/>
          </a:p>
        </p:txBody>
      </p:sp>
      <p:sp>
        <p:nvSpPr>
          <p:cNvPr id="185" name="Google Shape;185;p32"/>
          <p:cNvSpPr txBox="1">
            <a:spLocks noGrp="1"/>
          </p:cNvSpPr>
          <p:nvPr>
            <p:ph type="body" idx="1"/>
          </p:nvPr>
        </p:nvSpPr>
        <p:spPr>
          <a:xfrm>
            <a:off x="268100" y="863550"/>
            <a:ext cx="8520600" cy="40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we will test three different regression models to predict each rating in the training set . Then, I will select the best model and apply it to the test set .</a:t>
            </a:r>
            <a:endParaRPr sz="1400"/>
          </a:p>
          <a:p>
            <a:pPr marL="0" lvl="0" indent="0" algn="l" rtl="0">
              <a:spcBef>
                <a:spcPts val="1600"/>
              </a:spcBef>
              <a:spcAft>
                <a:spcPts val="0"/>
              </a:spcAft>
              <a:buNone/>
            </a:pPr>
            <a:r>
              <a:rPr lang="en" sz="1400"/>
              <a:t>  Model 1 :  Predicted Rating = Global Average Rating + Movie Effect</a:t>
            </a:r>
            <a:endParaRPr sz="1400"/>
          </a:p>
          <a:p>
            <a:pPr marL="0" lvl="0" indent="0" algn="l" rtl="0">
              <a:spcBef>
                <a:spcPts val="1600"/>
              </a:spcBef>
              <a:spcAft>
                <a:spcPts val="0"/>
              </a:spcAft>
              <a:buNone/>
            </a:pPr>
            <a:r>
              <a:rPr lang="en" sz="1400"/>
              <a:t>  Model 2 : Predicted Rating = Global Average Rating + User Effect</a:t>
            </a:r>
            <a:endParaRPr sz="1400"/>
          </a:p>
          <a:p>
            <a:pPr marL="0" lvl="0" indent="0" algn="l" rtl="0">
              <a:spcBef>
                <a:spcPts val="1600"/>
              </a:spcBef>
              <a:spcAft>
                <a:spcPts val="0"/>
              </a:spcAft>
              <a:buNone/>
            </a:pPr>
            <a:r>
              <a:rPr lang="en" sz="1400"/>
              <a:t>  Model 3 : Predicted Rating = Global Average Rating + Movie Effect + User Effect</a:t>
            </a:r>
            <a:endParaRPr sz="1400"/>
          </a:p>
          <a:p>
            <a:pPr marL="0" lvl="0" indent="0" algn="l" rtl="0">
              <a:spcBef>
                <a:spcPts val="1600"/>
              </a:spcBef>
              <a:spcAft>
                <a:spcPts val="0"/>
              </a:spcAft>
              <a:buNone/>
            </a:pPr>
            <a:r>
              <a:rPr lang="en" sz="1400"/>
              <a:t>  he global average rating is the average rating across all entries in the dataset. </a:t>
            </a:r>
            <a:endParaRPr sz="1400"/>
          </a:p>
          <a:p>
            <a:pPr marL="0" lvl="0" indent="0" algn="l" rtl="0">
              <a:spcBef>
                <a:spcPts val="1600"/>
              </a:spcBef>
              <a:spcAft>
                <a:spcPts val="0"/>
              </a:spcAft>
              <a:buNone/>
            </a:pPr>
            <a:r>
              <a:rPr lang="en" sz="1400"/>
              <a:t>The movie effect is the difference between the average rating for the specific movie and the global average rating.</a:t>
            </a:r>
            <a:endParaRPr sz="1400"/>
          </a:p>
          <a:p>
            <a:pPr marL="0" lvl="0" indent="0" algn="l" rtl="0">
              <a:spcBef>
                <a:spcPts val="1600"/>
              </a:spcBef>
              <a:spcAft>
                <a:spcPts val="0"/>
              </a:spcAft>
              <a:buNone/>
            </a:pPr>
            <a:r>
              <a:rPr lang="en" sz="1400"/>
              <a:t>Similarly, the user effect is the difference between the average rating for the specific user and the global average rating.   To evaluate three models we will use  RMSE(Root Mean Square Error).</a:t>
            </a:r>
            <a:endParaRPr sz="1400"/>
          </a:p>
          <a:p>
            <a:pPr marL="0" lvl="0" indent="0" algn="l" rtl="0">
              <a:spcBef>
                <a:spcPts val="1600"/>
              </a:spcBef>
              <a:spcAft>
                <a:spcPts val="0"/>
              </a:spcAft>
              <a:buNone/>
            </a:pPr>
            <a:endParaRPr sz="1400"/>
          </a:p>
          <a:p>
            <a:pPr marL="0" lvl="0" indent="0" algn="l" rtl="0">
              <a:spcBef>
                <a:spcPts val="1600"/>
              </a:spcBef>
              <a:spcAft>
                <a:spcPts val="1600"/>
              </a:spcAft>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purpose of this project is to create a model that will predict how a user will rate a specific movie, similar to a movie recommendation system. </a:t>
            </a:r>
            <a:endParaRPr/>
          </a:p>
          <a:p>
            <a:pPr marL="0" lvl="0" indent="0" algn="l" rtl="0">
              <a:spcBef>
                <a:spcPts val="1600"/>
              </a:spcBef>
              <a:spcAft>
                <a:spcPts val="1600"/>
              </a:spcAft>
              <a:buNone/>
            </a:pPr>
            <a:r>
              <a:rPr lang="en"/>
              <a:t>Our model will make predictions based on user ratings of other movies and the average rating of the specific movie.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Workflow</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will run an exploratory data analysis to get a general overview of the data and explore possible predictor variables. </a:t>
            </a:r>
            <a:endParaRPr/>
          </a:p>
          <a:p>
            <a:pPr marL="0" lvl="0" indent="0" algn="l" rtl="0">
              <a:spcBef>
                <a:spcPts val="1600"/>
              </a:spcBef>
              <a:spcAft>
                <a:spcPts val="0"/>
              </a:spcAft>
              <a:buNone/>
            </a:pPr>
            <a:r>
              <a:rPr lang="en"/>
              <a:t>Then, we will include the most important features into numerous models i..e  We are planning  to  test three different regression models to predict each rating .            Then, we  will select the best model and apply it to the test  data set (validation).</a:t>
            </a:r>
            <a:endParaRPr/>
          </a:p>
          <a:p>
            <a:pPr marL="0" lvl="0" indent="0" algn="l" rtl="0">
              <a:spcBef>
                <a:spcPts val="1600"/>
              </a:spcBef>
              <a:spcAft>
                <a:spcPts val="0"/>
              </a:spcAft>
              <a:buNone/>
            </a:pPr>
            <a:r>
              <a:rPr lang="en"/>
              <a:t>Here Model Performance is evaluate with RMSE (residual mean squared error).</a:t>
            </a:r>
            <a:endParaRPr/>
          </a:p>
          <a:p>
            <a:pPr marL="0" lvl="0" indent="0" algn="l" rtl="0">
              <a:spcBef>
                <a:spcPts val="1600"/>
              </a:spcBef>
              <a:spcAft>
                <a:spcPts val="0"/>
              </a:spcAft>
              <a:buNone/>
            </a:pPr>
            <a:r>
              <a:rPr lang="en"/>
              <a:t>Finally, we will deploy the model with the smallest error to the test set and evaluate the results.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Description</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this project, we used the 10M version of the MovieLens dataset which we  collected from “https:// grouplens.org/datasets/movielens/10m/”. </a:t>
            </a:r>
            <a:endParaRPr/>
          </a:p>
          <a:p>
            <a:pPr marL="0" lvl="0" indent="0" algn="l" rtl="0">
              <a:spcBef>
                <a:spcPts val="1600"/>
              </a:spcBef>
              <a:spcAft>
                <a:spcPts val="1600"/>
              </a:spcAft>
              <a:buNone/>
            </a:pPr>
            <a:r>
              <a:rPr lang="en"/>
              <a:t>The dataset presents information about 10 million movie ratings including user id, movie id, user rating of the movie (between 0.5 to 5 stars), timestamp of the rating (seconds since midnight Coordinated Universal Time of January 1, 1970), title of the movie, and movie genre(s): Action, Adventure, Animation, Children’s, Comedy, Crime, Documentary, Drama, Fantasy, Film-Noir, Horror, IMAX, Musical, Mystery, Romance, Sci-Fi, Thriller, War, and/or Western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After downloading and unzipping the data file, I will extract its contents and place the data in a dataframe. Next, I will split the data into two sets: a training set and a validation set. The training set will contain 90% of the data (9 million ratings) which the model will learn from. The validation set will contain the remaining 10% of data (1 million ratings) which will be used to evaluate the performance of my model. </a:t>
            </a:r>
            <a:endParaRPr sz="1700"/>
          </a:p>
          <a:p>
            <a:pPr marL="0" lvl="0" indent="0" algn="l" rtl="0">
              <a:spcBef>
                <a:spcPts val="1600"/>
              </a:spcBef>
              <a:spcAft>
                <a:spcPts val="1600"/>
              </a:spcAft>
              <a:buNone/>
            </a:pPr>
            <a:endParaRPr sz="1700"/>
          </a:p>
        </p:txBody>
      </p:sp>
      <p:pic>
        <p:nvPicPr>
          <p:cNvPr id="89" name="Google Shape;89;p18"/>
          <p:cNvPicPr preferRelativeResize="0"/>
          <p:nvPr/>
        </p:nvPicPr>
        <p:blipFill>
          <a:blip r:embed="rId3">
            <a:alphaModFix/>
          </a:blip>
          <a:stretch>
            <a:fillRect/>
          </a:stretch>
        </p:blipFill>
        <p:spPr>
          <a:xfrm>
            <a:off x="783838" y="2960650"/>
            <a:ext cx="7576324" cy="1314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a:stretch/>
        </p:blipFill>
        <p:spPr>
          <a:xfrm>
            <a:off x="250650" y="448475"/>
            <a:ext cx="8379824" cy="4008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Split Raw Data: Train and Test Sets</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now create a validation set of 10% of Movielens data and 90% set for training</a:t>
            </a:r>
            <a:endParaRPr/>
          </a:p>
          <a:p>
            <a:pPr marL="0" lvl="0" indent="0" algn="l" rtl="0">
              <a:spcBef>
                <a:spcPts val="1600"/>
              </a:spcBef>
              <a:spcAft>
                <a:spcPts val="0"/>
              </a:spcAft>
              <a:buNone/>
            </a:pPr>
            <a:r>
              <a:rPr lang="en"/>
              <a:t>Training dataset used for building the algorithm and the validation set used for testing. </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101" name="Google Shape;101;p20"/>
          <p:cNvPicPr preferRelativeResize="0"/>
          <p:nvPr/>
        </p:nvPicPr>
        <p:blipFill>
          <a:blip r:embed="rId3">
            <a:alphaModFix/>
          </a:blip>
          <a:stretch>
            <a:fillRect/>
          </a:stretch>
        </p:blipFill>
        <p:spPr>
          <a:xfrm>
            <a:off x="914400" y="2753475"/>
            <a:ext cx="7315200" cy="103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Exploring train set</a:t>
            </a:r>
            <a:endParaRPr/>
          </a:p>
        </p:txBody>
      </p:sp>
      <p:pic>
        <p:nvPicPr>
          <p:cNvPr id="107" name="Google Shape;107;p21"/>
          <p:cNvPicPr preferRelativeResize="0"/>
          <p:nvPr/>
        </p:nvPicPr>
        <p:blipFill>
          <a:blip r:embed="rId3">
            <a:alphaModFix/>
          </a:blip>
          <a:stretch>
            <a:fillRect/>
          </a:stretch>
        </p:blipFill>
        <p:spPr>
          <a:xfrm>
            <a:off x="816100" y="1150827"/>
            <a:ext cx="6858000" cy="1083100"/>
          </a:xfrm>
          <a:prstGeom prst="rect">
            <a:avLst/>
          </a:prstGeom>
          <a:noFill/>
          <a:ln>
            <a:noFill/>
          </a:ln>
        </p:spPr>
      </p:pic>
      <p:sp>
        <p:nvSpPr>
          <p:cNvPr id="108" name="Google Shape;108;p21"/>
          <p:cNvSpPr txBox="1"/>
          <p:nvPr/>
        </p:nvSpPr>
        <p:spPr>
          <a:xfrm>
            <a:off x="468575" y="2386500"/>
            <a:ext cx="24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OUTPUT:</a:t>
            </a:r>
            <a:endParaRPr>
              <a:latin typeface="Lato"/>
              <a:ea typeface="Lato"/>
              <a:cs typeface="Lato"/>
              <a:sym typeface="Lato"/>
            </a:endParaRPr>
          </a:p>
        </p:txBody>
      </p:sp>
      <p:pic>
        <p:nvPicPr>
          <p:cNvPr id="109" name="Google Shape;109;p21"/>
          <p:cNvPicPr preferRelativeResize="0"/>
          <p:nvPr/>
        </p:nvPicPr>
        <p:blipFill>
          <a:blip r:embed="rId4">
            <a:alphaModFix/>
          </a:blip>
          <a:stretch>
            <a:fillRect/>
          </a:stretch>
        </p:blipFill>
        <p:spPr>
          <a:xfrm>
            <a:off x="152400" y="2939100"/>
            <a:ext cx="8839199" cy="1116601"/>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912</Words>
  <Application>Microsoft Office PowerPoint</Application>
  <PresentationFormat>On-screen Show (16:9)</PresentationFormat>
  <Paragraphs>60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Playfair Display</vt:lpstr>
      <vt:lpstr>Lato</vt:lpstr>
      <vt:lpstr>Coral</vt:lpstr>
      <vt:lpstr>MovieLens Rating Prediction                                                   -Review 2</vt:lpstr>
      <vt:lpstr> Team Members:   PRAJWAL SAI REDDY K(RA2011051010046)</vt:lpstr>
      <vt:lpstr>Purpose</vt:lpstr>
      <vt:lpstr>Workflow</vt:lpstr>
      <vt:lpstr>Data Description</vt:lpstr>
      <vt:lpstr>PowerPoint Presentation</vt:lpstr>
      <vt:lpstr>PowerPoint Presentation</vt:lpstr>
      <vt:lpstr>Split Raw Data: Train and Test Sets</vt:lpstr>
      <vt:lpstr>Exploring train set</vt:lpstr>
      <vt:lpstr>PowerPoint Presentation</vt:lpstr>
      <vt:lpstr>Check for NA Values</vt:lpstr>
      <vt:lpstr>Data Exploration</vt:lpstr>
      <vt:lpstr>PowerPoint Presentation</vt:lpstr>
      <vt:lpstr>Ratings by movie</vt:lpstr>
      <vt:lpstr>PowerPoint Presentation</vt:lpstr>
      <vt:lpstr>Most common average movie rating</vt:lpstr>
      <vt:lpstr>Ratings by User</vt:lpstr>
      <vt:lpstr>PowerPoint Presentation</vt:lpstr>
      <vt:lpstr>PowerPoint Presentation</vt:lpstr>
      <vt:lpstr> Model Development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MovieLens Rating Prediction                                                   -Review 2</dc:title>
  <dc:creator>prajwal reddy k</dc:creator>
  <cp:lastModifiedBy>prajwal reddy k</cp:lastModifiedBy>
  <cp:revision>2</cp:revision>
  <dcterms:modified xsi:type="dcterms:W3CDTF">2023-06-15T09:29:40Z</dcterms:modified>
</cp:coreProperties>
</file>