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7" r:id="rId4"/>
    <p:sldId id="274" r:id="rId5"/>
    <p:sldId id="258" r:id="rId6"/>
    <p:sldId id="275" r:id="rId7"/>
    <p:sldId id="272" r:id="rId8"/>
    <p:sldId id="279" r:id="rId9"/>
    <p:sldId id="271"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initials="P" lastIdx="1" clrIdx="0">
    <p:extLst>
      <p:ext uri="{19B8F6BF-5375-455C-9EA6-DF929625EA0E}">
        <p15:presenceInfo xmlns:p15="http://schemas.microsoft.com/office/powerpoint/2012/main" userId="75407f0e640ba6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Physical 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soil</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Relief</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climate</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4">
        <dgm:presLayoutVars>
          <dgm:chMax val="7"/>
          <dgm:chPref val="7"/>
        </dgm:presLayoutVars>
      </dgm:prSet>
      <dgm:spPr/>
    </dgm:pt>
    <dgm:pt modelId="{E91DC709-5A30-4B90-AA15-DA8978640459}" type="pres">
      <dgm:prSet presAssocID="{236E2177-C340-4B6B-A3B0-C0F7D741311B}" presName="Name56" presStyleLbl="parChTrans1D2" presStyleIdx="0" presStyleCnt="3"/>
      <dgm:spPr/>
    </dgm:pt>
    <dgm:pt modelId="{F9B763DF-BF86-43D4-B912-AFF7E164DD7B}" type="pres">
      <dgm:prSet presAssocID="{4C1E7577-10E6-4122-8F7E-B2A5983244B1}" presName="text0" presStyleLbl="node1" presStyleIdx="1" presStyleCnt="4">
        <dgm:presLayoutVars>
          <dgm:bulletEnabled val="1"/>
        </dgm:presLayoutVars>
      </dgm:prSet>
      <dgm:spPr/>
    </dgm:pt>
    <dgm:pt modelId="{568FD50F-F49A-40B2-BB94-6281A937349F}" type="pres">
      <dgm:prSet presAssocID="{08BB4F12-A507-455E-B11F-7EFF16F92386}" presName="Name56" presStyleLbl="parChTrans1D2" presStyleIdx="1" presStyleCnt="3"/>
      <dgm:spPr/>
    </dgm:pt>
    <dgm:pt modelId="{4A10E832-99D4-4ED1-8B31-12CAC9D3124B}" type="pres">
      <dgm:prSet presAssocID="{ADE7DCD1-5E50-4C93-8C9E-4A58D4A0BD25}" presName="text0" presStyleLbl="node1" presStyleIdx="2" presStyleCnt="4">
        <dgm:presLayoutVars>
          <dgm:bulletEnabled val="1"/>
        </dgm:presLayoutVars>
      </dgm:prSet>
      <dgm:spPr/>
    </dgm:pt>
    <dgm:pt modelId="{78F1C647-8865-46B8-B110-A264071E3108}" type="pres">
      <dgm:prSet presAssocID="{19BD221C-4125-47B6-870B-908145178642}" presName="Name56" presStyleLbl="parChTrans1D2" presStyleIdx="2" presStyleCnt="3"/>
      <dgm:spPr/>
    </dgm:pt>
    <dgm:pt modelId="{4392D0F9-575A-4F56-95C1-AE1029F9BFEC}" type="pres">
      <dgm:prSet presAssocID="{152451AC-4B24-401F-BE30-3D3BADA383AC}" presName="text0" presStyleLbl="node1" presStyleIdx="3" presStyleCnt="4">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19ADD876-97C0-42F7-A4DE-4D39376361F7}" srcId="{FC06E349-73D9-43CF-B0E1-889F74063B30}" destId="{4C1E7577-10E6-4122-8F7E-B2A5983244B1}" srcOrd="0" destOrd="0" parTransId="{236E2177-C340-4B6B-A3B0-C0F7D741311B}" sibTransId="{B3D0F812-FF7B-4AD0-B476-20FC08164569}"/>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Socio-economic</a:t>
          </a:r>
        </a:p>
        <a:p>
          <a:r>
            <a:rPr lang="en-US" dirty="0"/>
            <a:t>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market</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Transport</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Scale of operations</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0616A293-389C-47F1-A2D5-CB019033E9CE}">
      <dgm:prSet/>
      <dgm:spPr/>
      <dgm:t>
        <a:bodyPr/>
        <a:lstStyle/>
        <a:p>
          <a:r>
            <a:rPr lang="en-US" dirty="0"/>
            <a:t>Capital</a:t>
          </a:r>
          <a:endParaRPr lang="en-IN" dirty="0"/>
        </a:p>
      </dgm:t>
    </dgm:pt>
    <dgm:pt modelId="{156B5D30-CC01-482E-88AE-D507B71C00B1}" type="parTrans" cxnId="{83EA697A-E694-46BA-8AFF-6414B07764C9}">
      <dgm:prSet/>
      <dgm:spPr/>
      <dgm:t>
        <a:bodyPr/>
        <a:lstStyle/>
        <a:p>
          <a:endParaRPr lang="en-IN"/>
        </a:p>
      </dgm:t>
    </dgm:pt>
    <dgm:pt modelId="{5EA562C4-0D85-46DB-9C7A-D8D3C612FFB4}" type="sibTrans" cxnId="{83EA697A-E694-46BA-8AFF-6414B07764C9}">
      <dgm:prSet/>
      <dgm:spPr/>
      <dgm:t>
        <a:bodyPr/>
        <a:lstStyle/>
        <a:p>
          <a:endParaRPr lang="en-IN"/>
        </a:p>
      </dgm:t>
    </dgm:pt>
    <dgm:pt modelId="{679B02FD-DA2B-4FFC-9505-91F4567B1D89}">
      <dgm:prSet/>
      <dgm:spPr/>
      <dgm:t>
        <a:bodyPr/>
        <a:lstStyle/>
        <a:p>
          <a:r>
            <a:rPr lang="en-US" dirty="0"/>
            <a:t>Government</a:t>
          </a:r>
          <a:endParaRPr lang="en-IN" dirty="0"/>
        </a:p>
      </dgm:t>
    </dgm:pt>
    <dgm:pt modelId="{69162B58-3E39-49FE-85DB-A25289222B2A}" type="parTrans" cxnId="{68CF2B77-66A1-47C7-B64A-DBDD161EECF7}">
      <dgm:prSet/>
      <dgm:spPr/>
      <dgm:t>
        <a:bodyPr/>
        <a:lstStyle/>
        <a:p>
          <a:endParaRPr lang="en-IN"/>
        </a:p>
      </dgm:t>
    </dgm:pt>
    <dgm:pt modelId="{1D1183CA-5247-4721-8949-DA029E7C4CD9}" type="sibTrans" cxnId="{68CF2B77-66A1-47C7-B64A-DBDD161EECF7}">
      <dgm:prSet/>
      <dgm:spPr/>
      <dgm:t>
        <a:bodyPr/>
        <a:lstStyle/>
        <a:p>
          <a:endParaRPr lang="en-IN"/>
        </a:p>
      </dgm:t>
    </dgm:pt>
    <dgm:pt modelId="{9693E993-B904-4E29-9A7F-74046347A228}">
      <dgm:prSet/>
      <dgm:spPr/>
      <dgm:t>
        <a:bodyPr/>
        <a:lstStyle/>
        <a:p>
          <a:r>
            <a:rPr lang="en-US" dirty="0"/>
            <a:t>labour</a:t>
          </a:r>
          <a:endParaRPr lang="en-IN" dirty="0"/>
        </a:p>
      </dgm:t>
    </dgm:pt>
    <dgm:pt modelId="{9F95E9E8-11DC-4112-A605-6F63E15D5FC8}" type="parTrans" cxnId="{BCCD5467-311F-483C-A273-E0228099D57A}">
      <dgm:prSet/>
      <dgm:spPr/>
      <dgm:t>
        <a:bodyPr/>
        <a:lstStyle/>
        <a:p>
          <a:endParaRPr lang="en-IN"/>
        </a:p>
      </dgm:t>
    </dgm:pt>
    <dgm:pt modelId="{F5EC681A-337E-4F76-99EE-5F6B22EC3E35}" type="sibTrans" cxnId="{BCCD5467-311F-483C-A273-E0228099D57A}">
      <dgm:prSet/>
      <dgm:spPr/>
      <dgm:t>
        <a:bodyPr/>
        <a:lstStyle/>
        <a:p>
          <a:endParaRPr lang="en-IN"/>
        </a:p>
      </dgm:t>
    </dgm:pt>
    <dgm:pt modelId="{95316688-ECB2-4EB3-ABF2-AB74074C7EE8}">
      <dgm:prSet/>
      <dgm:spPr/>
      <dgm:t>
        <a:bodyPr/>
        <a:lstStyle/>
        <a:p>
          <a:r>
            <a:rPr lang="en-US" dirty="0"/>
            <a:t>Tenure</a:t>
          </a:r>
          <a:endParaRPr lang="en-IN" dirty="0"/>
        </a:p>
      </dgm:t>
    </dgm:pt>
    <dgm:pt modelId="{81F39EB6-3325-42B9-BECF-00DC193C1CE6}" type="parTrans" cxnId="{A9F0A350-554D-4AA4-8FE6-78BA5FCBCAF9}">
      <dgm:prSet/>
      <dgm:spPr/>
      <dgm:t>
        <a:bodyPr/>
        <a:lstStyle/>
        <a:p>
          <a:endParaRPr lang="en-IN"/>
        </a:p>
      </dgm:t>
    </dgm:pt>
    <dgm:pt modelId="{2866A81F-DEE5-49B1-A264-AA5CCACEB4AA}" type="sibTrans" cxnId="{A9F0A350-554D-4AA4-8FE6-78BA5FCBCAF9}">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8">
        <dgm:presLayoutVars>
          <dgm:chMax val="7"/>
          <dgm:chPref val="7"/>
        </dgm:presLayoutVars>
      </dgm:prSet>
      <dgm:spPr/>
    </dgm:pt>
    <dgm:pt modelId="{E91DC709-5A30-4B90-AA15-DA8978640459}" type="pres">
      <dgm:prSet presAssocID="{236E2177-C340-4B6B-A3B0-C0F7D741311B}" presName="Name56" presStyleLbl="parChTrans1D2" presStyleIdx="0" presStyleCnt="7"/>
      <dgm:spPr/>
    </dgm:pt>
    <dgm:pt modelId="{F9B763DF-BF86-43D4-B912-AFF7E164DD7B}" type="pres">
      <dgm:prSet presAssocID="{4C1E7577-10E6-4122-8F7E-B2A5983244B1}" presName="text0" presStyleLbl="node1" presStyleIdx="1" presStyleCnt="8">
        <dgm:presLayoutVars>
          <dgm:bulletEnabled val="1"/>
        </dgm:presLayoutVars>
      </dgm:prSet>
      <dgm:spPr/>
    </dgm:pt>
    <dgm:pt modelId="{568FD50F-F49A-40B2-BB94-6281A937349F}" type="pres">
      <dgm:prSet presAssocID="{08BB4F12-A507-455E-B11F-7EFF16F92386}" presName="Name56" presStyleLbl="parChTrans1D2" presStyleIdx="1" presStyleCnt="7"/>
      <dgm:spPr/>
    </dgm:pt>
    <dgm:pt modelId="{4A10E832-99D4-4ED1-8B31-12CAC9D3124B}" type="pres">
      <dgm:prSet presAssocID="{ADE7DCD1-5E50-4C93-8C9E-4A58D4A0BD25}" presName="text0" presStyleLbl="node1" presStyleIdx="2" presStyleCnt="8">
        <dgm:presLayoutVars>
          <dgm:bulletEnabled val="1"/>
        </dgm:presLayoutVars>
      </dgm:prSet>
      <dgm:spPr/>
    </dgm:pt>
    <dgm:pt modelId="{78F1C647-8865-46B8-B110-A264071E3108}" type="pres">
      <dgm:prSet presAssocID="{19BD221C-4125-47B6-870B-908145178642}" presName="Name56" presStyleLbl="parChTrans1D2" presStyleIdx="2" presStyleCnt="7"/>
      <dgm:spPr/>
    </dgm:pt>
    <dgm:pt modelId="{4392D0F9-575A-4F56-95C1-AE1029F9BFEC}" type="pres">
      <dgm:prSet presAssocID="{152451AC-4B24-401F-BE30-3D3BADA383AC}" presName="text0" presStyleLbl="node1" presStyleIdx="3" presStyleCnt="8">
        <dgm:presLayoutVars>
          <dgm:bulletEnabled val="1"/>
        </dgm:presLayoutVars>
      </dgm:prSet>
      <dgm:spPr/>
    </dgm:pt>
    <dgm:pt modelId="{00200219-6136-40FD-8862-035DC8E4F98E}" type="pres">
      <dgm:prSet presAssocID="{156B5D30-CC01-482E-88AE-D507B71C00B1}" presName="Name56" presStyleLbl="parChTrans1D2" presStyleIdx="3" presStyleCnt="7"/>
      <dgm:spPr/>
    </dgm:pt>
    <dgm:pt modelId="{BFD74125-24D9-4D0E-9323-57E3D5A9DA8B}" type="pres">
      <dgm:prSet presAssocID="{0616A293-389C-47F1-A2D5-CB019033E9CE}" presName="text0" presStyleLbl="node1" presStyleIdx="4" presStyleCnt="8">
        <dgm:presLayoutVars>
          <dgm:bulletEnabled val="1"/>
        </dgm:presLayoutVars>
      </dgm:prSet>
      <dgm:spPr/>
    </dgm:pt>
    <dgm:pt modelId="{2C124634-826E-48E9-BA71-A446778A4BE1}" type="pres">
      <dgm:prSet presAssocID="{69162B58-3E39-49FE-85DB-A25289222B2A}" presName="Name56" presStyleLbl="parChTrans1D2" presStyleIdx="4" presStyleCnt="7"/>
      <dgm:spPr/>
    </dgm:pt>
    <dgm:pt modelId="{8E54D5EC-9D4D-4CC4-992B-D6D62E708BD1}" type="pres">
      <dgm:prSet presAssocID="{679B02FD-DA2B-4FFC-9505-91F4567B1D89}" presName="text0" presStyleLbl="node1" presStyleIdx="5" presStyleCnt="8">
        <dgm:presLayoutVars>
          <dgm:bulletEnabled val="1"/>
        </dgm:presLayoutVars>
      </dgm:prSet>
      <dgm:spPr/>
    </dgm:pt>
    <dgm:pt modelId="{28672237-FC69-4A62-B1FD-3C595EA9922B}" type="pres">
      <dgm:prSet presAssocID="{9F95E9E8-11DC-4112-A605-6F63E15D5FC8}" presName="Name56" presStyleLbl="parChTrans1D2" presStyleIdx="5" presStyleCnt="7"/>
      <dgm:spPr/>
    </dgm:pt>
    <dgm:pt modelId="{3308AB62-C58D-44AA-B94A-E5D77C24E931}" type="pres">
      <dgm:prSet presAssocID="{9693E993-B904-4E29-9A7F-74046347A228}" presName="text0" presStyleLbl="node1" presStyleIdx="6" presStyleCnt="8">
        <dgm:presLayoutVars>
          <dgm:bulletEnabled val="1"/>
        </dgm:presLayoutVars>
      </dgm:prSet>
      <dgm:spPr/>
    </dgm:pt>
    <dgm:pt modelId="{FBF4F62B-B978-419E-B498-DE92CA2A046C}" type="pres">
      <dgm:prSet presAssocID="{81F39EB6-3325-42B9-BECF-00DC193C1CE6}" presName="Name56" presStyleLbl="parChTrans1D2" presStyleIdx="6" presStyleCnt="7"/>
      <dgm:spPr/>
    </dgm:pt>
    <dgm:pt modelId="{28999051-948A-49DB-8ADD-7F709FD65A4D}" type="pres">
      <dgm:prSet presAssocID="{95316688-ECB2-4EB3-ABF2-AB74074C7EE8}" presName="text0" presStyleLbl="node1" presStyleIdx="7" presStyleCnt="8">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4107B920-5174-48D7-83CE-0C0A7EF46E19}" type="presOf" srcId="{9F95E9E8-11DC-4112-A605-6F63E15D5FC8}" destId="{28672237-FC69-4A62-B1FD-3C595EA9922B}" srcOrd="0" destOrd="0" presId="urn:microsoft.com/office/officeart/2008/layout/RadialCluster"/>
    <dgm:cxn modelId="{C927E434-FF8C-4C30-8064-2B2485E9CBA8}" type="presOf" srcId="{69162B58-3E39-49FE-85DB-A25289222B2A}" destId="{2C124634-826E-48E9-BA71-A446778A4BE1}"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7319B23C-3409-4AC3-9667-9C610B2E5746}" type="presOf" srcId="{679B02FD-DA2B-4FFC-9505-91F4567B1D89}" destId="{8E54D5EC-9D4D-4CC4-992B-D6D62E708BD1}"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FA2D5346-DBC9-44F0-8C33-4FA82A4FE2E8}" type="presOf" srcId="{0616A293-389C-47F1-A2D5-CB019033E9CE}" destId="{BFD74125-24D9-4D0E-9323-57E3D5A9DA8B}" srcOrd="0" destOrd="0" presId="urn:microsoft.com/office/officeart/2008/layout/RadialCluster"/>
    <dgm:cxn modelId="{BCCD5467-311F-483C-A273-E0228099D57A}" srcId="{FC06E349-73D9-43CF-B0E1-889F74063B30}" destId="{9693E993-B904-4E29-9A7F-74046347A228}" srcOrd="5" destOrd="0" parTransId="{9F95E9E8-11DC-4112-A605-6F63E15D5FC8}" sibTransId="{F5EC681A-337E-4F76-99EE-5F6B22EC3E35}"/>
    <dgm:cxn modelId="{0676C16F-3C15-4B78-94D7-A08392B52B38}" type="presOf" srcId="{95316688-ECB2-4EB3-ABF2-AB74074C7EE8}" destId="{28999051-948A-49DB-8ADD-7F709FD65A4D}" srcOrd="0" destOrd="0" presId="urn:microsoft.com/office/officeart/2008/layout/RadialCluster"/>
    <dgm:cxn modelId="{A9F0A350-554D-4AA4-8FE6-78BA5FCBCAF9}" srcId="{FC06E349-73D9-43CF-B0E1-889F74063B30}" destId="{95316688-ECB2-4EB3-ABF2-AB74074C7EE8}" srcOrd="6" destOrd="0" parTransId="{81F39EB6-3325-42B9-BECF-00DC193C1CE6}" sibTransId="{2866A81F-DEE5-49B1-A264-AA5CCACEB4AA}"/>
    <dgm:cxn modelId="{19ADD876-97C0-42F7-A4DE-4D39376361F7}" srcId="{FC06E349-73D9-43CF-B0E1-889F74063B30}" destId="{4C1E7577-10E6-4122-8F7E-B2A5983244B1}" srcOrd="0" destOrd="0" parTransId="{236E2177-C340-4B6B-A3B0-C0F7D741311B}" sibTransId="{B3D0F812-FF7B-4AD0-B476-20FC08164569}"/>
    <dgm:cxn modelId="{68CF2B77-66A1-47C7-B64A-DBDD161EECF7}" srcId="{FC06E349-73D9-43CF-B0E1-889F74063B30}" destId="{679B02FD-DA2B-4FFC-9505-91F4567B1D89}" srcOrd="4" destOrd="0" parTransId="{69162B58-3E39-49FE-85DB-A25289222B2A}" sibTransId="{1D1183CA-5247-4721-8949-DA029E7C4CD9}"/>
    <dgm:cxn modelId="{83EA697A-E694-46BA-8AFF-6414B07764C9}" srcId="{FC06E349-73D9-43CF-B0E1-889F74063B30}" destId="{0616A293-389C-47F1-A2D5-CB019033E9CE}" srcOrd="3" destOrd="0" parTransId="{156B5D30-CC01-482E-88AE-D507B71C00B1}" sibTransId="{5EA562C4-0D85-46DB-9C7A-D8D3C612FFB4}"/>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E829DF90-7E3B-46CA-920F-31D103B99A67}" type="presOf" srcId="{9693E993-B904-4E29-9A7F-74046347A228}" destId="{3308AB62-C58D-44AA-B94A-E5D77C24E931}" srcOrd="0" destOrd="0" presId="urn:microsoft.com/office/officeart/2008/layout/RadialCluster"/>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D46BBAEC-96B9-4664-B0E7-F56E70D38103}" type="presOf" srcId="{156B5D30-CC01-482E-88AE-D507B71C00B1}" destId="{00200219-6136-40FD-8862-035DC8E4F98E}" srcOrd="0" destOrd="0" presId="urn:microsoft.com/office/officeart/2008/layout/RadialCluster"/>
    <dgm:cxn modelId="{694445F6-85C8-49B8-980D-56A27028B09E}" type="presOf" srcId="{81F39EB6-3325-42B9-BECF-00DC193C1CE6}" destId="{FBF4F62B-B978-419E-B498-DE92CA2A046C}" srcOrd="0" destOrd="0" presId="urn:microsoft.com/office/officeart/2008/layout/RadialCluster"/>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 modelId="{A8AB9B54-459D-4A3E-8465-6F65F9CCD6E7}" type="presParOf" srcId="{9934A0A7-6BA6-4F69-84D8-2131E27AF9BF}" destId="{00200219-6136-40FD-8862-035DC8E4F98E}" srcOrd="7" destOrd="0" presId="urn:microsoft.com/office/officeart/2008/layout/RadialCluster"/>
    <dgm:cxn modelId="{F2EE0092-0E34-4CD9-9479-D92D238C8931}" type="presParOf" srcId="{9934A0A7-6BA6-4F69-84D8-2131E27AF9BF}" destId="{BFD74125-24D9-4D0E-9323-57E3D5A9DA8B}" srcOrd="8" destOrd="0" presId="urn:microsoft.com/office/officeart/2008/layout/RadialCluster"/>
    <dgm:cxn modelId="{E73602FA-EFFF-478C-804D-8E55041F10C1}" type="presParOf" srcId="{9934A0A7-6BA6-4F69-84D8-2131E27AF9BF}" destId="{2C124634-826E-48E9-BA71-A446778A4BE1}" srcOrd="9" destOrd="0" presId="urn:microsoft.com/office/officeart/2008/layout/RadialCluster"/>
    <dgm:cxn modelId="{8A233023-6201-4E99-8ECB-74FCB3170538}" type="presParOf" srcId="{9934A0A7-6BA6-4F69-84D8-2131E27AF9BF}" destId="{8E54D5EC-9D4D-4CC4-992B-D6D62E708BD1}" srcOrd="10" destOrd="0" presId="urn:microsoft.com/office/officeart/2008/layout/RadialCluster"/>
    <dgm:cxn modelId="{F5D4841A-4A7A-4D8B-9618-C5AA69AB65F2}" type="presParOf" srcId="{9934A0A7-6BA6-4F69-84D8-2131E27AF9BF}" destId="{28672237-FC69-4A62-B1FD-3C595EA9922B}" srcOrd="11" destOrd="0" presId="urn:microsoft.com/office/officeart/2008/layout/RadialCluster"/>
    <dgm:cxn modelId="{E29E65EB-6237-4709-B88D-325B28968BF6}" type="presParOf" srcId="{9934A0A7-6BA6-4F69-84D8-2131E27AF9BF}" destId="{3308AB62-C58D-44AA-B94A-E5D77C24E931}" srcOrd="12" destOrd="0" presId="urn:microsoft.com/office/officeart/2008/layout/RadialCluster"/>
    <dgm:cxn modelId="{E28D9FCD-9968-4616-B4A4-0C63AA3AC836}" type="presParOf" srcId="{9934A0A7-6BA6-4F69-84D8-2131E27AF9BF}" destId="{FBF4F62B-B978-419E-B498-DE92CA2A046C}" srcOrd="13" destOrd="0" presId="urn:microsoft.com/office/officeart/2008/layout/RadialCluster"/>
    <dgm:cxn modelId="{0D18CF59-B872-428F-84A3-7E25F604F84A}" type="presParOf" srcId="{9934A0A7-6BA6-4F69-84D8-2131E27AF9BF}" destId="{28999051-948A-49DB-8ADD-7F709FD65A4D}" srcOrd="14" destOrd="0" presId="urn:microsoft.com/office/officeart/2008/layout/RadialCluster"/>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378235" y="1675595"/>
          <a:ext cx="1080484" cy="108048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kern="1200" dirty="0"/>
            <a:t>Physical factors</a:t>
          </a:r>
          <a:endParaRPr lang="en-IN" sz="2100" kern="1200" dirty="0"/>
        </a:p>
      </dsp:txBody>
      <dsp:txXfrm>
        <a:off x="1430980" y="1728340"/>
        <a:ext cx="974994" cy="974994"/>
      </dsp:txXfrm>
    </dsp:sp>
    <dsp:sp modelId="{E91DC709-5A30-4B90-AA15-DA8978640459}">
      <dsp:nvSpPr>
        <dsp:cNvPr id="0" name=""/>
        <dsp:cNvSpPr/>
      </dsp:nvSpPr>
      <dsp:spPr>
        <a:xfrm rot="16200000">
          <a:off x="1539520" y="1296638"/>
          <a:ext cx="757915" cy="0"/>
        </a:xfrm>
        <a:custGeom>
          <a:avLst/>
          <a:gdLst/>
          <a:ahLst/>
          <a:cxnLst/>
          <a:rect l="0" t="0" r="0" b="0"/>
          <a:pathLst>
            <a:path>
              <a:moveTo>
                <a:pt x="0" y="0"/>
              </a:moveTo>
              <a:lnTo>
                <a:pt x="757915"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1556515" y="19375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soil</a:t>
          </a:r>
          <a:endParaRPr lang="en-IN" sz="2800" kern="1200" dirty="0"/>
        </a:p>
      </dsp:txBody>
      <dsp:txXfrm>
        <a:off x="1591854" y="229094"/>
        <a:ext cx="653246" cy="653246"/>
      </dsp:txXfrm>
    </dsp:sp>
    <dsp:sp modelId="{568FD50F-F49A-40B2-BB94-6281A937349F}">
      <dsp:nvSpPr>
        <dsp:cNvPr id="0" name=""/>
        <dsp:cNvSpPr/>
      </dsp:nvSpPr>
      <dsp:spPr>
        <a:xfrm rot="1800000">
          <a:off x="2417299"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2994221"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Relief</a:t>
          </a:r>
          <a:endParaRPr lang="en-IN" sz="1900" kern="1200" dirty="0"/>
        </a:p>
      </dsp:txBody>
      <dsp:txXfrm>
        <a:off x="3029560" y="2719274"/>
        <a:ext cx="653246" cy="653246"/>
      </dsp:txXfrm>
    </dsp:sp>
    <dsp:sp modelId="{78F1C647-8865-46B8-B110-A264071E3108}">
      <dsp:nvSpPr>
        <dsp:cNvPr id="0" name=""/>
        <dsp:cNvSpPr/>
      </dsp:nvSpPr>
      <dsp:spPr>
        <a:xfrm rot="9000000">
          <a:off x="801313"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118809"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climate</a:t>
          </a:r>
          <a:endParaRPr lang="en-IN" sz="1500" kern="1200" dirty="0"/>
        </a:p>
      </dsp:txBody>
      <dsp:txXfrm>
        <a:off x="154148" y="2719274"/>
        <a:ext cx="653246" cy="653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795285" y="1533712"/>
          <a:ext cx="1242593" cy="124259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Socio-economic</a:t>
          </a:r>
        </a:p>
        <a:p>
          <a:pPr marL="0" lvl="0" indent="0" algn="ctr" defTabSz="889000">
            <a:lnSpc>
              <a:spcPct val="90000"/>
            </a:lnSpc>
            <a:spcBef>
              <a:spcPct val="0"/>
            </a:spcBef>
            <a:spcAft>
              <a:spcPct val="35000"/>
            </a:spcAft>
            <a:buNone/>
          </a:pPr>
          <a:r>
            <a:rPr lang="en-US" sz="2000" kern="1200" dirty="0"/>
            <a:t>factors</a:t>
          </a:r>
          <a:endParaRPr lang="en-IN" sz="2000" kern="1200" dirty="0"/>
        </a:p>
      </dsp:txBody>
      <dsp:txXfrm>
        <a:off x="1855943" y="1594370"/>
        <a:ext cx="1121277" cy="1121277"/>
      </dsp:txXfrm>
    </dsp:sp>
    <dsp:sp modelId="{E91DC709-5A30-4B90-AA15-DA8978640459}">
      <dsp:nvSpPr>
        <dsp:cNvPr id="0" name=""/>
        <dsp:cNvSpPr/>
      </dsp:nvSpPr>
      <dsp:spPr>
        <a:xfrm rot="16200000">
          <a:off x="2086946" y="1204076"/>
          <a:ext cx="659270" cy="0"/>
        </a:xfrm>
        <a:custGeom>
          <a:avLst/>
          <a:gdLst/>
          <a:ahLst/>
          <a:cxnLst/>
          <a:rect l="0" t="0" r="0" b="0"/>
          <a:pathLst>
            <a:path>
              <a:moveTo>
                <a:pt x="0" y="0"/>
              </a:moveTo>
              <a:lnTo>
                <a:pt x="659270"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2000313" y="41904"/>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market</a:t>
          </a:r>
          <a:endParaRPr lang="en-IN" sz="1800" kern="1200" dirty="0"/>
        </a:p>
      </dsp:txBody>
      <dsp:txXfrm>
        <a:off x="2040954" y="82545"/>
        <a:ext cx="751255" cy="751255"/>
      </dsp:txXfrm>
    </dsp:sp>
    <dsp:sp modelId="{568FD50F-F49A-40B2-BB94-6281A937349F}">
      <dsp:nvSpPr>
        <dsp:cNvPr id="0" name=""/>
        <dsp:cNvSpPr/>
      </dsp:nvSpPr>
      <dsp:spPr>
        <a:xfrm rot="19285714">
          <a:off x="2997545"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3326952"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Transport</a:t>
          </a:r>
          <a:endParaRPr lang="en-IN" sz="1300" kern="1200" dirty="0"/>
        </a:p>
      </dsp:txBody>
      <dsp:txXfrm>
        <a:off x="3367593" y="721421"/>
        <a:ext cx="751255" cy="751255"/>
      </dsp:txXfrm>
    </dsp:sp>
    <dsp:sp modelId="{78F1C647-8865-46B8-B110-A264071E3108}">
      <dsp:nvSpPr>
        <dsp:cNvPr id="0" name=""/>
        <dsp:cNvSpPr/>
      </dsp:nvSpPr>
      <dsp:spPr>
        <a:xfrm rot="771429">
          <a:off x="302994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3654605"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Scale of operations</a:t>
          </a:r>
          <a:endParaRPr lang="en-IN" sz="1200" kern="1200" dirty="0"/>
        </a:p>
      </dsp:txBody>
      <dsp:txXfrm>
        <a:off x="3695246" y="2156962"/>
        <a:ext cx="751255" cy="751255"/>
      </dsp:txXfrm>
    </dsp:sp>
    <dsp:sp modelId="{00200219-6136-40FD-8862-035DC8E4F98E}">
      <dsp:nvSpPr>
        <dsp:cNvPr id="0" name=""/>
        <dsp:cNvSpPr/>
      </dsp:nvSpPr>
      <dsp:spPr>
        <a:xfrm rot="3857143">
          <a:off x="2561452"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74125-24D9-4D0E-9323-57E3D5A9DA8B}">
      <dsp:nvSpPr>
        <dsp:cNvPr id="0" name=""/>
        <dsp:cNvSpPr/>
      </dsp:nvSpPr>
      <dsp:spPr>
        <a:xfrm>
          <a:off x="2736542"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Capital</a:t>
          </a:r>
          <a:endParaRPr lang="en-IN" sz="1800" kern="1200" dirty="0"/>
        </a:p>
      </dsp:txBody>
      <dsp:txXfrm>
        <a:off x="2777183" y="3308177"/>
        <a:ext cx="751255" cy="751255"/>
      </dsp:txXfrm>
    </dsp:sp>
    <dsp:sp modelId="{2C124634-826E-48E9-BA71-A446778A4BE1}">
      <dsp:nvSpPr>
        <dsp:cNvPr id="0" name=""/>
        <dsp:cNvSpPr/>
      </dsp:nvSpPr>
      <dsp:spPr>
        <a:xfrm rot="6942857">
          <a:off x="1726486"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4D5EC-9D4D-4CC4-992B-D6D62E708BD1}">
      <dsp:nvSpPr>
        <dsp:cNvPr id="0" name=""/>
        <dsp:cNvSpPr/>
      </dsp:nvSpPr>
      <dsp:spPr>
        <a:xfrm>
          <a:off x="1264083"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Government</a:t>
          </a:r>
          <a:endParaRPr lang="en-IN" sz="1000" kern="1200" dirty="0"/>
        </a:p>
      </dsp:txBody>
      <dsp:txXfrm>
        <a:off x="1304724" y="3308177"/>
        <a:ext cx="751255" cy="751255"/>
      </dsp:txXfrm>
    </dsp:sp>
    <dsp:sp modelId="{28672237-FC69-4A62-B1FD-3C595EA9922B}">
      <dsp:nvSpPr>
        <dsp:cNvPr id="0" name=""/>
        <dsp:cNvSpPr/>
      </dsp:nvSpPr>
      <dsp:spPr>
        <a:xfrm rot="10028571">
          <a:off x="117062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8AB62-C58D-44AA-B94A-E5D77C24E931}">
      <dsp:nvSpPr>
        <dsp:cNvPr id="0" name=""/>
        <dsp:cNvSpPr/>
      </dsp:nvSpPr>
      <dsp:spPr>
        <a:xfrm>
          <a:off x="346020"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labour</a:t>
          </a:r>
          <a:endParaRPr lang="en-IN" sz="1900" kern="1200" dirty="0"/>
        </a:p>
      </dsp:txBody>
      <dsp:txXfrm>
        <a:off x="386661" y="2156962"/>
        <a:ext cx="751255" cy="751255"/>
      </dsp:txXfrm>
    </dsp:sp>
    <dsp:sp modelId="{FBF4F62B-B978-419E-B498-DE92CA2A046C}">
      <dsp:nvSpPr>
        <dsp:cNvPr id="0" name=""/>
        <dsp:cNvSpPr/>
      </dsp:nvSpPr>
      <dsp:spPr>
        <a:xfrm rot="13114286">
          <a:off x="1465878"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99051-948A-49DB-8ADD-7F709FD65A4D}">
      <dsp:nvSpPr>
        <dsp:cNvPr id="0" name=""/>
        <dsp:cNvSpPr/>
      </dsp:nvSpPr>
      <dsp:spPr>
        <a:xfrm>
          <a:off x="673673"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Tenure</a:t>
          </a:r>
          <a:endParaRPr lang="en-IN" sz="1800" kern="1200" dirty="0"/>
        </a:p>
      </dsp:txBody>
      <dsp:txXfrm>
        <a:off x="714314" y="721421"/>
        <a:ext cx="751255" cy="751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6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27411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92931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722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58B14-FCA0-44A4-9D18-FD238B1D25B6}"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27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58B14-FCA0-44A4-9D18-FD238B1D25B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46645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58B14-FCA0-44A4-9D18-FD238B1D25B6}"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736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58B14-FCA0-44A4-9D18-FD238B1D25B6}"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66780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958B14-FCA0-44A4-9D18-FD238B1D25B6}" type="datetimeFigureOut">
              <a:rPr lang="en-IN" smtClean="0"/>
              <a:t>15-11-2022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004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958B14-FCA0-44A4-9D18-FD238B1D25B6}" type="datetimeFigureOut">
              <a:rPr lang="en-IN" smtClean="0"/>
              <a:t>15-11-2022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01324E-D626-488D-B04D-96AFB1A7CB3B}" type="slidenum">
              <a:rPr lang="en-IN" smtClean="0"/>
              <a:t>‹#›</a:t>
            </a:fld>
            <a:endParaRPr lang="en-IN"/>
          </a:p>
        </p:txBody>
      </p:sp>
    </p:spTree>
    <p:extLst>
      <p:ext uri="{BB962C8B-B14F-4D97-AF65-F5344CB8AC3E}">
        <p14:creationId xmlns:p14="http://schemas.microsoft.com/office/powerpoint/2010/main" val="47614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58B14-FCA0-44A4-9D18-FD238B1D25B6}"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4669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958B14-FCA0-44A4-9D18-FD238B1D25B6}" type="datetimeFigureOut">
              <a:rPr lang="en-IN" smtClean="0"/>
              <a:t>15-11-2022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01324E-D626-488D-B04D-96AFB1A7CB3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40789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0A9BA-3D6A-46A8-A93F-E2695B4A502C}"/>
              </a:ext>
            </a:extLst>
          </p:cNvPr>
          <p:cNvPicPr>
            <a:picLocks noChangeAspect="1"/>
          </p:cNvPicPr>
          <p:nvPr/>
        </p:nvPicPr>
        <p:blipFill rotWithShape="1">
          <a:blip r:embed="rId2"/>
          <a:srcRect l="5543" t="7246" r="4712"/>
          <a:stretch/>
        </p:blipFill>
        <p:spPr>
          <a:xfrm>
            <a:off x="783770" y="345233"/>
            <a:ext cx="1250303" cy="1298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0829DA6-235E-4E78-8A89-667498475E89}"/>
              </a:ext>
            </a:extLst>
          </p:cNvPr>
          <p:cNvSpPr/>
          <p:nvPr/>
        </p:nvSpPr>
        <p:spPr>
          <a:xfrm>
            <a:off x="2376712" y="671198"/>
            <a:ext cx="3719288"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B</a:t>
            </a:r>
            <a:r>
              <a:rPr lang="en-US" sz="3600" b="0" cap="none" spc="0" dirty="0">
                <a:ln w="0"/>
                <a:solidFill>
                  <a:schemeClr val="tx1"/>
                </a:solidFill>
                <a:effectLst>
                  <a:outerShdw blurRad="38100" dist="19050" dir="2700000" algn="tl" rotWithShape="0">
                    <a:schemeClr val="dk1">
                      <a:alpha val="40000"/>
                    </a:schemeClr>
                  </a:outerShdw>
                </a:effectLst>
              </a:rPr>
              <a:t>E-PROJECT</a:t>
            </a:r>
          </a:p>
        </p:txBody>
      </p:sp>
      <p:sp>
        <p:nvSpPr>
          <p:cNvPr id="9" name="Rectangle 8">
            <a:extLst>
              <a:ext uri="{FF2B5EF4-FFF2-40B4-BE49-F238E27FC236}">
                <a16:creationId xmlns:a16="http://schemas.microsoft.com/office/drawing/2014/main" id="{07756B5C-9E7A-4D14-BAAA-35E76191CDF5}"/>
              </a:ext>
            </a:extLst>
          </p:cNvPr>
          <p:cNvSpPr/>
          <p:nvPr/>
        </p:nvSpPr>
        <p:spPr>
          <a:xfrm>
            <a:off x="2693846" y="1976258"/>
            <a:ext cx="3535391" cy="954107"/>
          </a:xfrm>
          <a:prstGeom prst="rect">
            <a:avLst/>
          </a:prstGeom>
          <a:noFill/>
        </p:spPr>
        <p:txBody>
          <a:bodyPr wrap="none" lIns="91440" tIns="45720" rIns="91440" bIns="45720">
            <a:spAutoFit/>
          </a:bodyPr>
          <a:lstStyle/>
          <a:p>
            <a:pPr algn="ctr"/>
            <a:br>
              <a:rPr lang="en-IN" sz="2800" b="1" u="sng" dirty="0">
                <a:solidFill>
                  <a:srgbClr val="000000"/>
                </a:solidFill>
                <a:effectLst/>
                <a:latin typeface="Times New Roman" panose="02020603050405020304" pitchFamily="18" charset="0"/>
                <a:ea typeface="Times New Roman" panose="02020603050405020304" pitchFamily="18" charset="0"/>
              </a:rPr>
            </a:br>
            <a:r>
              <a:rPr lang="en-IN" sz="2800" b="1" u="sng" dirty="0">
                <a:solidFill>
                  <a:srgbClr val="000000"/>
                </a:solidFill>
                <a:effectLst/>
                <a:latin typeface="Times New Roman" panose="02020603050405020304" pitchFamily="18" charset="0"/>
                <a:ea typeface="Times New Roman" panose="02020603050405020304" pitchFamily="18" charset="0"/>
              </a:rPr>
              <a:t>Crop Yield </a:t>
            </a:r>
            <a:r>
              <a:rPr lang="en-IN" sz="2800" b="1" u="sng" dirty="0">
                <a:solidFill>
                  <a:srgbClr val="000000"/>
                </a:solidFill>
                <a:latin typeface="Times New Roman" panose="02020603050405020304" pitchFamily="18" charset="0"/>
                <a:ea typeface="Times New Roman" panose="02020603050405020304" pitchFamily="18" charset="0"/>
              </a:rPr>
              <a:t>Predictio</a:t>
            </a:r>
            <a:r>
              <a:rPr lang="en-IN" sz="2800" b="1" u="sng" dirty="0">
                <a:solidFill>
                  <a:srgbClr val="000000"/>
                </a:solidFill>
                <a:effectLst/>
                <a:latin typeface="Times New Roman" panose="02020603050405020304" pitchFamily="18" charset="0"/>
                <a:ea typeface="Times New Roman" panose="02020603050405020304" pitchFamily="18" charset="0"/>
              </a:rPr>
              <a:t>n</a:t>
            </a:r>
            <a:endParaRPr lang="en-US" sz="2800" b="1" u="sng"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E8DBE7AD-8B6E-4D4C-A6CF-D9E244E0707A}"/>
              </a:ext>
            </a:extLst>
          </p:cNvPr>
          <p:cNvSpPr txBox="1"/>
          <p:nvPr/>
        </p:nvSpPr>
        <p:spPr>
          <a:xfrm>
            <a:off x="3935002" y="4519734"/>
            <a:ext cx="3433666" cy="923330"/>
          </a:xfrm>
          <a:prstGeom prst="rect">
            <a:avLst/>
          </a:prstGeom>
          <a:noFill/>
        </p:spPr>
        <p:txBody>
          <a:bodyPr wrap="square" rtlCol="0">
            <a:spAutoFit/>
          </a:bodyPr>
          <a:lstStyle/>
          <a:p>
            <a:endParaRPr lang="en-US" dirty="0"/>
          </a:p>
          <a:p>
            <a:r>
              <a:rPr lang="en-US" b="1" dirty="0"/>
              <a:t>Guide        </a:t>
            </a:r>
            <a:r>
              <a:rPr lang="en-US" dirty="0"/>
              <a:t>:  Mrs. Vaishali Kolhe</a:t>
            </a:r>
          </a:p>
          <a:p>
            <a:r>
              <a:rPr lang="en-US" b="1" dirty="0"/>
              <a:t>Co Guide  </a:t>
            </a:r>
            <a:r>
              <a:rPr lang="en-US" dirty="0"/>
              <a:t>:  Mrs. P. S. Bhondve</a:t>
            </a:r>
            <a:endParaRPr lang="en-IN" dirty="0"/>
          </a:p>
        </p:txBody>
      </p:sp>
      <p:sp>
        <p:nvSpPr>
          <p:cNvPr id="3" name="TextBox 2">
            <a:extLst>
              <a:ext uri="{FF2B5EF4-FFF2-40B4-BE49-F238E27FC236}">
                <a16:creationId xmlns:a16="http://schemas.microsoft.com/office/drawing/2014/main" id="{F39A8AA0-A654-4966-7176-2FFE1B391FFC}"/>
              </a:ext>
            </a:extLst>
          </p:cNvPr>
          <p:cNvSpPr txBox="1"/>
          <p:nvPr/>
        </p:nvSpPr>
        <p:spPr>
          <a:xfrm>
            <a:off x="7870326" y="4288902"/>
            <a:ext cx="4491136" cy="2308324"/>
          </a:xfrm>
          <a:prstGeom prst="rect">
            <a:avLst/>
          </a:prstGeom>
          <a:noFill/>
        </p:spPr>
        <p:txBody>
          <a:bodyPr wrap="square" rtlCol="0">
            <a:spAutoFit/>
          </a:bodyPr>
          <a:lstStyle/>
          <a:p>
            <a:endParaRPr lang="en-US" dirty="0"/>
          </a:p>
          <a:p>
            <a:pPr algn="just"/>
            <a:r>
              <a:rPr lang="en-US" b="1" dirty="0"/>
              <a:t>Team:</a:t>
            </a:r>
          </a:p>
          <a:p>
            <a:pPr algn="just"/>
            <a:r>
              <a:rPr lang="en-US" dirty="0"/>
              <a:t>Mandar Kulkarni    -    COMPBEA1109</a:t>
            </a:r>
          </a:p>
          <a:p>
            <a:pPr algn="just"/>
            <a:r>
              <a:rPr lang="en-US" dirty="0"/>
              <a:t>Atharva Mohite     -    COMPBEA1104</a:t>
            </a:r>
          </a:p>
          <a:p>
            <a:pPr algn="just"/>
            <a:r>
              <a:rPr lang="en-US" dirty="0"/>
              <a:t>Ashish Dongare     -    COMPBEA1103</a:t>
            </a:r>
          </a:p>
          <a:p>
            <a:pPr algn="just"/>
            <a:r>
              <a:rPr lang="en-US" dirty="0"/>
              <a:t>Prajwal Sable         -    COMPBEA1102</a:t>
            </a:r>
          </a:p>
          <a:p>
            <a:endParaRPr lang="en-US" dirty="0"/>
          </a:p>
          <a:p>
            <a:r>
              <a:rPr lang="en-US" dirty="0"/>
              <a:t> </a:t>
            </a:r>
            <a:endParaRPr lang="en-IN" dirty="0"/>
          </a:p>
        </p:txBody>
      </p:sp>
      <p:pic>
        <p:nvPicPr>
          <p:cNvPr id="4" name="Picture 3">
            <a:extLst>
              <a:ext uri="{FF2B5EF4-FFF2-40B4-BE49-F238E27FC236}">
                <a16:creationId xmlns:a16="http://schemas.microsoft.com/office/drawing/2014/main" id="{A44CEAC3-6C7A-B02F-11FF-5F88E8E3A2EC}"/>
              </a:ext>
            </a:extLst>
          </p:cNvPr>
          <p:cNvPicPr>
            <a:picLocks noChangeAspect="1"/>
          </p:cNvPicPr>
          <p:nvPr/>
        </p:nvPicPr>
        <p:blipFill>
          <a:blip r:embed="rId3"/>
          <a:stretch>
            <a:fillRect/>
          </a:stretch>
        </p:blipFill>
        <p:spPr>
          <a:xfrm>
            <a:off x="7870326" y="1776203"/>
            <a:ext cx="3458163" cy="2308324"/>
          </a:xfrm>
          <a:prstGeom prst="rect">
            <a:avLst/>
          </a:prstGeom>
        </p:spPr>
      </p:pic>
    </p:spTree>
    <p:extLst>
      <p:ext uri="{BB962C8B-B14F-4D97-AF65-F5344CB8AC3E}">
        <p14:creationId xmlns:p14="http://schemas.microsoft.com/office/powerpoint/2010/main" val="89384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7" name="Rectangle 6">
            <a:extLst>
              <a:ext uri="{FF2B5EF4-FFF2-40B4-BE49-F238E27FC236}">
                <a16:creationId xmlns:a16="http://schemas.microsoft.com/office/drawing/2014/main" id="{6998F9B7-1B0A-7E7B-D083-508B720F33A6}"/>
              </a:ext>
            </a:extLst>
          </p:cNvPr>
          <p:cNvSpPr/>
          <p:nvPr/>
        </p:nvSpPr>
        <p:spPr>
          <a:xfrm>
            <a:off x="255723" y="1828818"/>
            <a:ext cx="5840277"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2</a:t>
            </a:r>
            <a:r>
              <a:rPr lang="en-US" sz="2400" b="0" cap="none" spc="0" dirty="0">
                <a:ln w="0"/>
                <a:solidFill>
                  <a:schemeClr val="tx1"/>
                </a:solidFill>
                <a:effectLst>
                  <a:outerShdw blurRad="38100" dist="19050" dir="2700000" algn="tl" rotWithShape="0">
                    <a:schemeClr val="dk1">
                      <a:alpha val="40000"/>
                    </a:schemeClr>
                  </a:outerShdw>
                </a:effectLst>
              </a:rPr>
              <a:t>.Market Module</a:t>
            </a:r>
          </a:p>
        </p:txBody>
      </p:sp>
      <p:pic>
        <p:nvPicPr>
          <p:cNvPr id="26" name="Picture 25">
            <a:extLst>
              <a:ext uri="{FF2B5EF4-FFF2-40B4-BE49-F238E27FC236}">
                <a16:creationId xmlns:a16="http://schemas.microsoft.com/office/drawing/2014/main" id="{7E6B01D6-F75E-BA19-8544-498010BB114F}"/>
              </a:ext>
            </a:extLst>
          </p:cNvPr>
          <p:cNvPicPr>
            <a:picLocks noChangeAspect="1"/>
          </p:cNvPicPr>
          <p:nvPr/>
        </p:nvPicPr>
        <p:blipFill>
          <a:blip r:embed="rId2"/>
          <a:stretch>
            <a:fillRect/>
          </a:stretch>
        </p:blipFill>
        <p:spPr>
          <a:xfrm>
            <a:off x="895350" y="2676207"/>
            <a:ext cx="1040130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787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462272" y="1067523"/>
            <a:ext cx="7729728"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Introduction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6" name="TextBox 5">
            <a:extLst>
              <a:ext uri="{FF2B5EF4-FFF2-40B4-BE49-F238E27FC236}">
                <a16:creationId xmlns:a16="http://schemas.microsoft.com/office/drawing/2014/main" id="{E5EC40C4-C912-4C8F-9A88-5A115DB07028}"/>
              </a:ext>
            </a:extLst>
          </p:cNvPr>
          <p:cNvSpPr txBox="1"/>
          <p:nvPr/>
        </p:nvSpPr>
        <p:spPr>
          <a:xfrm>
            <a:off x="289249" y="1870191"/>
            <a:ext cx="11346024" cy="4093428"/>
          </a:xfrm>
          <a:prstGeom prst="rect">
            <a:avLst/>
          </a:prstGeom>
          <a:noFill/>
        </p:spPr>
        <p:txBody>
          <a:bodyPr wrap="square" rtlCol="0">
            <a:spAutoFit/>
          </a:bodyPr>
          <a:lstStyle/>
          <a:p>
            <a:pPr algn="just"/>
            <a:r>
              <a:rPr lang="en-US" sz="2000" dirty="0"/>
              <a:t>Agriculture is an integral part of smart growth. The ability to feed one's own population is critical to the independence of any state. The ability to feed the local population from local sources should not be underestimated. Perhaps because of its long-term presence in the study area, agriculture tends to be taken for granted. Many people expect that it will continue in perpetuity and that as it is pushed out of one area by urban expansion, it will relocate in another area that is less subject to growth pressure. This assumption is false.</a:t>
            </a:r>
          </a:p>
          <a:p>
            <a:pPr algn="just"/>
            <a:endParaRPr lang="en-US" sz="2000" dirty="0"/>
          </a:p>
          <a:p>
            <a:pPr algn="just"/>
            <a:r>
              <a:rPr lang="en-US" sz="2000" dirty="0"/>
              <a:t>Agriculture is a diverse industry with very specific locational connections. Certain crops can only be grown in specific locations where the </a:t>
            </a:r>
            <a:r>
              <a:rPr lang="en-US" sz="2000" dirty="0">
                <a:highlight>
                  <a:srgbClr val="FFFF00"/>
                </a:highlight>
              </a:rPr>
              <a:t>combination of a variety of factors including soil, moisture, temperature, and topography </a:t>
            </a:r>
            <a:r>
              <a:rPr lang="en-US" sz="2000" dirty="0"/>
              <a:t>is right. When such areas are lost to agriculture, the ability to produce the crops that require that particular combination of factors is also lost. The public needs to understand that agricultural land is a nonrenewable resource requiring appropriate management techniques. Before allowing land to go out of production, decision makers must consider the implications of that decision and evaluate it .</a:t>
            </a:r>
            <a:endParaRPr lang="en-US" dirty="0"/>
          </a:p>
        </p:txBody>
      </p:sp>
    </p:spTree>
    <p:extLst>
      <p:ext uri="{BB962C8B-B14F-4D97-AF65-F5344CB8AC3E}">
        <p14:creationId xmlns:p14="http://schemas.microsoft.com/office/powerpoint/2010/main" val="409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5265528" y="1143036"/>
            <a:ext cx="1660943" cy="1188720"/>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Factors</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extLst>
              <p:ext uri="{D42A27DB-BD31-4B8C-83A1-F6EECF244321}">
                <p14:modId xmlns:p14="http://schemas.microsoft.com/office/powerpoint/2010/main" val="236148556"/>
              </p:ext>
            </p:extLst>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0B0136A3-F523-F043-FA6F-D4B2A117FD95}"/>
              </a:ext>
            </a:extLst>
          </p:cNvPr>
          <p:cNvGraphicFramePr/>
          <p:nvPr>
            <p:extLst>
              <p:ext uri="{D42A27DB-BD31-4B8C-83A1-F6EECF244321}">
                <p14:modId xmlns:p14="http://schemas.microsoft.com/office/powerpoint/2010/main" val="3188815983"/>
              </p:ext>
            </p:extLst>
          </p:nvPr>
        </p:nvGraphicFramePr>
        <p:xfrm>
          <a:off x="1126930" y="2006082"/>
          <a:ext cx="3836956" cy="3601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E38B64E8-5FA3-3F40-EE79-4A7644D47C1A}"/>
              </a:ext>
            </a:extLst>
          </p:cNvPr>
          <p:cNvGraphicFramePr/>
          <p:nvPr>
            <p:extLst>
              <p:ext uri="{D42A27DB-BD31-4B8C-83A1-F6EECF244321}">
                <p14:modId xmlns:p14="http://schemas.microsoft.com/office/powerpoint/2010/main" val="3156838643"/>
              </p:ext>
            </p:extLst>
          </p:nvPr>
        </p:nvGraphicFramePr>
        <p:xfrm>
          <a:off x="6728408" y="1996355"/>
          <a:ext cx="4833164" cy="41419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224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3735355" y="884077"/>
            <a:ext cx="4721289"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Problem statement</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4613667-C39F-AA52-FA62-537B583CB42B}"/>
              </a:ext>
            </a:extLst>
          </p:cNvPr>
          <p:cNvSpPr txBox="1"/>
          <p:nvPr/>
        </p:nvSpPr>
        <p:spPr>
          <a:xfrm>
            <a:off x="1483566" y="1832869"/>
            <a:ext cx="9423919" cy="2246769"/>
          </a:xfrm>
          <a:prstGeom prst="rect">
            <a:avLst/>
          </a:prstGeom>
          <a:noFill/>
        </p:spPr>
        <p:txBody>
          <a:bodyPr wrap="square" rtlCol="0">
            <a:spAutoFit/>
          </a:bodyPr>
          <a:lstStyle/>
          <a:p>
            <a:pPr algn="just"/>
            <a:r>
              <a:rPr lang="en-US" sz="2000" dirty="0"/>
              <a:t>The  farmer face the issue of lesser crop yield, due to improper crop pattern, less resources and many of  such factors.</a:t>
            </a:r>
          </a:p>
          <a:p>
            <a:pPr algn="just"/>
            <a:r>
              <a:rPr lang="en-US" sz="2000" dirty="0"/>
              <a:t>The goal here is to solve this problem, by creating platform where user (in this case farmer) can sign in ,get proper analysis reports for his land/crop .Also, along with that platform focuses on developing common communication medium of farmers,investors,retailers market and government, which will centralize the agriculture department.</a:t>
            </a:r>
            <a:endParaRPr lang="en-US" dirty="0"/>
          </a:p>
        </p:txBody>
      </p:sp>
    </p:spTree>
    <p:extLst>
      <p:ext uri="{BB962C8B-B14F-4D97-AF65-F5344CB8AC3E}">
        <p14:creationId xmlns:p14="http://schemas.microsoft.com/office/powerpoint/2010/main" val="135141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1" y="1014840"/>
            <a:ext cx="3249384" cy="1325563"/>
          </a:xfrm>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Motivation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3053656"/>
          </a:xfrm>
          <a:prstGeom prst="rect">
            <a:avLst/>
          </a:prstGeom>
          <a:noFill/>
        </p:spPr>
        <p:txBody>
          <a:bodyPr wrap="square">
            <a:spAutoFit/>
          </a:bodyPr>
          <a:lstStyle/>
          <a:p>
            <a:pPr lvl="0" algn="just">
              <a:lnSpc>
                <a:spcPct val="150000"/>
              </a:lnSpc>
              <a:spcAft>
                <a:spcPts val="800"/>
              </a:spcAft>
            </a:pPr>
            <a:r>
              <a:rPr lang="en-US" dirty="0">
                <a:latin typeface="Times New Roman" panose="02020603050405020304" pitchFamily="18" charset="0"/>
                <a:ea typeface="Calibri" panose="020F0502020204030204" pitchFamily="34" charset="0"/>
              </a:rPr>
              <a:t>As in India, farming is one of the primary occupation of most of population still we lack in the profits/economy when it comes to farming. The lack of knowledge, resources and poor policies deplete the crop yields ,subsequently leading farmers to take harsh decisions.</a:t>
            </a:r>
          </a:p>
          <a:p>
            <a:pPr lvl="0" algn="just">
              <a:lnSpc>
                <a:spcPct val="150000"/>
              </a:lnSpc>
              <a:spcAft>
                <a:spcPts val="800"/>
              </a:spcAft>
            </a:pPr>
            <a:r>
              <a:rPr lang="en-US" dirty="0">
                <a:effectLst/>
                <a:latin typeface="Times New Roman" panose="02020603050405020304" pitchFamily="18" charset="0"/>
                <a:ea typeface="Calibri" panose="020F0502020204030204" pitchFamily="34" charset="0"/>
              </a:rPr>
              <a:t>Also, almost everyone from team comes from farmers background and have faced/seen similar issues. Hence, it seemed the perfect opportunity as software engineers to deliver a product which can help farmers to boost their crop yield </a:t>
            </a:r>
            <a:r>
              <a:rPr lang="en-US" dirty="0">
                <a:latin typeface="Times New Roman" panose="02020603050405020304" pitchFamily="18" charset="0"/>
                <a:ea typeface="Calibri" panose="020F0502020204030204" pitchFamily="34" charset="0"/>
              </a:rPr>
              <a:t>,providing them right market, acquainting with  better policies /schemes thereby </a:t>
            </a:r>
            <a:r>
              <a:rPr lang="en-US" dirty="0">
                <a:effectLst/>
                <a:latin typeface="Times New Roman" panose="02020603050405020304" pitchFamily="18" charset="0"/>
                <a:ea typeface="Calibri" panose="020F0502020204030204" pitchFamily="34" charset="0"/>
              </a:rPr>
              <a:t>help them doing agriculture is more resourceful way</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1525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0" y="1014840"/>
            <a:ext cx="3753237" cy="1325563"/>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Proposed System</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2848665"/>
          </a:xfrm>
          <a:prstGeom prst="rect">
            <a:avLst/>
          </a:prstGeom>
          <a:noFill/>
        </p:spPr>
        <p:txBody>
          <a:bodyPr wrap="square">
            <a:spAutoFit/>
          </a:bodyPr>
          <a:lstStyle/>
          <a:p>
            <a:pPr lvl="0" algn="just">
              <a:lnSpc>
                <a:spcPct val="150000"/>
              </a:lnSpc>
              <a:spcAft>
                <a:spcPts val="800"/>
              </a:spcAft>
            </a:pPr>
            <a:r>
              <a:rPr lang="en-US" b="1" dirty="0"/>
              <a:t>Business case</a:t>
            </a:r>
            <a:r>
              <a:rPr lang="en-US" dirty="0"/>
              <a:t>: The final aim is to create a GUI for users(farmers) where user can signup and get statistics ,recommendations on crop as well as communicate with market . </a:t>
            </a:r>
          </a:p>
          <a:p>
            <a:pPr lvl="0" algn="just">
              <a:lnSpc>
                <a:spcPct val="150000"/>
              </a:lnSpc>
              <a:spcAft>
                <a:spcPts val="800"/>
              </a:spcAft>
            </a:pPr>
            <a:r>
              <a:rPr lang="en-US" b="1" dirty="0"/>
              <a:t>Project deliverables: </a:t>
            </a:r>
            <a:r>
              <a:rPr lang="en-US" dirty="0"/>
              <a:t>create a web based application for mobile and desktop users which include 1. recommendation feature ,connect to market feature also  the profit tracker for each account.</a:t>
            </a:r>
          </a:p>
          <a:p>
            <a:pPr lvl="0" algn="just">
              <a:lnSpc>
                <a:spcPct val="150000"/>
              </a:lnSpc>
              <a:spcAft>
                <a:spcPts val="800"/>
              </a:spcAft>
            </a:pPr>
            <a:r>
              <a:rPr lang="en-US" b="1" dirty="0"/>
              <a:t>Constraints: </a:t>
            </a:r>
            <a:r>
              <a:rPr lang="en-US" dirty="0"/>
              <a:t>limited data for learning and transactions due to IAM issues .</a:t>
            </a:r>
          </a:p>
          <a:p>
            <a:pPr lvl="0" algn="just">
              <a:lnSpc>
                <a:spcPct val="150000"/>
              </a:lnSpc>
              <a:spcAft>
                <a:spcPts val="800"/>
              </a:spcAft>
            </a:pPr>
            <a:r>
              <a:rPr lang="en-US" b="1" dirty="0"/>
              <a:t> Exclusions: </a:t>
            </a:r>
            <a:r>
              <a:rPr lang="en-US" dirty="0"/>
              <a:t>as mentioned in the constraints ,it wont be including transaction feature.</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151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Literature Survey</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5" name="Table 5">
            <a:extLst>
              <a:ext uri="{FF2B5EF4-FFF2-40B4-BE49-F238E27FC236}">
                <a16:creationId xmlns:a16="http://schemas.microsoft.com/office/drawing/2014/main" id="{F05442E0-688F-4029-8304-281DEB2EF77E}"/>
              </a:ext>
            </a:extLst>
          </p:cNvPr>
          <p:cNvGraphicFramePr>
            <a:graphicFrameLocks noGrp="1"/>
          </p:cNvGraphicFramePr>
          <p:nvPr>
            <p:extLst>
              <p:ext uri="{D42A27DB-BD31-4B8C-83A1-F6EECF244321}">
                <p14:modId xmlns:p14="http://schemas.microsoft.com/office/powerpoint/2010/main" val="2675184109"/>
              </p:ext>
            </p:extLst>
          </p:nvPr>
        </p:nvGraphicFramePr>
        <p:xfrm>
          <a:off x="1193800" y="2049756"/>
          <a:ext cx="9804400" cy="3403561"/>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pPr algn="just"/>
                      <a:r>
                        <a:rPr lang="en-US" sz="1400" b="1" dirty="0"/>
                        <a:t>Sr. No.</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dirty="0"/>
                        <a:t>Papers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b="1" kern="1200" dirty="0">
                          <a:solidFill>
                            <a:schemeClr val="tx1"/>
                          </a:solidFill>
                          <a:effectLst/>
                          <a:latin typeface="+mn-lt"/>
                          <a:ea typeface="+mn-ea"/>
                          <a:cs typeface="+mn-cs"/>
                        </a:rPr>
                        <a:t>Topic Reviewed/ Algorithms or methodology used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1371459">
                <a:tc>
                  <a:txBody>
                    <a:bodyPr/>
                    <a:lstStyle/>
                    <a:p>
                      <a:pPr algn="just"/>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kern="1200" dirty="0">
                          <a:solidFill>
                            <a:schemeClr val="tx1"/>
                          </a:solidFill>
                          <a:effectLst/>
                          <a:latin typeface="+mn-lt"/>
                          <a:ea typeface="+mn-ea"/>
                          <a:cs typeface="+mn-cs"/>
                        </a:rPr>
                        <a:t>Crop Prediction using Machine Learning.</a:t>
                      </a:r>
                    </a:p>
                    <a:p>
                      <a:pPr algn="just"/>
                      <a:r>
                        <a:rPr lang="en-IN" sz="1400" kern="1200" dirty="0">
                          <a:solidFill>
                            <a:schemeClr val="tx1"/>
                          </a:solidFill>
                          <a:effectLst/>
                          <a:latin typeface="+mn-lt"/>
                          <a:ea typeface="+mn-ea"/>
                          <a:cs typeface="+mn-cs"/>
                        </a:rPr>
                        <a:t>Authors: Kalimuthu, P. Vaishnavi, M. Kishore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kern="1200" dirty="0">
                          <a:solidFill>
                            <a:schemeClr val="tx1"/>
                          </a:solidFill>
                          <a:effectLst/>
                          <a:latin typeface="+mn-lt"/>
                          <a:ea typeface="+mn-ea"/>
                          <a:cs typeface="+mn-cs"/>
                        </a:rPr>
                        <a:t>In this paper, the authors have proposed machine learning algorithm which suggest crop based on input parameters like soil, temperature,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r h="1484998">
                <a:tc>
                  <a:txBody>
                    <a:bodyPr/>
                    <a:lstStyle/>
                    <a:p>
                      <a:pPr algn="just"/>
                      <a:r>
                        <a:rPr lang="en-US" sz="1400" dirty="0"/>
                        <a:t>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Prediction of Crop Yield using Regression Analysis</a:t>
                      </a:r>
                    </a:p>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Authors: Renuka, Sujata </a:t>
                      </a:r>
                      <a:r>
                        <a:rPr lang="en-IN" sz="1400" dirty="0" err="1">
                          <a:solidFill>
                            <a:srgbClr val="00000A"/>
                          </a:solidFill>
                          <a:effectLst/>
                          <a:latin typeface="Times New Roman" panose="02020603050405020304" pitchFamily="18" charset="0"/>
                          <a:ea typeface="Calibri" panose="020F0502020204030204" pitchFamily="34" charset="0"/>
                        </a:rPr>
                        <a:t>Terdal</a:t>
                      </a:r>
                      <a:endParaRPr lang="en-IN" sz="1400" dirty="0">
                        <a:solidFill>
                          <a:srgbClr val="00000A"/>
                        </a:solidFill>
                        <a:effectLst/>
                        <a:latin typeface="Times New Roman" panose="02020603050405020304" pitchFamily="18" charset="0"/>
                        <a:ea typeface="Calibri" panose="020F0502020204030204" pitchFamily="34" charset="0"/>
                      </a:endParaRPr>
                    </a:p>
                  </a:txBody>
                  <a:tcPr marL="1143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 </a:t>
                      </a:r>
                      <a:r>
                        <a:rPr lang="en-IN" sz="1400" kern="1200" dirty="0">
                          <a:solidFill>
                            <a:schemeClr val="tx1"/>
                          </a:solidFill>
                          <a:effectLst/>
                          <a:latin typeface="+mn-lt"/>
                          <a:ea typeface="+mn-ea"/>
                          <a:cs typeface="+mn-cs"/>
                        </a:rPr>
                        <a:t>In this paper, the authors have deeply elaborated and explained the approach of Regression </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810794"/>
                  </a:ext>
                </a:extLst>
              </a:tr>
            </a:tbl>
          </a:graphicData>
        </a:graphic>
      </p:graphicFrame>
    </p:spTree>
    <p:extLst>
      <p:ext uri="{BB962C8B-B14F-4D97-AF65-F5344CB8AC3E}">
        <p14:creationId xmlns:p14="http://schemas.microsoft.com/office/powerpoint/2010/main" val="297806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9E6E60AD-7863-80EA-6C2E-251964ACB3C9}"/>
              </a:ext>
            </a:extLst>
          </p:cNvPr>
          <p:cNvGraphicFramePr>
            <a:graphicFrameLocks noGrp="1"/>
          </p:cNvGraphicFramePr>
          <p:nvPr>
            <p:extLst>
              <p:ext uri="{D42A27DB-BD31-4B8C-83A1-F6EECF244321}">
                <p14:modId xmlns:p14="http://schemas.microsoft.com/office/powerpoint/2010/main" val="552163866"/>
              </p:ext>
            </p:extLst>
          </p:nvPr>
        </p:nvGraphicFramePr>
        <p:xfrm>
          <a:off x="914400" y="1117600"/>
          <a:ext cx="9804400" cy="3520104"/>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pPr algn="just"/>
                      <a:r>
                        <a:rPr lang="en-US" sz="1400" dirty="0"/>
                        <a:t>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kern="1200" dirty="0">
                          <a:solidFill>
                            <a:schemeClr val="tx1"/>
                          </a:solidFill>
                          <a:effectLst/>
                          <a:latin typeface="+mn-lt"/>
                          <a:ea typeface="+mn-ea"/>
                          <a:cs typeface="+mn-cs"/>
                        </a:rPr>
                        <a:t>Evaluation of Machine Learning Algorithms for Crop</a:t>
                      </a:r>
                    </a:p>
                    <a:p>
                      <a:pPr algn="just"/>
                      <a:r>
                        <a:rPr lang="en-IN" sz="1400" kern="1200" dirty="0">
                          <a:solidFill>
                            <a:schemeClr val="tx1"/>
                          </a:solidFill>
                          <a:effectLst/>
                          <a:latin typeface="+mn-lt"/>
                          <a:ea typeface="+mn-ea"/>
                          <a:cs typeface="+mn-cs"/>
                        </a:rPr>
                        <a:t>Authors: Kshira Sagar Sahoo, Bata Krishna Tripathy, Bata Krishna Tripathy, Somula Ramasubbareddy</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In this paper, the authors have proposed support vector machine, decision tree and KNN methodology. </a:t>
                      </a:r>
                    </a:p>
                  </a:txBody>
                  <a:tcPr marL="1143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2361864">
                <a:tc>
                  <a:txBody>
                    <a:bodyPr/>
                    <a:lstStyle/>
                    <a:p>
                      <a:pPr algn="just"/>
                      <a:r>
                        <a:rPr lang="en-US" sz="1400" dirty="0"/>
                        <a:t>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Impact of Machine Learning Techniques in Precision Agriculture </a:t>
                      </a:r>
                    </a:p>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Authors: </a:t>
                      </a:r>
                      <a:r>
                        <a:rPr lang="en-IN" sz="1400" dirty="0">
                          <a:solidFill>
                            <a:srgbClr val="333333"/>
                          </a:solidFill>
                          <a:effectLst/>
                          <a:latin typeface="Times New Roman" panose="02020603050405020304" pitchFamily="18" charset="0"/>
                          <a:ea typeface="Times New Roman" panose="02020603050405020304" pitchFamily="18" charset="0"/>
                        </a:rPr>
                        <a:t>Rahul Katarya, Ashutosh Raturi, Abhinav Mehndiratta, Abhinav Thapper</a:t>
                      </a:r>
                      <a:endParaRPr lang="en-IN" sz="1400" dirty="0">
                        <a:solidFill>
                          <a:srgbClr val="00000A"/>
                        </a:solidFill>
                        <a:effectLst/>
                        <a:latin typeface="Times New Roman" panose="02020603050405020304" pitchFamily="18" charset="0"/>
                        <a:ea typeface="Calibri" panose="020F0502020204030204" pitchFamily="34" charset="0"/>
                      </a:endParaRPr>
                    </a:p>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 </a:t>
                      </a:r>
                    </a:p>
                    <a:p>
                      <a:pPr algn="just">
                        <a:lnSpc>
                          <a:spcPct val="115000"/>
                        </a:lnSpc>
                        <a:spcAft>
                          <a:spcPts val="1000"/>
                        </a:spcAft>
                      </a:pPr>
                      <a:r>
                        <a:rPr lang="en-IN" sz="1400" dirty="0">
                          <a:solidFill>
                            <a:srgbClr val="00000A"/>
                          </a:solidFill>
                          <a:effectLst/>
                          <a:latin typeface="Times New Roman" panose="02020603050405020304" pitchFamily="18" charset="0"/>
                          <a:ea typeface="Calibri" panose="020F0502020204030204" pitchFamily="34" charset="0"/>
                        </a:rPr>
                        <a:t> </a:t>
                      </a:r>
                    </a:p>
                  </a:txBody>
                  <a:tcPr marL="1143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kern="1200" dirty="0">
                          <a:solidFill>
                            <a:schemeClr val="tx1"/>
                          </a:solidFill>
                          <a:effectLst/>
                          <a:latin typeface="+mn-lt"/>
                          <a:ea typeface="+mn-ea"/>
                          <a:cs typeface="+mn-cs"/>
                        </a:rPr>
                        <a:t>In this paper, the authors have explained different applications of machine learning for agriculture.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bl>
          </a:graphicData>
        </a:graphic>
      </p:graphicFrame>
    </p:spTree>
    <p:extLst>
      <p:ext uri="{BB962C8B-B14F-4D97-AF65-F5344CB8AC3E}">
        <p14:creationId xmlns:p14="http://schemas.microsoft.com/office/powerpoint/2010/main" val="75949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pic>
        <p:nvPicPr>
          <p:cNvPr id="5" name="Picture 4">
            <a:extLst>
              <a:ext uri="{FF2B5EF4-FFF2-40B4-BE49-F238E27FC236}">
                <a16:creationId xmlns:a16="http://schemas.microsoft.com/office/drawing/2014/main" id="{A6B76010-25B3-F15C-E5CD-F27D4B9207C2}"/>
              </a:ext>
            </a:extLst>
          </p:cNvPr>
          <p:cNvPicPr>
            <a:picLocks noChangeAspect="1"/>
          </p:cNvPicPr>
          <p:nvPr/>
        </p:nvPicPr>
        <p:blipFill rotWithShape="1">
          <a:blip r:embed="rId2"/>
          <a:srcRect l="-2112" t="5077" r="4084" b="11601"/>
          <a:stretch/>
        </p:blipFill>
        <p:spPr>
          <a:xfrm>
            <a:off x="2130357" y="2390604"/>
            <a:ext cx="7801583" cy="3521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2FE9C7D-7C28-8BE4-D962-9A1AFE9E68A3}"/>
              </a:ext>
            </a:extLst>
          </p:cNvPr>
          <p:cNvSpPr txBox="1"/>
          <p:nvPr/>
        </p:nvSpPr>
        <p:spPr>
          <a:xfrm>
            <a:off x="6877455" y="5326415"/>
            <a:ext cx="1498059" cy="369332"/>
          </a:xfrm>
          <a:prstGeom prst="rect">
            <a:avLst/>
          </a:prstGeom>
          <a:noFill/>
        </p:spPr>
        <p:txBody>
          <a:bodyPr wrap="square" rtlCol="0">
            <a:spAutoFit/>
          </a:bodyPr>
          <a:lstStyle/>
          <a:p>
            <a:r>
              <a:rPr lang="en-US" dirty="0">
                <a:highlight>
                  <a:srgbClr val="C0C0C0"/>
                </a:highlight>
              </a:rPr>
              <a:t>FLASK API</a:t>
            </a:r>
            <a:endParaRPr lang="en-IN" dirty="0">
              <a:highlight>
                <a:srgbClr val="C0C0C0"/>
              </a:highlight>
            </a:endParaRPr>
          </a:p>
        </p:txBody>
      </p:sp>
      <p:sp>
        <p:nvSpPr>
          <p:cNvPr id="7" name="Rectangle 6">
            <a:extLst>
              <a:ext uri="{FF2B5EF4-FFF2-40B4-BE49-F238E27FC236}">
                <a16:creationId xmlns:a16="http://schemas.microsoft.com/office/drawing/2014/main" id="{6998F9B7-1B0A-7E7B-D083-508B720F33A6}"/>
              </a:ext>
            </a:extLst>
          </p:cNvPr>
          <p:cNvSpPr/>
          <p:nvPr/>
        </p:nvSpPr>
        <p:spPr>
          <a:xfrm>
            <a:off x="881536" y="1828818"/>
            <a:ext cx="584027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1.Reccomendation module</a:t>
            </a:r>
          </a:p>
        </p:txBody>
      </p:sp>
    </p:spTree>
    <p:extLst>
      <p:ext uri="{BB962C8B-B14F-4D97-AF65-F5344CB8AC3E}">
        <p14:creationId xmlns:p14="http://schemas.microsoft.com/office/powerpoint/2010/main" val="34831194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441</TotalTime>
  <Words>756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Times New Roman</vt:lpstr>
      <vt:lpstr>Retrospect</vt:lpstr>
      <vt:lpstr>PowerPoint Presentation</vt:lpstr>
      <vt:lpstr>Introduction </vt:lpstr>
      <vt:lpstr>Factors </vt:lpstr>
      <vt:lpstr>Problem statement </vt:lpstr>
      <vt:lpstr>Motivation </vt:lpstr>
      <vt:lpstr>Proposed System </vt:lpstr>
      <vt:lpstr>Literature Survey </vt:lpstr>
      <vt:lpstr>PowerPoint Presentation</vt:lpstr>
      <vt:lpstr>System Architecture  </vt:lpstr>
      <vt:lpstr>System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dc:creator>
  <cp:lastModifiedBy>Prajwal</cp:lastModifiedBy>
  <cp:revision>8</cp:revision>
  <dcterms:created xsi:type="dcterms:W3CDTF">2021-12-28T16:41:29Z</dcterms:created>
  <dcterms:modified xsi:type="dcterms:W3CDTF">2022-11-15T04:35:03Z</dcterms:modified>
</cp:coreProperties>
</file>