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8"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1pPr>
    <a:lvl2pPr marL="2193925" indent="-1736725"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2pPr>
    <a:lvl3pPr marL="4387850" indent="-3473450"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3pPr>
    <a:lvl4pPr marL="6583363" indent="-5211763"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4pPr>
    <a:lvl5pPr marL="8777288" indent="-6948488"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93" autoAdjust="0"/>
  </p:normalViewPr>
  <p:slideViewPr>
    <p:cSldViewPr snapToObjects="1">
      <p:cViewPr>
        <p:scale>
          <a:sx n="25" d="100"/>
          <a:sy n="25" d="100"/>
        </p:scale>
        <p:origin x="370" y="14"/>
      </p:cViewPr>
      <p:guideLst>
        <p:guide orient="horz" pos="10368"/>
        <p:guide pos="1382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A91F10-F105-F240-BB11-F3B689646099}" type="datetimeFigureOut">
              <a:rPr lang="en-US" smtClean="0"/>
              <a:pPr/>
              <a:t>11/7/2022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313593-E61B-054B-81C4-FAE256538AED}" type="slidenum">
              <a:rPr lang="en-US" smtClean="0"/>
              <a:pPr/>
              <a:t>‹#›</a:t>
            </a:fld>
            <a:endParaRPr lang="en-US"/>
          </a:p>
        </p:txBody>
      </p:sp>
    </p:spTree>
    <p:extLst>
      <p:ext uri="{BB962C8B-B14F-4D97-AF65-F5344CB8AC3E}">
        <p14:creationId xmlns:p14="http://schemas.microsoft.com/office/powerpoint/2010/main" val="3770563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194560" fontAlgn="auto">
              <a:spcBef>
                <a:spcPts val="0"/>
              </a:spcBef>
              <a:spcAft>
                <a:spcPts val="0"/>
              </a:spcAft>
              <a:defRPr sz="1200">
                <a:latin typeface="+mn-lt"/>
                <a:ea typeface="+mn-ea"/>
                <a:cs typeface="+mn-cs"/>
              </a:defRPr>
            </a:lvl1pPr>
          </a:lstStyle>
          <a:p>
            <a:pPr>
              <a:defRPr/>
            </a:pPr>
            <a:fld id="{39B9E5EC-0846-6941-8703-CD90130FC354}" type="datetime1">
              <a:rPr lang="en-US"/>
              <a:pPr>
                <a:defRPr/>
              </a:pPr>
              <a:t>11/7/2022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194560" fontAlgn="auto">
              <a:spcBef>
                <a:spcPts val="0"/>
              </a:spcBef>
              <a:spcAft>
                <a:spcPts val="0"/>
              </a:spcAft>
              <a:defRPr sz="1200">
                <a:latin typeface="+mn-lt"/>
                <a:ea typeface="+mn-ea"/>
                <a:cs typeface="+mn-cs"/>
              </a:defRPr>
            </a:lvl1pPr>
          </a:lstStyle>
          <a:p>
            <a:pPr>
              <a:defRPr/>
            </a:pPr>
            <a:fld id="{572C3E04-EAED-7A4D-B838-0B5ADB0969A6}" type="slidenum">
              <a:rPr lang="en-US"/>
              <a:pPr>
                <a:defRPr/>
              </a:pPr>
              <a:t>‹#›</a:t>
            </a:fld>
            <a:endParaRPr lang="en-US"/>
          </a:p>
        </p:txBody>
      </p:sp>
    </p:spTree>
    <p:extLst>
      <p:ext uri="{BB962C8B-B14F-4D97-AF65-F5344CB8AC3E}">
        <p14:creationId xmlns:p14="http://schemas.microsoft.com/office/powerpoint/2010/main" val="337106846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07" charset="-128"/>
              <a:cs typeface="ＭＳ Ｐゴシック" pitchFamily="-107" charset="-128"/>
            </a:endParaRPr>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2193925" fontAlgn="base">
              <a:spcBef>
                <a:spcPct val="0"/>
              </a:spcBef>
              <a:spcAft>
                <a:spcPct val="0"/>
              </a:spcAft>
              <a:defRPr/>
            </a:pPr>
            <a:fld id="{5EECD738-4B14-F841-9471-716CEC54BDFE}" type="slidenum">
              <a:rPr lang="en-US" smtClean="0">
                <a:ea typeface="ＭＳ Ｐゴシック" pitchFamily="-108" charset="-128"/>
                <a:cs typeface="ＭＳ Ｐゴシック" pitchFamily="-108" charset="-128"/>
              </a:rPr>
              <a:pPr defTabSz="2193925" fontAlgn="base">
                <a:spcBef>
                  <a:spcPct val="0"/>
                </a:spcBef>
                <a:spcAft>
                  <a:spcPct val="0"/>
                </a:spcAft>
                <a:defRPr/>
              </a:pPr>
              <a:t>1</a:t>
            </a:fld>
            <a:endParaRPr lang="en-US">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1569848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D9B0DC0-DEB6-5245-9786-81835CA7B236}" type="datetime1">
              <a:rPr lang="en-US"/>
              <a:pPr>
                <a:defRPr/>
              </a:pPr>
              <a:t>11/7/2022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0CB6CD-A896-034E-886C-9AD7316255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FE152F3-A628-174C-B1C5-D7957B5E1D38}" type="datetime1">
              <a:rPr lang="en-US"/>
              <a:pPr>
                <a:defRPr/>
              </a:pPr>
              <a:t>11/7/2022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FCF62F-1C22-F342-AEF6-5751E4D1B1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745D483-D49F-FF4D-A9BE-F07770943FEC}" type="datetime1">
              <a:rPr lang="en-US"/>
              <a:pPr>
                <a:defRPr/>
              </a:pPr>
              <a:t>11/7/2022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74BD7-0588-6F4B-AC48-26B402219A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E7EE88-36B3-3346-BBA2-F431CBED7E14}" type="datetime1">
              <a:rPr lang="en-US"/>
              <a:pPr>
                <a:defRPr/>
              </a:pPr>
              <a:t>11/7/2022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E96FE8-16DA-394E-A83E-4578336391C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7DEA6E3-440A-4444-BB11-7B989A77FD77}" type="datetime1">
              <a:rPr lang="en-US"/>
              <a:pPr>
                <a:defRPr/>
              </a:pPr>
              <a:t>11/7/2022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5C8EF9-EBE1-BB4A-BC45-FEB94B053A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0F24EE3-BE6B-6F40-8449-0EE688B334C3}" type="datetime1">
              <a:rPr lang="en-US"/>
              <a:pPr>
                <a:defRPr/>
              </a:pPr>
              <a:t>11/7/2022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0A0E92-9676-0646-8393-C6A1153223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EB25384-CBCF-B646-AF0F-35BE8D53D802}" type="datetime1">
              <a:rPr lang="en-US"/>
              <a:pPr>
                <a:defRPr/>
              </a:pPr>
              <a:t>11/7/2022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A81054D-299A-2D4B-A58E-B6B2DCDDC9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FC97E24-7DE0-2049-B283-98D5EA78F8EA}" type="datetime1">
              <a:rPr lang="en-US"/>
              <a:pPr>
                <a:defRPr/>
              </a:pPr>
              <a:t>11/7/2022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CC60871-0703-CC4C-A829-D75B00D0A2D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D595BF-B042-E74D-B532-F84F734A770B}" type="datetime1">
              <a:rPr lang="en-US"/>
              <a:pPr>
                <a:defRPr/>
              </a:pPr>
              <a:t>11/7/2022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FE51F58-CED8-114E-989B-FAB78C4990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AE1BB32-3A3A-1442-B647-28E14D9E02CB}" type="datetime1">
              <a:rPr lang="en-US"/>
              <a:pPr>
                <a:defRPr/>
              </a:pPr>
              <a:t>11/7/2022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6AC1B3-1A4E-1147-990C-E994497E56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6EE6D99-5BC1-9447-9734-C2AA085436E8}" type="datetime1">
              <a:rPr lang="en-US"/>
              <a:pPr>
                <a:defRPr/>
              </a:pPr>
              <a:t>11/7/2022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B73B32-3A11-C34E-B587-0381224FDA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2194560" fontAlgn="auto">
              <a:spcBef>
                <a:spcPts val="0"/>
              </a:spcBef>
              <a:spcAft>
                <a:spcPts val="0"/>
              </a:spcAft>
              <a:defRPr sz="5800">
                <a:solidFill>
                  <a:schemeClr val="tx1">
                    <a:tint val="75000"/>
                  </a:schemeClr>
                </a:solidFill>
                <a:latin typeface="+mn-lt"/>
                <a:ea typeface="+mn-ea"/>
                <a:cs typeface="+mn-cs"/>
              </a:defRPr>
            </a:lvl1pPr>
          </a:lstStyle>
          <a:p>
            <a:pPr>
              <a:defRPr/>
            </a:pPr>
            <a:fld id="{7D63A7D0-97BF-1846-9583-B99EC1CA1C7E}" type="datetime1">
              <a:rPr lang="en-US"/>
              <a:pPr>
                <a:defRPr/>
              </a:pPr>
              <a:t>11/7/2022</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2194560" fontAlgn="auto">
              <a:spcBef>
                <a:spcPts val="0"/>
              </a:spcBef>
              <a:spcAft>
                <a:spcPts val="0"/>
              </a:spcAft>
              <a:defRPr sz="5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2194560" fontAlgn="auto">
              <a:spcBef>
                <a:spcPts val="0"/>
              </a:spcBef>
              <a:spcAft>
                <a:spcPts val="0"/>
              </a:spcAft>
              <a:defRPr sz="5800">
                <a:solidFill>
                  <a:schemeClr val="tx1">
                    <a:tint val="75000"/>
                  </a:schemeClr>
                </a:solidFill>
                <a:latin typeface="+mn-lt"/>
                <a:ea typeface="+mn-ea"/>
                <a:cs typeface="+mn-cs"/>
              </a:defRPr>
            </a:lvl1pPr>
          </a:lstStyle>
          <a:p>
            <a:pPr>
              <a:defRPr/>
            </a:pPr>
            <a:fld id="{B063F8FF-54E3-2749-9438-DED0CB1485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0" fontAlgn="base" hangingPunct="0">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0" fontAlgn="base" hangingPunct="0">
        <a:spcBef>
          <a:spcPct val="20000"/>
        </a:spcBef>
        <a:spcAft>
          <a:spcPct val="0"/>
        </a:spcAft>
        <a:buFont typeface="Arial" pitchFamily="-107"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0" fontAlgn="base" hangingPunct="0">
        <a:spcBef>
          <a:spcPct val="20000"/>
        </a:spcBef>
        <a:spcAft>
          <a:spcPct val="0"/>
        </a:spcAft>
        <a:buFont typeface="Arial" pitchFamily="-107" charset="0"/>
        <a:buChar char="–"/>
        <a:defRPr sz="13400" kern="1200">
          <a:solidFill>
            <a:schemeClr val="tx1"/>
          </a:solidFill>
          <a:latin typeface="+mn-lt"/>
          <a:ea typeface="ＭＳ Ｐゴシック" pitchFamily="-108" charset="-128"/>
          <a:cs typeface="+mn-cs"/>
        </a:defRPr>
      </a:lvl2pPr>
      <a:lvl3pPr marL="5486400" indent="-1096963" algn="l" defTabSz="2193925" rtl="0" eaLnBrk="0" fontAlgn="base" hangingPunct="0">
        <a:spcBef>
          <a:spcPct val="20000"/>
        </a:spcBef>
        <a:spcAft>
          <a:spcPct val="0"/>
        </a:spcAft>
        <a:buFont typeface="Arial" pitchFamily="-107" charset="0"/>
        <a:buChar char="•"/>
        <a:defRPr sz="11500" kern="1200">
          <a:solidFill>
            <a:schemeClr val="tx1"/>
          </a:solidFill>
          <a:latin typeface="+mn-lt"/>
          <a:ea typeface="ＭＳ Ｐゴシック" pitchFamily="-108" charset="-128"/>
          <a:cs typeface="+mn-cs"/>
        </a:defRPr>
      </a:lvl3pPr>
      <a:lvl4pPr marL="7680325" indent="-1096963" algn="l" defTabSz="2193925" rtl="0" eaLnBrk="0" fontAlgn="base" hangingPunct="0">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4pPr>
      <a:lvl5pPr marL="9874250" indent="-1096963" algn="l" defTabSz="2193925" rtl="0" eaLnBrk="0" fontAlgn="base" hangingPunct="0">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cxnSp>
        <p:nvCxnSpPr>
          <p:cNvPr id="27" name="Straight Connector 26"/>
          <p:cNvCxnSpPr/>
          <p:nvPr/>
        </p:nvCxnSpPr>
        <p:spPr>
          <a:xfrm>
            <a:off x="0" y="4114800"/>
            <a:ext cx="43891200" cy="1588"/>
          </a:xfrm>
          <a:prstGeom prst="line">
            <a:avLst/>
          </a:prstGeom>
          <a:ln w="76200" cap="flat" cmpd="sng" algn="ctr">
            <a:solidFill>
              <a:schemeClr val="bg1"/>
            </a:solidFill>
            <a:prstDash val="solid"/>
            <a:round/>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4340" name="TextBox 93"/>
          <p:cNvSpPr txBox="1">
            <a:spLocks noChangeArrowheads="1"/>
          </p:cNvSpPr>
          <p:nvPr/>
        </p:nvSpPr>
        <p:spPr bwMode="auto">
          <a:xfrm>
            <a:off x="1143000" y="887413"/>
            <a:ext cx="41605200" cy="1446212"/>
          </a:xfrm>
          <a:prstGeom prst="rect">
            <a:avLst/>
          </a:prstGeom>
          <a:noFill/>
          <a:ln w="9525">
            <a:noFill/>
            <a:miter lim="800000"/>
            <a:headEnd/>
            <a:tailEnd/>
          </a:ln>
        </p:spPr>
        <p:txBody>
          <a:bodyPr wrap="square">
            <a:prstTxWarp prst="textNoShape">
              <a:avLst/>
            </a:prstTxWarp>
            <a:spAutoFit/>
          </a:bodyPr>
          <a:lstStyle/>
          <a:p>
            <a:r>
              <a:rPr lang="en-US" sz="8800" dirty="0">
                <a:solidFill>
                  <a:srgbClr val="052754"/>
                </a:solidFill>
                <a:latin typeface="Arial Black" pitchFamily="-107" charset="0"/>
              </a:rPr>
              <a:t>Introduction to botnet of things</a:t>
            </a:r>
          </a:p>
        </p:txBody>
      </p:sp>
      <p:sp>
        <p:nvSpPr>
          <p:cNvPr id="14341" name="Rectangle 35"/>
          <p:cNvSpPr>
            <a:spLocks noChangeArrowheads="1"/>
          </p:cNvSpPr>
          <p:nvPr/>
        </p:nvSpPr>
        <p:spPr bwMode="auto">
          <a:xfrm>
            <a:off x="32918400" y="24066584"/>
            <a:ext cx="9829800" cy="79248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a:solidFill>
                  <a:srgbClr val="CC3300"/>
                </a:solidFill>
              </a:rPr>
              <a:t>Group Member Details:</a:t>
            </a:r>
          </a:p>
          <a:p>
            <a:pPr>
              <a:spcBef>
                <a:spcPts val="0"/>
              </a:spcBef>
            </a:pPr>
            <a:endParaRPr lang="en-US" sz="2400" b="1" dirty="0"/>
          </a:p>
          <a:p>
            <a:pPr>
              <a:spcBef>
                <a:spcPts val="0"/>
              </a:spcBef>
            </a:pPr>
            <a:r>
              <a:rPr lang="en-US" sz="2400" b="1" dirty="0"/>
              <a:t>Name of Group Member1:Prajwal Ravindra Sable</a:t>
            </a:r>
          </a:p>
          <a:p>
            <a:pPr>
              <a:spcBef>
                <a:spcPts val="0"/>
              </a:spcBef>
            </a:pPr>
            <a:r>
              <a:rPr lang="en-US" sz="2400" b="1" dirty="0"/>
              <a:t>Class-Div : A</a:t>
            </a:r>
          </a:p>
          <a:p>
            <a:pPr>
              <a:spcBef>
                <a:spcPts val="0"/>
              </a:spcBef>
            </a:pPr>
            <a:r>
              <a:rPr lang="en-US" sz="2400" b="1" dirty="0"/>
              <a:t>Roll No:COMPBEA1102</a:t>
            </a:r>
          </a:p>
          <a:p>
            <a:pPr>
              <a:spcBef>
                <a:spcPts val="0"/>
              </a:spcBef>
            </a:pPr>
            <a:endParaRPr lang="en-US" sz="2400" b="1" dirty="0"/>
          </a:p>
          <a:p>
            <a:pPr>
              <a:spcBef>
                <a:spcPts val="0"/>
              </a:spcBef>
            </a:pPr>
            <a:endParaRPr lang="en-US" sz="2400" b="1" dirty="0"/>
          </a:p>
          <a:p>
            <a:pPr>
              <a:spcBef>
                <a:spcPts val="0"/>
              </a:spcBef>
            </a:pPr>
            <a:endParaRPr lang="en-US" sz="2400" b="1" dirty="0"/>
          </a:p>
          <a:p>
            <a:pPr>
              <a:spcBef>
                <a:spcPts val="0"/>
              </a:spcBef>
            </a:pPr>
            <a:r>
              <a:rPr lang="en-US" sz="2400" b="1" dirty="0"/>
              <a:t>Department of Computer Engineering, </a:t>
            </a:r>
          </a:p>
          <a:p>
            <a:pPr>
              <a:spcBef>
                <a:spcPts val="0"/>
              </a:spcBef>
            </a:pPr>
            <a:r>
              <a:rPr lang="en-US" sz="2400" b="1" dirty="0"/>
              <a:t>D.Y. Patil College, of Engineering, </a:t>
            </a:r>
          </a:p>
          <a:p>
            <a:pPr>
              <a:spcBef>
                <a:spcPts val="0"/>
              </a:spcBef>
            </a:pPr>
            <a:r>
              <a:rPr lang="en-US" sz="2400" b="1" dirty="0"/>
              <a:t>Akurdi, Pune-44.</a:t>
            </a:r>
          </a:p>
          <a:p>
            <a:pPr>
              <a:spcBef>
                <a:spcPct val="50000"/>
              </a:spcBef>
            </a:pPr>
            <a:endParaRPr lang="en-US" sz="2800" b="1" dirty="0">
              <a:solidFill>
                <a:srgbClr val="CC3300"/>
              </a:solidFill>
            </a:endParaRPr>
          </a:p>
          <a:p>
            <a:pPr>
              <a:spcBef>
                <a:spcPct val="50000"/>
              </a:spcBef>
            </a:pPr>
            <a:endParaRPr lang="en-GB" sz="4000" b="1" dirty="0">
              <a:solidFill>
                <a:srgbClr val="CC3300"/>
              </a:solidFill>
            </a:endParaRPr>
          </a:p>
        </p:txBody>
      </p:sp>
      <p:sp>
        <p:nvSpPr>
          <p:cNvPr id="14342" name="Rectangle 34"/>
          <p:cNvSpPr>
            <a:spLocks noChangeArrowheads="1"/>
          </p:cNvSpPr>
          <p:nvPr/>
        </p:nvSpPr>
        <p:spPr bwMode="auto">
          <a:xfrm>
            <a:off x="32918400" y="16992600"/>
            <a:ext cx="9829800" cy="62484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lgn="just">
              <a:spcBef>
                <a:spcPct val="50000"/>
              </a:spcBef>
            </a:pPr>
            <a:r>
              <a:rPr lang="en-GB" sz="4000" b="1" dirty="0">
                <a:solidFill>
                  <a:srgbClr val="CC3300"/>
                </a:solidFill>
                <a:latin typeface="Arial" panose="020B0604020202020204" pitchFamily="34" charset="0"/>
                <a:cs typeface="Arial" panose="020B0604020202020204" pitchFamily="34" charset="0"/>
              </a:rPr>
              <a:t>Conclusion </a:t>
            </a:r>
          </a:p>
          <a:p>
            <a:pPr algn="just"/>
            <a:endParaRPr lang="en-US" sz="2800" dirty="0">
              <a:latin typeface="Arial" panose="020B0604020202020204" pitchFamily="34" charset="0"/>
              <a:cs typeface="Arial" panose="020B0604020202020204" pitchFamily="34" charset="0"/>
            </a:endParaRPr>
          </a:p>
          <a:p>
            <a:pPr algn="just"/>
            <a:r>
              <a:rPr lang="en-US" sz="2800" b="0" i="0" dirty="0">
                <a:solidFill>
                  <a:srgbClr val="333333"/>
                </a:solidFill>
                <a:effectLst/>
                <a:latin typeface="Arial" panose="020B0604020202020204" pitchFamily="34" charset="0"/>
                <a:cs typeface="Arial" panose="020B0604020202020204" pitchFamily="34" charset="0"/>
              </a:rPr>
              <a:t>The Botnets are one of the most sophisticated and dangerous forms of cybersecurity threats, making them a serious concern for businesses, individuals, and even governments. Although botnets and botnet attacks can be difficult to defend against, it’s not impossible. By following the tips shared above you can effectively protect your equipment from being turned into zombie devices and mitigate the risk of your system/network being affected by various forms of botnet attacks.</a:t>
            </a:r>
            <a:endParaRPr lang="en-GB" sz="2800" b="1" dirty="0">
              <a:solidFill>
                <a:srgbClr val="CC3300"/>
              </a:solidFill>
              <a:latin typeface="Arial" panose="020B0604020202020204" pitchFamily="34" charset="0"/>
              <a:cs typeface="Arial" panose="020B0604020202020204" pitchFamily="34" charset="0"/>
            </a:endParaRPr>
          </a:p>
        </p:txBody>
      </p:sp>
      <p:sp>
        <p:nvSpPr>
          <p:cNvPr id="14343" name="Rectangle 33"/>
          <p:cNvSpPr>
            <a:spLocks noChangeArrowheads="1"/>
          </p:cNvSpPr>
          <p:nvPr/>
        </p:nvSpPr>
        <p:spPr bwMode="auto">
          <a:xfrm>
            <a:off x="1143000" y="19964400"/>
            <a:ext cx="9829800" cy="11811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marL="381000" indent="-381000" algn="just">
              <a:spcBef>
                <a:spcPct val="50000"/>
              </a:spcBef>
              <a:defRPr/>
            </a:pPr>
            <a:r>
              <a:rPr lang="en-GB" sz="4000" b="1" dirty="0">
                <a:solidFill>
                  <a:srgbClr val="CC3300"/>
                </a:solidFill>
                <a:latin typeface="Arial" panose="020B0604020202020204" pitchFamily="34" charset="0"/>
                <a:ea typeface="ＭＳ Ｐゴシック" pitchFamily="-108" charset="-128"/>
                <a:cs typeface="Arial" panose="020B0604020202020204" pitchFamily="34" charset="0"/>
              </a:rPr>
              <a:t>Terminologies</a:t>
            </a:r>
          </a:p>
          <a:p>
            <a:pPr algn="just"/>
            <a:endParaRPr lang="en-US" sz="2800" b="1" dirty="0">
              <a:latin typeface="Arial" panose="020B0604020202020204" pitchFamily="34" charset="0"/>
              <a:cs typeface="Arial" panose="020B0604020202020204" pitchFamily="34" charset="0"/>
            </a:endParaRPr>
          </a:p>
          <a:p>
            <a:pPr algn="just"/>
            <a:endParaRPr lang="en-US" sz="2800" b="0" i="0" dirty="0">
              <a:solidFill>
                <a:srgbClr val="222222"/>
              </a:solidFill>
              <a:effectLst/>
              <a:latin typeface="Arial" panose="020B0604020202020204" pitchFamily="34" charset="0"/>
              <a:cs typeface="Arial" panose="020B0604020202020204" pitchFamily="34" charset="0"/>
            </a:endParaRPr>
          </a:p>
          <a:p>
            <a:pPr algn="just"/>
            <a:endParaRPr lang="en-US" sz="2800" b="0" i="0" dirty="0">
              <a:solidFill>
                <a:srgbClr val="222222"/>
              </a:solidFill>
              <a:effectLst/>
              <a:latin typeface="Arial" panose="020B0604020202020204" pitchFamily="34" charset="0"/>
              <a:cs typeface="Arial" panose="020B0604020202020204" pitchFamily="34" charset="0"/>
            </a:endParaRPr>
          </a:p>
        </p:txBody>
      </p:sp>
      <p:sp>
        <p:nvSpPr>
          <p:cNvPr id="14344" name="Rectangle 29"/>
          <p:cNvSpPr>
            <a:spLocks noChangeArrowheads="1"/>
          </p:cNvSpPr>
          <p:nvPr/>
        </p:nvSpPr>
        <p:spPr bwMode="auto">
          <a:xfrm>
            <a:off x="1143000" y="4724400"/>
            <a:ext cx="9829800" cy="14478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lgn="just">
              <a:spcBef>
                <a:spcPct val="50000"/>
              </a:spcBef>
            </a:pPr>
            <a:r>
              <a:rPr lang="en-GB" sz="4000" b="1" dirty="0">
                <a:solidFill>
                  <a:srgbClr val="CC3300"/>
                </a:solidFill>
                <a:latin typeface="Arial" panose="020B0604020202020204" pitchFamily="34" charset="0"/>
                <a:cs typeface="Arial" panose="020B0604020202020204" pitchFamily="34" charset="0"/>
              </a:rPr>
              <a:t>Introduction</a:t>
            </a:r>
          </a:p>
          <a:p>
            <a:pPr algn="just">
              <a:spcBef>
                <a:spcPct val="50000"/>
              </a:spcBef>
            </a:pPr>
            <a:endParaRPr lang="en-GB" sz="4000" dirty="0">
              <a:solidFill>
                <a:srgbClr val="CC3300"/>
              </a:solidFill>
              <a:latin typeface="Arial" panose="020B0604020202020204" pitchFamily="34" charset="0"/>
              <a:cs typeface="Arial" panose="020B0604020202020204" pitchFamily="34" charset="0"/>
            </a:endParaRPr>
          </a:p>
          <a:p>
            <a:pPr algn="just"/>
            <a:r>
              <a:rPr lang="en-US" sz="2800" b="1" i="0" dirty="0">
                <a:solidFill>
                  <a:srgbClr val="000000"/>
                </a:solidFill>
                <a:effectLst/>
                <a:latin typeface="Arial" panose="020B0604020202020204" pitchFamily="34" charset="0"/>
                <a:cs typeface="Arial" panose="020B0604020202020204" pitchFamily="34" charset="0"/>
              </a:rPr>
              <a:t> </a:t>
            </a:r>
            <a:r>
              <a:rPr lang="en-US" sz="2800" b="1" dirty="0">
                <a:solidFill>
                  <a:srgbClr val="000000"/>
                </a:solidFill>
                <a:latin typeface="Arial" panose="020B0604020202020204" pitchFamily="34" charset="0"/>
                <a:cs typeface="Arial" panose="020B0604020202020204" pitchFamily="34" charset="0"/>
              </a:rPr>
              <a:t>What are Botnets ?</a:t>
            </a:r>
          </a:p>
          <a:p>
            <a:pPr algn="just"/>
            <a:endParaRPr lang="en-US" sz="2800" dirty="0">
              <a:solidFill>
                <a:srgbClr val="000000"/>
              </a:solidFill>
              <a:latin typeface="Arial" panose="020B0604020202020204" pitchFamily="34" charset="0"/>
              <a:cs typeface="Arial" panose="020B0604020202020204" pitchFamily="34" charset="0"/>
            </a:endParaRPr>
          </a:p>
          <a:p>
            <a:pPr algn="just">
              <a:lnSpc>
                <a:spcPct val="150000"/>
              </a:lnSpc>
            </a:pPr>
            <a:r>
              <a:rPr lang="en-US" sz="2800" dirty="0">
                <a:solidFill>
                  <a:srgbClr val="000000"/>
                </a:solidFill>
                <a:latin typeface="Arial" panose="020B0604020202020204" pitchFamily="34" charset="0"/>
                <a:cs typeface="Arial" panose="020B0604020202020204" pitchFamily="34" charset="0"/>
              </a:rPr>
              <a:t>Internet of things is talk of the town now a days but the potential threat IoT has over the cyber safety is less emphasized. The possibility for attackers with all systems interconnected with no or less security measures installed in them, makes them vulnerable to all kinds of security attacks. Botnet consists of collection of private computers interconnected together and affected by malicious software, which can be controlled as a group without the owner‘s knowledge. Botnet is robot and Network combination, the bot here is the compromised device.</a:t>
            </a:r>
          </a:p>
          <a:p>
            <a:pPr algn="just">
              <a:lnSpc>
                <a:spcPct val="150000"/>
              </a:lnSpc>
            </a:pPr>
            <a:r>
              <a:rPr lang="en-US" sz="2800" dirty="0">
                <a:solidFill>
                  <a:srgbClr val="000000"/>
                </a:solidFill>
                <a:latin typeface="Arial" panose="020B0604020202020204" pitchFamily="34" charset="0"/>
                <a:cs typeface="Arial" panose="020B0604020202020204" pitchFamily="34" charset="0"/>
              </a:rPr>
              <a:t>A botnet is network of compromised computers called Zombie computers or Bots,under the control of a remote attacker. Botnet is a collection of devices interconnected logically. The devices include range of handheld, household and other smart devices that are connected via internet. </a:t>
            </a:r>
            <a:endParaRPr lang="en-US" sz="2800" dirty="0">
              <a:latin typeface="Arial" panose="020B0604020202020204" pitchFamily="34" charset="0"/>
              <a:cs typeface="Arial" panose="020B0604020202020204" pitchFamily="34" charset="0"/>
            </a:endParaRPr>
          </a:p>
        </p:txBody>
      </p:sp>
      <p:sp>
        <p:nvSpPr>
          <p:cNvPr id="31" name="Rectangle 30"/>
          <p:cNvSpPr>
            <a:spLocks noChangeArrowheads="1"/>
          </p:cNvSpPr>
          <p:nvPr/>
        </p:nvSpPr>
        <p:spPr bwMode="auto">
          <a:xfrm>
            <a:off x="11734800" y="4724400"/>
            <a:ext cx="9829800" cy="27051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marL="381000" indent="-381000" algn="just">
              <a:spcBef>
                <a:spcPct val="50000"/>
              </a:spcBef>
              <a:defRPr/>
            </a:pPr>
            <a:r>
              <a:rPr lang="en-GB" sz="4000" b="1" dirty="0">
                <a:solidFill>
                  <a:srgbClr val="CC3300"/>
                </a:solidFill>
                <a:latin typeface="Arial" panose="020B0604020202020204" pitchFamily="34" charset="0"/>
                <a:ea typeface="ＭＳ Ｐゴシック" pitchFamily="-108" charset="-128"/>
                <a:cs typeface="Arial" panose="020B0604020202020204" pitchFamily="34" charset="0"/>
              </a:rPr>
              <a:t>Components </a:t>
            </a:r>
          </a:p>
          <a:p>
            <a:pPr marL="381000" indent="-381000" algn="just">
              <a:defRPr/>
            </a:pPr>
            <a:endParaRPr lang="en-US" sz="2800" b="1" dirty="0">
              <a:latin typeface="Arial" panose="020B0604020202020204" pitchFamily="34" charset="0"/>
              <a:ea typeface="ＭＳ Ｐゴシック" pitchFamily="-108" charset="-128"/>
              <a:cs typeface="Arial" panose="020B0604020202020204" pitchFamily="34" charset="0"/>
            </a:endParaRPr>
          </a:p>
          <a:p>
            <a:pPr algn="just"/>
            <a:r>
              <a:rPr lang="en-US" sz="2800" b="0" i="0" dirty="0">
                <a:solidFill>
                  <a:srgbClr val="333333"/>
                </a:solidFill>
                <a:effectLst/>
                <a:latin typeface="Arial" panose="020B0604020202020204" pitchFamily="34" charset="0"/>
                <a:cs typeface="Arial" panose="020B0604020202020204" pitchFamily="34" charset="0"/>
              </a:rPr>
              <a:t>Components of Botnet</a:t>
            </a:r>
          </a:p>
          <a:p>
            <a:pPr algn="just"/>
            <a:endParaRPr lang="en-US" sz="2800" b="0" i="0" dirty="0">
              <a:solidFill>
                <a:srgbClr val="333333"/>
              </a:solidFill>
              <a:effectLst/>
              <a:latin typeface="Arial" panose="020B0604020202020204" pitchFamily="34" charset="0"/>
              <a:cs typeface="Arial" panose="020B0604020202020204" pitchFamily="34" charset="0"/>
            </a:endParaRPr>
          </a:p>
          <a:p>
            <a:pPr marL="514350" indent="-514350" algn="just">
              <a:buAutoNum type="alphaLcPeriod"/>
            </a:pPr>
            <a:r>
              <a:rPr lang="en-US" sz="2800" b="1" i="0" dirty="0">
                <a:solidFill>
                  <a:srgbClr val="333333"/>
                </a:solidFill>
                <a:effectLst/>
                <a:latin typeface="Arial" panose="020B0604020202020204" pitchFamily="34" charset="0"/>
                <a:cs typeface="Arial" panose="020B0604020202020204" pitchFamily="34" charset="0"/>
              </a:rPr>
              <a:t>Command and Control Server</a:t>
            </a:r>
            <a:r>
              <a:rPr lang="en-US" sz="2800" dirty="0">
                <a:solidFill>
                  <a:srgbClr val="333333"/>
                </a:solidFill>
                <a:latin typeface="Arial" panose="020B0604020202020204" pitchFamily="34" charset="0"/>
                <a:cs typeface="Arial" panose="020B0604020202020204" pitchFamily="34" charset="0"/>
              </a:rPr>
              <a:t> </a:t>
            </a:r>
          </a:p>
          <a:p>
            <a:pPr algn="just"/>
            <a:r>
              <a:rPr lang="en-US" sz="2800" b="0" i="0" dirty="0">
                <a:solidFill>
                  <a:srgbClr val="333333"/>
                </a:solidFill>
                <a:effectLst/>
                <a:latin typeface="Arial" panose="020B0604020202020204" pitchFamily="34" charset="0"/>
                <a:cs typeface="Arial" panose="020B0604020202020204" pitchFamily="34" charset="0"/>
              </a:rPr>
              <a:t>Often abbreviated as C&amp;C, a command and control server is the centralized computer that issues commands to and receives information back from the  bots. Command and control infrastructure frequently consists of several servers and other technical components. Most</a:t>
            </a:r>
          </a:p>
          <a:p>
            <a:pPr algn="just"/>
            <a:r>
              <a:rPr lang="en-US" sz="2800" b="0" i="0" dirty="0">
                <a:solidFill>
                  <a:srgbClr val="333333"/>
                </a:solidFill>
                <a:effectLst/>
                <a:latin typeface="Arial" panose="020B0604020202020204" pitchFamily="34" charset="0"/>
                <a:cs typeface="Arial" panose="020B0604020202020204" pitchFamily="34" charset="0"/>
              </a:rPr>
              <a:t>botnets use a client-server architecture, but some botnets are peer-to- peer (P2P), with the command-and control functionality embedded in the botnet.</a:t>
            </a:r>
          </a:p>
          <a:p>
            <a:pPr algn="just"/>
            <a:endParaRPr lang="en-US" sz="2800" b="0" i="0" dirty="0">
              <a:solidFill>
                <a:srgbClr val="333333"/>
              </a:solidFill>
              <a:effectLst/>
              <a:latin typeface="Arial" panose="020B0604020202020204" pitchFamily="34" charset="0"/>
              <a:cs typeface="Arial" panose="020B0604020202020204" pitchFamily="34" charset="0"/>
            </a:endParaRPr>
          </a:p>
          <a:p>
            <a:pPr algn="just"/>
            <a:r>
              <a:rPr lang="en-US" sz="2800" b="1" i="0" dirty="0">
                <a:solidFill>
                  <a:srgbClr val="333333"/>
                </a:solidFill>
                <a:effectLst/>
                <a:latin typeface="Arial" panose="020B0604020202020204" pitchFamily="34" charset="0"/>
                <a:cs typeface="Arial" panose="020B0604020202020204" pitchFamily="34" charset="0"/>
              </a:rPr>
              <a:t>b. Peer-to-Peer Botnet</a:t>
            </a:r>
          </a:p>
          <a:p>
            <a:pPr algn="just"/>
            <a:r>
              <a:rPr lang="en-US" sz="2800" b="0" i="0" dirty="0">
                <a:solidFill>
                  <a:srgbClr val="333333"/>
                </a:solidFill>
                <a:effectLst/>
                <a:latin typeface="Arial" panose="020B0604020202020204" pitchFamily="34" charset="0"/>
                <a:cs typeface="Arial" panose="020B0604020202020204" pitchFamily="34" charset="0"/>
              </a:rPr>
              <a:t>Peer-to-peer (P2P) botnets use a decentralized network of bots for added protection against takedowns. While P2P botnets can include a C&amp;C server, they may also operate without one and be structured randomly to further obfuscate the botnet and its purpose. While P2P botnets are less likely to be identified, the botmaster cannot easily monitor command delivery and the implementation can be complex.</a:t>
            </a:r>
          </a:p>
          <a:p>
            <a:pPr algn="just"/>
            <a:endParaRPr lang="en-US" sz="2800" b="0" i="0" dirty="0">
              <a:solidFill>
                <a:srgbClr val="333333"/>
              </a:solidFill>
              <a:effectLst/>
              <a:latin typeface="Arial" panose="020B0604020202020204" pitchFamily="34" charset="0"/>
              <a:cs typeface="Arial" panose="020B0604020202020204" pitchFamily="34" charset="0"/>
            </a:endParaRPr>
          </a:p>
          <a:p>
            <a:pPr algn="just"/>
            <a:r>
              <a:rPr lang="en-US" sz="2800" b="1" i="0" dirty="0">
                <a:solidFill>
                  <a:srgbClr val="333333"/>
                </a:solidFill>
                <a:effectLst/>
                <a:latin typeface="Arial" panose="020B0604020202020204" pitchFamily="34" charset="0"/>
                <a:cs typeface="Arial" panose="020B0604020202020204" pitchFamily="34" charset="0"/>
              </a:rPr>
              <a:t>c. Botmaster</a:t>
            </a:r>
          </a:p>
          <a:p>
            <a:pPr algn="just"/>
            <a:r>
              <a:rPr lang="en-US" sz="2800" b="0" i="0" dirty="0">
                <a:solidFill>
                  <a:srgbClr val="333333"/>
                </a:solidFill>
                <a:effectLst/>
                <a:latin typeface="Arial" panose="020B0604020202020204" pitchFamily="34" charset="0"/>
                <a:cs typeface="Arial" panose="020B0604020202020204" pitchFamily="34" charset="0"/>
              </a:rPr>
              <a:t> Alternatively called a botnet controller or bot herder, the botmaster is the botnet‘s operator. This individual remotely controls the botnet, issuing commands to the C&amp;C server, or to individual bots within the network. A botmaster‘s name and location are heavily obfuscated to prevent identification and prosecution by law enforcement.</a:t>
            </a:r>
          </a:p>
          <a:p>
            <a:pPr algn="just"/>
            <a:endParaRPr lang="en-US" sz="2800" b="0" i="0" dirty="0">
              <a:solidFill>
                <a:srgbClr val="333333"/>
              </a:solidFill>
              <a:effectLst/>
              <a:latin typeface="Arial" panose="020B0604020202020204" pitchFamily="34" charset="0"/>
              <a:cs typeface="Arial" panose="020B0604020202020204" pitchFamily="34" charset="0"/>
            </a:endParaRPr>
          </a:p>
          <a:p>
            <a:pPr algn="just"/>
            <a:r>
              <a:rPr lang="en-US" sz="2800" b="1" i="0" dirty="0">
                <a:solidFill>
                  <a:srgbClr val="333333"/>
                </a:solidFill>
                <a:effectLst/>
                <a:latin typeface="Arial" panose="020B0604020202020204" pitchFamily="34" charset="0"/>
                <a:cs typeface="Arial" panose="020B0604020202020204" pitchFamily="34" charset="0"/>
              </a:rPr>
              <a:t>d. Bot</a:t>
            </a:r>
          </a:p>
          <a:p>
            <a:pPr algn="just"/>
            <a:r>
              <a:rPr lang="en-US" sz="2800" b="0" i="0" dirty="0">
                <a:solidFill>
                  <a:srgbClr val="333333"/>
                </a:solidFill>
                <a:effectLst/>
                <a:latin typeface="Arial" panose="020B0604020202020204" pitchFamily="34" charset="0"/>
                <a:cs typeface="Arial" panose="020B0604020202020204" pitchFamily="34" charset="0"/>
              </a:rPr>
              <a:t>An Internet-connected individual device within the botnet is called a bot. A bot is most often a computer, but a smart phone, tablet, or Internet of Things device can also be part of a botnet. A bot receives operational instructions from a command and control server, directly from the botmaster, or sometimes from other bots within the network.</a:t>
            </a:r>
          </a:p>
          <a:p>
            <a:pPr algn="just"/>
            <a:endParaRPr lang="en-US" sz="2800" b="0" i="0" dirty="0">
              <a:solidFill>
                <a:srgbClr val="333333"/>
              </a:solidFill>
              <a:effectLst/>
              <a:latin typeface="Arial" panose="020B0604020202020204" pitchFamily="34" charset="0"/>
              <a:cs typeface="Arial" panose="020B0604020202020204" pitchFamily="34" charset="0"/>
            </a:endParaRPr>
          </a:p>
          <a:p>
            <a:pPr algn="just"/>
            <a:r>
              <a:rPr lang="en-US" sz="2800" b="1" i="0" dirty="0">
                <a:solidFill>
                  <a:srgbClr val="333333"/>
                </a:solidFill>
                <a:effectLst/>
                <a:latin typeface="Arial" panose="020B0604020202020204" pitchFamily="34" charset="0"/>
                <a:cs typeface="Arial" panose="020B0604020202020204" pitchFamily="34" charset="0"/>
              </a:rPr>
              <a:t>e. Zombie</a:t>
            </a:r>
          </a:p>
          <a:p>
            <a:pPr algn="just"/>
            <a:r>
              <a:rPr lang="en-US" sz="2800" b="0" i="0" dirty="0">
                <a:solidFill>
                  <a:srgbClr val="333333"/>
                </a:solidFill>
                <a:effectLst/>
                <a:latin typeface="Arial" panose="020B0604020202020204" pitchFamily="34" charset="0"/>
                <a:cs typeface="Arial" panose="020B0604020202020204" pitchFamily="34" charset="0"/>
              </a:rPr>
              <a:t>Another name for a bot. Because the bot is controlled by an outside computing device or person, it is likened to a fictional zombie‘.</a:t>
            </a:r>
          </a:p>
          <a:p>
            <a:pPr algn="just"/>
            <a:endParaRPr lang="en-US" sz="2800" b="0" i="0" dirty="0">
              <a:solidFill>
                <a:srgbClr val="333333"/>
              </a:solidFill>
              <a:effectLst/>
              <a:latin typeface="Arial" panose="020B0604020202020204" pitchFamily="34" charset="0"/>
              <a:cs typeface="Arial" panose="020B0604020202020204" pitchFamily="34" charset="0"/>
            </a:endParaRPr>
          </a:p>
          <a:p>
            <a:pPr algn="just"/>
            <a:r>
              <a:rPr lang="en-US" sz="2800" b="1" i="0" dirty="0">
                <a:solidFill>
                  <a:srgbClr val="333333"/>
                </a:solidFill>
                <a:effectLst/>
                <a:latin typeface="Arial" panose="020B0604020202020204" pitchFamily="34" charset="0"/>
                <a:cs typeface="Arial" panose="020B0604020202020204" pitchFamily="34" charset="0"/>
              </a:rPr>
              <a:t> f. Botnet Attack</a:t>
            </a:r>
          </a:p>
          <a:p>
            <a:pPr algn="just"/>
            <a:r>
              <a:rPr lang="en-US" sz="2800" b="0" i="0" dirty="0">
                <a:solidFill>
                  <a:srgbClr val="333333"/>
                </a:solidFill>
                <a:effectLst/>
                <a:latin typeface="Arial" panose="020B0604020202020204" pitchFamily="34" charset="0"/>
                <a:cs typeface="Arial" panose="020B0604020202020204" pitchFamily="34" charset="0"/>
              </a:rPr>
              <a:t>A botmaster develops a botnet by distributing bot malware to infect PCs or other devices. He may also rent an existing botnet from another criminal. The newly harvested bots or ―zombies‖ report in to the botnet‘s command and control (C&amp;C).The C&amp;C now controls these bots and issues instructions for the bot to distribute executable malware files, as well as the email templates and potential victim address lists. The infected zombie bots receive the orders, each sending email messages carrying the malware payload to thousands of potential victims.</a:t>
            </a:r>
          </a:p>
          <a:p>
            <a:pPr algn="just"/>
            <a:endParaRPr lang="en-US" sz="2800" b="0" i="0" dirty="0">
              <a:solidFill>
                <a:srgbClr val="333333"/>
              </a:solidFill>
              <a:effectLst/>
              <a:latin typeface="Arial" panose="020B0604020202020204" pitchFamily="34" charset="0"/>
              <a:cs typeface="Arial" panose="020B0604020202020204" pitchFamily="34" charset="0"/>
            </a:endParaRPr>
          </a:p>
          <a:p>
            <a:pPr algn="just"/>
            <a:endParaRPr lang="en-US" sz="2800" b="1" u="sng" dirty="0">
              <a:latin typeface="Arial" panose="020B0604020202020204" pitchFamily="34" charset="0"/>
              <a:cs typeface="Arial" panose="020B0604020202020204" pitchFamily="34" charset="0"/>
            </a:endParaRPr>
          </a:p>
        </p:txBody>
      </p:sp>
      <p:sp>
        <p:nvSpPr>
          <p:cNvPr id="14346" name="Rectangle 31"/>
          <p:cNvSpPr>
            <a:spLocks noChangeArrowheads="1"/>
          </p:cNvSpPr>
          <p:nvPr/>
        </p:nvSpPr>
        <p:spPr bwMode="auto">
          <a:xfrm>
            <a:off x="22326600" y="4724400"/>
            <a:ext cx="9829800" cy="27051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lgn="just">
              <a:spcBef>
                <a:spcPct val="50000"/>
              </a:spcBef>
            </a:pPr>
            <a:r>
              <a:rPr lang="en-GB" sz="4000" b="1" dirty="0">
                <a:solidFill>
                  <a:srgbClr val="CC3300"/>
                </a:solidFill>
                <a:latin typeface="Arial" panose="020B0604020202020204" pitchFamily="34" charset="0"/>
                <a:cs typeface="Arial" panose="020B0604020202020204" pitchFamily="34" charset="0"/>
              </a:rPr>
              <a:t>Types</a:t>
            </a:r>
          </a:p>
          <a:p>
            <a:pPr algn="just"/>
            <a:endParaRPr lang="en-US" sz="2800" b="0" i="0" dirty="0">
              <a:solidFill>
                <a:srgbClr val="2D2D2D"/>
              </a:solidFill>
              <a:effectLst/>
              <a:latin typeface="Arial" panose="020B0604020202020204" pitchFamily="34" charset="0"/>
              <a:cs typeface="Arial" panose="020B0604020202020204" pitchFamily="34" charset="0"/>
            </a:endParaRPr>
          </a:p>
          <a:p>
            <a:pPr algn="just"/>
            <a:r>
              <a:rPr lang="en-US" sz="2800" b="0" i="0" dirty="0">
                <a:solidFill>
                  <a:srgbClr val="2D2D2D"/>
                </a:solidFill>
                <a:effectLst/>
                <a:latin typeface="Arial" panose="020B0604020202020204" pitchFamily="34" charset="0"/>
                <a:cs typeface="Arial" panose="020B0604020202020204" pitchFamily="34" charset="0"/>
              </a:rPr>
              <a:t> </a:t>
            </a:r>
            <a:r>
              <a:rPr lang="en-US" sz="2800" b="1" i="0" dirty="0">
                <a:solidFill>
                  <a:srgbClr val="2D2D2D"/>
                </a:solidFill>
                <a:effectLst/>
                <a:latin typeface="Arial" panose="020B0604020202020204" pitchFamily="34" charset="0"/>
                <a:cs typeface="Arial" panose="020B0604020202020204" pitchFamily="34" charset="0"/>
              </a:rPr>
              <a:t>Phishing</a:t>
            </a:r>
          </a:p>
          <a:p>
            <a:pPr algn="just"/>
            <a:r>
              <a:rPr lang="en-US" sz="2800" b="0" i="0" dirty="0">
                <a:solidFill>
                  <a:srgbClr val="2D2D2D"/>
                </a:solidFill>
                <a:effectLst/>
                <a:latin typeface="Arial" panose="020B0604020202020204" pitchFamily="34" charset="0"/>
                <a:cs typeface="Arial" panose="020B0604020202020204" pitchFamily="34" charset="0"/>
              </a:rPr>
              <a:t>Most botnets rely on spam and phishing tactics to infect more devices and grow the botnet in size. In phishing and other forms of social engineering attacks, the botnet will send emails, post comments, and create messages on social media platforms imitating people and/or organizations that are known and trusted by the target victim.</a:t>
            </a:r>
          </a:p>
          <a:p>
            <a:pPr algn="just"/>
            <a:endParaRPr lang="en-US" sz="2800" b="0" i="0" dirty="0">
              <a:solidFill>
                <a:srgbClr val="2D2D2D"/>
              </a:solidFill>
              <a:effectLst/>
              <a:latin typeface="Arial" panose="020B0604020202020204" pitchFamily="34" charset="0"/>
              <a:cs typeface="Arial" panose="020B0604020202020204" pitchFamily="34" charset="0"/>
            </a:endParaRPr>
          </a:p>
          <a:p>
            <a:pPr algn="just"/>
            <a:r>
              <a:rPr lang="en-US" sz="2800" b="1" i="0" dirty="0">
                <a:solidFill>
                  <a:srgbClr val="2D2D2D"/>
                </a:solidFill>
                <a:effectLst/>
                <a:latin typeface="Arial" panose="020B0604020202020204" pitchFamily="34" charset="0"/>
                <a:cs typeface="Arial" panose="020B0604020202020204" pitchFamily="34" charset="0"/>
              </a:rPr>
              <a:t>Distributed Denial of Service (DDoS)</a:t>
            </a:r>
          </a:p>
          <a:p>
            <a:pPr algn="just"/>
            <a:r>
              <a:rPr lang="en-US" sz="2800" b="0" i="0" dirty="0">
                <a:solidFill>
                  <a:srgbClr val="2D2D2D"/>
                </a:solidFill>
                <a:effectLst/>
                <a:latin typeface="Arial" panose="020B0604020202020204" pitchFamily="34" charset="0"/>
                <a:cs typeface="Arial" panose="020B0604020202020204" pitchFamily="34" charset="0"/>
              </a:rPr>
              <a:t>The idea behind using botnets for DDoS attacks is to overwhelm a target server with a massive number of requests (from the zombie devices) to crash, or at least slow down, the server significantly. DDoS is one of the most common ways botnets are utilized in criminal attacks, and often the most dangerous. Damages resulting from DDoS attacks can be severe and long-lasting, not only in terms of financial damages, but also reputational damages.</a:t>
            </a:r>
          </a:p>
          <a:p>
            <a:pPr algn="just"/>
            <a:endParaRPr lang="en-US" sz="2800" b="0" i="0" dirty="0">
              <a:solidFill>
                <a:srgbClr val="2D2D2D"/>
              </a:solidFill>
              <a:effectLst/>
              <a:latin typeface="Arial" panose="020B0604020202020204" pitchFamily="34" charset="0"/>
              <a:cs typeface="Arial" panose="020B0604020202020204" pitchFamily="34" charset="0"/>
            </a:endParaRPr>
          </a:p>
          <a:p>
            <a:pPr algn="just"/>
            <a:endParaRPr lang="en-US" sz="2800" b="0" i="0" dirty="0">
              <a:solidFill>
                <a:srgbClr val="2D2D2D"/>
              </a:solidFill>
              <a:effectLst/>
              <a:latin typeface="Arial" panose="020B0604020202020204" pitchFamily="34" charset="0"/>
              <a:cs typeface="Arial" panose="020B0604020202020204" pitchFamily="34" charset="0"/>
            </a:endParaRPr>
          </a:p>
          <a:p>
            <a:pPr algn="just"/>
            <a:r>
              <a:rPr lang="en-US" sz="2800" b="0" i="0" dirty="0">
                <a:solidFill>
                  <a:srgbClr val="2D2D2D"/>
                </a:solidFill>
                <a:effectLst/>
                <a:latin typeface="Arial" panose="020B0604020202020204" pitchFamily="34" charset="0"/>
                <a:cs typeface="Arial" panose="020B0604020202020204" pitchFamily="34" charset="0"/>
              </a:rPr>
              <a:t> </a:t>
            </a:r>
            <a:r>
              <a:rPr lang="en-US" sz="2800" b="1" i="0" dirty="0">
                <a:solidFill>
                  <a:srgbClr val="2D2D2D"/>
                </a:solidFill>
                <a:effectLst/>
                <a:latin typeface="Arial" panose="020B0604020202020204" pitchFamily="34" charset="0"/>
                <a:cs typeface="Arial" panose="020B0604020202020204" pitchFamily="34" charset="0"/>
              </a:rPr>
              <a:t>Account Takeover Attack</a:t>
            </a:r>
          </a:p>
          <a:p>
            <a:pPr algn="just"/>
            <a:r>
              <a:rPr lang="en-US" sz="2800" b="0" i="0" dirty="0">
                <a:solidFill>
                  <a:srgbClr val="2D2D2D"/>
                </a:solidFill>
                <a:effectLst/>
                <a:latin typeface="Arial" panose="020B0604020202020204" pitchFamily="34" charset="0"/>
                <a:cs typeface="Arial" panose="020B0604020202020204" pitchFamily="34" charset="0"/>
              </a:rPr>
              <a:t>Bot herders can use botnets to perform various forms of Account Takeover (ATO) attacks, especially brute force (credential cracking) and credential stuffing attacks.</a:t>
            </a:r>
          </a:p>
          <a:p>
            <a:pPr algn="just"/>
            <a:r>
              <a:rPr lang="en-US" sz="2800" b="0" i="0" dirty="0">
                <a:solidFill>
                  <a:srgbClr val="2D2D2D"/>
                </a:solidFill>
                <a:effectLst/>
                <a:latin typeface="Arial" panose="020B0604020202020204" pitchFamily="34" charset="0"/>
                <a:cs typeface="Arial" panose="020B0604020202020204" pitchFamily="34" charset="0"/>
              </a:rPr>
              <a:t>In a brute force attack, the zombie devices are commanded to try the different possibilities of a user password to “crack” the password. For example, if it’s a 4-digit pin, zombie device 1 will try “0000”, the second zombie device will try “0001”, and so on up to “9999” or until the right PIN has been guessed.</a:t>
            </a:r>
          </a:p>
          <a:p>
            <a:pPr algn="just"/>
            <a:endParaRPr lang="en-US" sz="2800" b="0" i="0" dirty="0">
              <a:solidFill>
                <a:srgbClr val="2D2D2D"/>
              </a:solidFill>
              <a:effectLst/>
              <a:latin typeface="Arial" panose="020B0604020202020204" pitchFamily="34" charset="0"/>
              <a:cs typeface="Arial" panose="020B0604020202020204" pitchFamily="34" charset="0"/>
            </a:endParaRPr>
          </a:p>
          <a:p>
            <a:pPr algn="just"/>
            <a:endParaRPr lang="en-US" sz="2800" dirty="0">
              <a:solidFill>
                <a:srgbClr val="2D2D2D"/>
              </a:solidFill>
              <a:latin typeface="Arial" panose="020B0604020202020204" pitchFamily="34" charset="0"/>
              <a:cs typeface="Arial" panose="020B0604020202020204" pitchFamily="34" charset="0"/>
            </a:endParaRPr>
          </a:p>
          <a:p>
            <a:pPr algn="just"/>
            <a:endParaRPr lang="en-US" sz="2800" b="0" i="0" dirty="0">
              <a:solidFill>
                <a:srgbClr val="2D2D2D"/>
              </a:solidFill>
              <a:effectLst/>
              <a:latin typeface="Arial" panose="020B0604020202020204" pitchFamily="34" charset="0"/>
              <a:cs typeface="Arial" panose="020B0604020202020204" pitchFamily="34" charset="0"/>
            </a:endParaRPr>
          </a:p>
          <a:p>
            <a:pPr algn="just"/>
            <a:r>
              <a:rPr lang="en-US" sz="4000" b="1" dirty="0">
                <a:solidFill>
                  <a:srgbClr val="CC3300"/>
                </a:solidFill>
                <a:latin typeface="Arial" panose="020B0604020202020204" pitchFamily="34" charset="0"/>
                <a:cs typeface="Arial" panose="020B0604020202020204" pitchFamily="34" charset="0"/>
              </a:rPr>
              <a:t>How to know if my system in under botnet attack ?</a:t>
            </a:r>
          </a:p>
          <a:p>
            <a:pPr algn="just"/>
            <a:endParaRPr lang="en-US" sz="2800" dirty="0">
              <a:solidFill>
                <a:srgbClr val="2D2D2D"/>
              </a:solidFill>
              <a:latin typeface="Arial" panose="020B0604020202020204" pitchFamily="34" charset="0"/>
              <a:cs typeface="Arial" panose="020B0604020202020204" pitchFamily="34" charset="0"/>
            </a:endParaRPr>
          </a:p>
          <a:p>
            <a:pPr algn="just"/>
            <a:endParaRPr lang="en-US" sz="2800" b="0" i="0" dirty="0">
              <a:solidFill>
                <a:srgbClr val="2D2D2D"/>
              </a:solidFill>
              <a:effectLst/>
              <a:latin typeface="Arial" panose="020B0604020202020204" pitchFamily="34" charset="0"/>
              <a:cs typeface="Arial" panose="020B0604020202020204" pitchFamily="34" charset="0"/>
            </a:endParaRPr>
          </a:p>
          <a:p>
            <a:pPr algn="just">
              <a:lnSpc>
                <a:spcPct val="150000"/>
              </a:lnSpc>
            </a:pPr>
            <a:r>
              <a:rPr lang="en-US" sz="2800" dirty="0">
                <a:solidFill>
                  <a:srgbClr val="212529"/>
                </a:solidFill>
                <a:latin typeface="Arial" panose="020B0604020202020204" pitchFamily="34" charset="0"/>
                <a:cs typeface="Arial" panose="020B0604020202020204" pitchFamily="34" charset="0"/>
              </a:rPr>
              <a:t>1.</a:t>
            </a:r>
            <a:r>
              <a:rPr lang="en-US" sz="2800" b="0" i="0" dirty="0">
                <a:solidFill>
                  <a:srgbClr val="212529"/>
                </a:solidFill>
                <a:effectLst/>
                <a:latin typeface="Arial" panose="020B0604020202020204" pitchFamily="34" charset="0"/>
                <a:cs typeface="Arial" panose="020B0604020202020204" pitchFamily="34" charset="0"/>
              </a:rPr>
              <a:t> Is your computer or internet connection running slower than normal?</a:t>
            </a:r>
          </a:p>
          <a:p>
            <a:pPr algn="just">
              <a:lnSpc>
                <a:spcPct val="150000"/>
              </a:lnSpc>
            </a:pPr>
            <a:r>
              <a:rPr lang="en-US" sz="2800" b="0" i="0" dirty="0">
                <a:solidFill>
                  <a:srgbClr val="212529"/>
                </a:solidFill>
                <a:effectLst/>
                <a:latin typeface="Arial" panose="020B0604020202020204" pitchFamily="34" charset="0"/>
                <a:cs typeface="Arial" panose="020B0604020202020204" pitchFamily="34" charset="0"/>
              </a:rPr>
              <a:t>2. Did your computer start behaving erratically? Does it crash frequently? Do you receive unexplained</a:t>
            </a:r>
          </a:p>
          <a:p>
            <a:pPr algn="just">
              <a:lnSpc>
                <a:spcPct val="150000"/>
              </a:lnSpc>
            </a:pPr>
            <a:r>
              <a:rPr lang="en-US" sz="2800" b="0" i="0" dirty="0">
                <a:solidFill>
                  <a:srgbClr val="212529"/>
                </a:solidFill>
                <a:effectLst/>
                <a:latin typeface="Arial" panose="020B0604020202020204" pitchFamily="34" charset="0"/>
                <a:cs typeface="Arial" panose="020B0604020202020204" pitchFamily="34" charset="0"/>
              </a:rPr>
              <a:t>error messages?</a:t>
            </a:r>
          </a:p>
          <a:p>
            <a:pPr algn="just">
              <a:lnSpc>
                <a:spcPct val="150000"/>
              </a:lnSpc>
            </a:pPr>
            <a:r>
              <a:rPr lang="en-US" sz="2800" b="0" i="0" dirty="0">
                <a:solidFill>
                  <a:srgbClr val="212529"/>
                </a:solidFill>
                <a:effectLst/>
                <a:latin typeface="Arial" panose="020B0604020202020204" pitchFamily="34" charset="0"/>
                <a:cs typeface="Arial" panose="020B0604020202020204" pitchFamily="34" charset="0"/>
              </a:rPr>
              <a:t>3. Did the fan kick into overdrive when your computer is idle?</a:t>
            </a:r>
          </a:p>
          <a:p>
            <a:pPr algn="just">
              <a:lnSpc>
                <a:spcPct val="150000"/>
              </a:lnSpc>
            </a:pPr>
            <a:r>
              <a:rPr lang="en-US" sz="2800" b="0" i="0" dirty="0">
                <a:solidFill>
                  <a:srgbClr val="212529"/>
                </a:solidFill>
                <a:effectLst/>
                <a:latin typeface="Arial" panose="020B0604020202020204" pitchFamily="34" charset="0"/>
                <a:cs typeface="Arial" panose="020B0604020202020204" pitchFamily="34" charset="0"/>
              </a:rPr>
              <a:t>4. Did you notice unusual internet activity (like high network usage)?</a:t>
            </a:r>
          </a:p>
          <a:p>
            <a:pPr algn="just">
              <a:lnSpc>
                <a:spcPct val="150000"/>
              </a:lnSpc>
            </a:pPr>
            <a:r>
              <a:rPr lang="en-US" sz="2800" b="0" i="0" dirty="0">
                <a:solidFill>
                  <a:srgbClr val="212529"/>
                </a:solidFill>
                <a:effectLst/>
                <a:latin typeface="Arial" panose="020B0604020202020204" pitchFamily="34" charset="0"/>
                <a:cs typeface="Arial" panose="020B0604020202020204" pitchFamily="34" charset="0"/>
              </a:rPr>
              <a:t>5. Does your browser close frequently and unexpectedly?</a:t>
            </a:r>
          </a:p>
          <a:p>
            <a:pPr algn="just">
              <a:lnSpc>
                <a:spcPct val="150000"/>
              </a:lnSpc>
            </a:pPr>
            <a:r>
              <a:rPr lang="en-US" sz="2800" b="0" i="0" dirty="0">
                <a:solidFill>
                  <a:srgbClr val="212529"/>
                </a:solidFill>
                <a:effectLst/>
                <a:latin typeface="Arial" panose="020B0604020202020204" pitchFamily="34" charset="0"/>
                <a:cs typeface="Arial" panose="020B0604020202020204" pitchFamily="34" charset="0"/>
              </a:rPr>
              <a:t>6. Did your computer take a long time to start or shut down or didn‘t shut down properly?</a:t>
            </a:r>
            <a:endParaRPr lang="en-US" sz="2800" b="0" i="0" dirty="0">
              <a:solidFill>
                <a:srgbClr val="232323"/>
              </a:solidFill>
              <a:effectLst/>
              <a:latin typeface="Arial" panose="020B0604020202020204" pitchFamily="34" charset="0"/>
              <a:cs typeface="Arial" panose="020B0604020202020204" pitchFamily="34" charset="0"/>
            </a:endParaRPr>
          </a:p>
          <a:p>
            <a:pPr algn="just"/>
            <a:endParaRPr lang="en-US" sz="2800" b="0" i="0" dirty="0">
              <a:solidFill>
                <a:srgbClr val="2D2D2D"/>
              </a:solidFill>
              <a:effectLst/>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p:txBody>
      </p:sp>
      <p:sp>
        <p:nvSpPr>
          <p:cNvPr id="14347" name="Rectangle 32"/>
          <p:cNvSpPr>
            <a:spLocks noChangeArrowheads="1"/>
          </p:cNvSpPr>
          <p:nvPr/>
        </p:nvSpPr>
        <p:spPr bwMode="auto">
          <a:xfrm>
            <a:off x="32918400" y="4724400"/>
            <a:ext cx="9829800" cy="11430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lgn="just"/>
            <a:r>
              <a:rPr lang="en-US" sz="4000" b="1" dirty="0">
                <a:solidFill>
                  <a:srgbClr val="CC3300"/>
                </a:solidFill>
                <a:latin typeface="Arial" panose="020B0604020202020204" pitchFamily="34" charset="0"/>
                <a:cs typeface="Arial" panose="020B0604020202020204" pitchFamily="34" charset="0"/>
              </a:rPr>
              <a:t>Protective Measures</a:t>
            </a:r>
          </a:p>
          <a:p>
            <a:pPr algn="just"/>
            <a:endParaRPr lang="en-US" sz="4000" b="1" dirty="0">
              <a:solidFill>
                <a:srgbClr val="CC3300"/>
              </a:solidFill>
              <a:latin typeface="Arial" panose="020B0604020202020204" pitchFamily="34" charset="0"/>
              <a:cs typeface="Arial" panose="020B0604020202020204" pitchFamily="34" charset="0"/>
            </a:endParaRPr>
          </a:p>
          <a:p>
            <a:pPr algn="just"/>
            <a:endParaRPr lang="en-US" sz="4000" b="1" dirty="0">
              <a:solidFill>
                <a:srgbClr val="CC3300"/>
              </a:solidFill>
              <a:latin typeface="Arial" panose="020B0604020202020204" pitchFamily="34" charset="0"/>
              <a:cs typeface="Arial" panose="020B0604020202020204" pitchFamily="34" charset="0"/>
            </a:endParaRPr>
          </a:p>
          <a:p>
            <a:pPr algn="just"/>
            <a:r>
              <a:rPr lang="en-US" sz="2800" b="0" i="0" dirty="0">
                <a:solidFill>
                  <a:srgbClr val="212529"/>
                </a:solidFill>
                <a:effectLst/>
                <a:latin typeface="Arial" panose="020B0604020202020204" pitchFamily="34" charset="0"/>
                <a:cs typeface="Arial" panose="020B0604020202020204" pitchFamily="34" charset="0"/>
              </a:rPr>
              <a:t>Updating your operating system is a good malware preventative measure.</a:t>
            </a:r>
          </a:p>
          <a:p>
            <a:pPr algn="just"/>
            <a:endParaRPr lang="en-US" sz="2800" b="0" i="0" dirty="0">
              <a:solidFill>
                <a:srgbClr val="212529"/>
              </a:solidFill>
              <a:effectLst/>
              <a:latin typeface="Arial" panose="020B0604020202020204" pitchFamily="34" charset="0"/>
              <a:cs typeface="Arial" panose="020B0604020202020204" pitchFamily="34" charset="0"/>
            </a:endParaRPr>
          </a:p>
          <a:p>
            <a:pPr algn="just"/>
            <a:r>
              <a:rPr lang="en-US" sz="2800" b="0" i="0" dirty="0">
                <a:solidFill>
                  <a:srgbClr val="212529"/>
                </a:solidFill>
                <a:effectLst/>
                <a:latin typeface="Arial" panose="020B0604020202020204" pitchFamily="34" charset="0"/>
                <a:cs typeface="Arial" panose="020B0604020202020204" pitchFamily="34" charset="0"/>
              </a:rPr>
              <a:t>Beware of phishing emails and avoid email attachments from suspicious sources.</a:t>
            </a:r>
          </a:p>
          <a:p>
            <a:pPr algn="just"/>
            <a:endParaRPr lang="en-US" sz="2800" b="0" i="0" dirty="0">
              <a:solidFill>
                <a:srgbClr val="212529"/>
              </a:solidFill>
              <a:effectLst/>
              <a:latin typeface="Arial" panose="020B0604020202020204" pitchFamily="34" charset="0"/>
              <a:cs typeface="Arial" panose="020B0604020202020204" pitchFamily="34" charset="0"/>
            </a:endParaRPr>
          </a:p>
          <a:p>
            <a:pPr algn="just"/>
            <a:r>
              <a:rPr lang="en-US" sz="2800" b="0" i="0" dirty="0">
                <a:solidFill>
                  <a:srgbClr val="212529"/>
                </a:solidFill>
                <a:effectLst/>
                <a:latin typeface="Arial" panose="020B0604020202020204" pitchFamily="34" charset="0"/>
                <a:cs typeface="Arial" panose="020B0604020202020204" pitchFamily="34" charset="0"/>
              </a:rPr>
              <a:t>Refrain from clicking on suspicious links and be careful about which site you use for downloading information. </a:t>
            </a:r>
          </a:p>
          <a:p>
            <a:pPr algn="just"/>
            <a:endParaRPr lang="en-US" sz="2800" b="0" i="0" dirty="0">
              <a:solidFill>
                <a:srgbClr val="212529"/>
              </a:solidFill>
              <a:effectLst/>
              <a:latin typeface="Arial" panose="020B0604020202020204" pitchFamily="34" charset="0"/>
              <a:cs typeface="Arial" panose="020B0604020202020204" pitchFamily="34" charset="0"/>
            </a:endParaRPr>
          </a:p>
          <a:p>
            <a:pPr algn="just"/>
            <a:r>
              <a:rPr lang="en-US" sz="2800" b="0" i="0" dirty="0">
                <a:solidFill>
                  <a:srgbClr val="212529"/>
                </a:solidFill>
                <a:effectLst/>
                <a:latin typeface="Arial" panose="020B0604020202020204" pitchFamily="34" charset="0"/>
                <a:cs typeface="Arial" panose="020B0604020202020204" pitchFamily="34" charset="0"/>
              </a:rPr>
              <a:t>Install anti-virus, anti-spyware, and firewalls on your systems.</a:t>
            </a:r>
          </a:p>
          <a:p>
            <a:pPr algn="just"/>
            <a:endParaRPr lang="en-US" sz="2800" b="0" i="0" dirty="0">
              <a:solidFill>
                <a:srgbClr val="212529"/>
              </a:solidFill>
              <a:effectLst/>
              <a:latin typeface="Arial" panose="020B0604020202020204" pitchFamily="34" charset="0"/>
              <a:cs typeface="Arial" panose="020B0604020202020204" pitchFamily="34" charset="0"/>
            </a:endParaRPr>
          </a:p>
          <a:p>
            <a:pPr algn="just"/>
            <a:r>
              <a:rPr lang="en-US" sz="2800" b="0" i="0" dirty="0">
                <a:solidFill>
                  <a:srgbClr val="212529"/>
                </a:solidFill>
                <a:effectLst/>
                <a:latin typeface="Arial" panose="020B0604020202020204" pitchFamily="34" charset="0"/>
                <a:cs typeface="Arial" panose="020B0604020202020204" pitchFamily="34" charset="0"/>
              </a:rPr>
              <a:t>If you are a website owner, establish a multi-factor verification method and implement DDoS protection tools.</a:t>
            </a:r>
          </a:p>
          <a:p>
            <a:pPr algn="just"/>
            <a:endParaRPr lang="en-US" sz="2800" b="0" i="0" dirty="0">
              <a:solidFill>
                <a:srgbClr val="212529"/>
              </a:solidFill>
              <a:effectLst/>
              <a:latin typeface="Arial" panose="020B0604020202020204" pitchFamily="34" charset="0"/>
              <a:cs typeface="Arial" panose="020B0604020202020204" pitchFamily="34" charset="0"/>
            </a:endParaRPr>
          </a:p>
          <a:p>
            <a:pPr algn="just"/>
            <a:endParaRPr lang="en-US" sz="2800" b="0" i="0" dirty="0">
              <a:solidFill>
                <a:srgbClr val="212529"/>
              </a:solidFill>
              <a:effectLst/>
              <a:latin typeface="Arial" panose="020B0604020202020204" pitchFamily="34" charset="0"/>
              <a:cs typeface="Arial" panose="020B0604020202020204" pitchFamily="34" charset="0"/>
            </a:endParaRPr>
          </a:p>
          <a:p>
            <a:pPr algn="just"/>
            <a:endParaRPr lang="en-US" sz="2800" b="0" i="0" dirty="0">
              <a:solidFill>
                <a:srgbClr val="212529"/>
              </a:solidFill>
              <a:effectLst/>
              <a:latin typeface="Arial" panose="020B0604020202020204" pitchFamily="34" charset="0"/>
              <a:cs typeface="Arial" panose="020B0604020202020204" pitchFamily="34" charset="0"/>
            </a:endParaRPr>
          </a:p>
          <a:p>
            <a:pPr algn="just"/>
            <a:r>
              <a:rPr lang="en-US" sz="2800" b="0" i="0" dirty="0">
                <a:solidFill>
                  <a:srgbClr val="212529"/>
                </a:solidFill>
                <a:effectLst/>
                <a:latin typeface="Arial" panose="020B0604020202020204" pitchFamily="34" charset="0"/>
                <a:cs typeface="Arial" panose="020B0604020202020204" pitchFamily="34" charset="0"/>
              </a:rPr>
              <a:t> This will safeguard your website from botnet attacks.</a:t>
            </a:r>
          </a:p>
          <a:p>
            <a:pPr algn="just"/>
            <a:endParaRPr lang="en-US" sz="2800" b="1" dirty="0">
              <a:solidFill>
                <a:srgbClr val="CC3300"/>
              </a:solidFill>
              <a:latin typeface="Arial" panose="020B0604020202020204" pitchFamily="34" charset="0"/>
              <a:cs typeface="Arial" panose="020B0604020202020204" pitchFamily="34" charset="0"/>
            </a:endParaRPr>
          </a:p>
          <a:p>
            <a:pPr algn="just"/>
            <a:endParaRPr lang="en-US" sz="2800" b="0" i="0" dirty="0">
              <a:solidFill>
                <a:srgbClr val="232323"/>
              </a:solidFill>
              <a:effectLst/>
              <a:latin typeface="Arial" panose="020B0604020202020204" pitchFamily="34" charset="0"/>
              <a:cs typeface="Arial" panose="020B0604020202020204" pitchFamily="34" charset="0"/>
            </a:endParaRPr>
          </a:p>
        </p:txBody>
      </p:sp>
      <p:sp>
        <p:nvSpPr>
          <p:cNvPr id="26" name="TextBox 25"/>
          <p:cNvSpPr txBox="1"/>
          <p:nvPr/>
        </p:nvSpPr>
        <p:spPr>
          <a:xfrm>
            <a:off x="1143000" y="2333625"/>
            <a:ext cx="25755600" cy="769441"/>
          </a:xfrm>
          <a:prstGeom prst="rect">
            <a:avLst/>
          </a:prstGeom>
          <a:noFill/>
        </p:spPr>
        <p:txBody>
          <a:bodyPr wrap="square" rtlCol="0">
            <a:spAutoFit/>
          </a:bodyPr>
          <a:lstStyle/>
          <a:p>
            <a:r>
              <a:rPr lang="en-US" sz="4400" b="1" dirty="0"/>
              <a:t>Audit Course-7 (III) Subject: Botnet OF things</a:t>
            </a:r>
            <a:endParaRPr lang="en-US" dirty="0"/>
          </a:p>
        </p:txBody>
      </p:sp>
      <p:pic>
        <p:nvPicPr>
          <p:cNvPr id="3" name="Picture 2">
            <a:extLst>
              <a:ext uri="{FF2B5EF4-FFF2-40B4-BE49-F238E27FC236}">
                <a16:creationId xmlns:a16="http://schemas.microsoft.com/office/drawing/2014/main" id="{43E5415B-F5B3-22EC-46E1-8CCBBE564CD3}"/>
              </a:ext>
            </a:extLst>
          </p:cNvPr>
          <p:cNvPicPr>
            <a:picLocks noChangeAspect="1"/>
          </p:cNvPicPr>
          <p:nvPr/>
        </p:nvPicPr>
        <p:blipFill rotWithShape="1">
          <a:blip r:embed="rId3"/>
          <a:srcRect l="6973" r="6567" b="6103"/>
          <a:stretch/>
        </p:blipFill>
        <p:spPr>
          <a:xfrm>
            <a:off x="1567336" y="21139720"/>
            <a:ext cx="8928992" cy="102251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1038</TotalTime>
  <Words>1157</Words>
  <Application>Microsoft Office PowerPoint</Application>
  <PresentationFormat>Custom</PresentationFormat>
  <Paragraphs>88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Company>University of Illinois at Urbana-Champaign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v1</dc:title>
  <dc:creator>Creative Services at Public Affairs</dc:creator>
  <cp:lastModifiedBy>Prajwal</cp:lastModifiedBy>
  <cp:revision>141</cp:revision>
  <cp:lastPrinted>2009-06-18T18:06:01Z</cp:lastPrinted>
  <dcterms:created xsi:type="dcterms:W3CDTF">2009-07-07T20:22:22Z</dcterms:created>
  <dcterms:modified xsi:type="dcterms:W3CDTF">2022-11-07T13:31:13Z</dcterms:modified>
</cp:coreProperties>
</file>