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0" r:id="rId3"/>
    <p:sldId id="262" r:id="rId4"/>
    <p:sldId id="263" r:id="rId5"/>
    <p:sldId id="265" r:id="rId6"/>
    <p:sldId id="270" r:id="rId7"/>
    <p:sldId id="271" r:id="rId8"/>
    <p:sldId id="269" r:id="rId9"/>
    <p:sldId id="266" r:id="rId10"/>
    <p:sldId id="268" r:id="rId11"/>
    <p:sldId id="272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F2E36EE3-D519-40C9-8BEF-5F84BE8688E7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B4401A5B-88F2-41F5-9022-1E31B45142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90732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36EE3-D519-40C9-8BEF-5F84BE8688E7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01A5B-88F2-41F5-9022-1E31B45142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1595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36EE3-D519-40C9-8BEF-5F84BE8688E7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01A5B-88F2-41F5-9022-1E31B45142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35352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36EE3-D519-40C9-8BEF-5F84BE8688E7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01A5B-88F2-41F5-9022-1E31B45142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63319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36EE3-D519-40C9-8BEF-5F84BE8688E7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01A5B-88F2-41F5-9022-1E31B45142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1633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36EE3-D519-40C9-8BEF-5F84BE8688E7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01A5B-88F2-41F5-9022-1E31B45142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97505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36EE3-D519-40C9-8BEF-5F84BE8688E7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01A5B-88F2-41F5-9022-1E31B45142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34236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36EE3-D519-40C9-8BEF-5F84BE8688E7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01A5B-88F2-41F5-9022-1E31B4514208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7095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36EE3-D519-40C9-8BEF-5F84BE8688E7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01A5B-88F2-41F5-9022-1E31B45142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1151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36EE3-D519-40C9-8BEF-5F84BE8688E7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01A5B-88F2-41F5-9022-1E31B45142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242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36EE3-D519-40C9-8BEF-5F84BE8688E7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01A5B-88F2-41F5-9022-1E31B45142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0858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36EE3-D519-40C9-8BEF-5F84BE8688E7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01A5B-88F2-41F5-9022-1E31B45142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7472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36EE3-D519-40C9-8BEF-5F84BE8688E7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01A5B-88F2-41F5-9022-1E31B45142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579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36EE3-D519-40C9-8BEF-5F84BE8688E7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01A5B-88F2-41F5-9022-1E31B45142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4801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36EE3-D519-40C9-8BEF-5F84BE8688E7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01A5B-88F2-41F5-9022-1E31B45142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3011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36EE3-D519-40C9-8BEF-5F84BE8688E7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01A5B-88F2-41F5-9022-1E31B45142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850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36EE3-D519-40C9-8BEF-5F84BE8688E7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01A5B-88F2-41F5-9022-1E31B45142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1772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2E36EE3-D519-40C9-8BEF-5F84BE8688E7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4401A5B-88F2-41F5-9022-1E31B45142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51917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7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viso.ai/computer-vision/image-annotation/" TargetMode="External" /><Relationship Id="rId2" Type="http://schemas.openxmlformats.org/officeDocument/2006/relationships/hyperlink" Target="https://www.veetechnologies.com/" TargetMode="External" /><Relationship Id="rId1" Type="http://schemas.openxmlformats.org/officeDocument/2006/relationships/slideLayout" Target="../slideLayouts/slideLayout7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hyperlink" Target="http://www.thesonagroup.com/" TargetMode="External" /><Relationship Id="rId1" Type="http://schemas.openxmlformats.org/officeDocument/2006/relationships/slideLayout" Target="../slideLayouts/slideLayout7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hyperlink" Target="https://www.veetechnologies.com/industries/logistics.htm" TargetMode="External" /><Relationship Id="rId1" Type="http://schemas.openxmlformats.org/officeDocument/2006/relationships/slideLayout" Target="../slideLayouts/slideLayout7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7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ENU SEARCH HAPPENINGS Departments NIRF Placements Home About Us Our Source  SRSS Vision Mission Quality Policy Core Values Visionaries Founder and  Chairman Emeritus Chairman Vice-Chairman General Secretary Executive  Committee ...">
            <a:extLst>
              <a:ext uri="{FF2B5EF4-FFF2-40B4-BE49-F238E27FC236}">
                <a16:creationId xmlns:a16="http://schemas.microsoft.com/office/drawing/2014/main" id="{C5B876EE-4132-4A2A-8494-6BE592895F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859" y="436583"/>
            <a:ext cx="1287271" cy="15586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2A4A8F8-AD19-A6FD-17A6-D307B4E92BB7}"/>
              </a:ext>
            </a:extLst>
          </p:cNvPr>
          <p:cNvSpPr txBox="1"/>
          <p:nvPr/>
        </p:nvSpPr>
        <p:spPr>
          <a:xfrm>
            <a:off x="2750731" y="661889"/>
            <a:ext cx="977257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dirty="0">
                <a:solidFill>
                  <a:srgbClr val="FFFF00"/>
                </a:solidFill>
                <a:effectLst/>
                <a:latin typeface="+mj-lt"/>
              </a:rPr>
              <a:t>SHRI RAMDEOBABA COLLAGE OF ENGINEERING AND MANAGEMENT</a:t>
            </a:r>
            <a:r>
              <a:rPr lang="en-IN" sz="2400" b="1" dirty="0">
                <a:solidFill>
                  <a:srgbClr val="FFFF00"/>
                </a:solidFill>
                <a:effectLst/>
                <a:latin typeface="+mj-lt"/>
              </a:rPr>
              <a:t>,</a:t>
            </a:r>
          </a:p>
          <a:p>
            <a:r>
              <a:rPr lang="en-IN" sz="2400" b="1" dirty="0">
                <a:solidFill>
                  <a:srgbClr val="FFFF00"/>
                </a:solidFill>
                <a:latin typeface="+mj-lt"/>
              </a:rPr>
              <a:t>                                             </a:t>
            </a:r>
            <a:r>
              <a:rPr lang="en-IN" sz="2400" b="1" u="sng" dirty="0">
                <a:solidFill>
                  <a:srgbClr val="FFFF00"/>
                </a:solidFill>
                <a:latin typeface="+mj-lt"/>
              </a:rPr>
              <a:t>NAGPUR  </a:t>
            </a:r>
            <a:r>
              <a:rPr lang="en-IN" sz="2400" b="1" dirty="0">
                <a:solidFill>
                  <a:srgbClr val="FFFF00"/>
                </a:solidFill>
                <a:latin typeface="+mj-lt"/>
              </a:rPr>
              <a:t>                              </a:t>
            </a:r>
            <a:r>
              <a:rPr lang="en-IN" sz="2400" b="1" u="sng" dirty="0">
                <a:solidFill>
                  <a:srgbClr val="FFFF00"/>
                </a:solidFill>
                <a:latin typeface="+mj-lt"/>
              </a:rPr>
              <a:t>  </a:t>
            </a:r>
            <a:br>
              <a:rPr lang="en-IN" sz="1800" dirty="0">
                <a:solidFill>
                  <a:schemeClr val="accent4"/>
                </a:solidFill>
              </a:rPr>
            </a:b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665115-9F9E-F258-9609-D83A6C8CDBFF}"/>
              </a:ext>
            </a:extLst>
          </p:cNvPr>
          <p:cNvSpPr txBox="1"/>
          <p:nvPr/>
        </p:nvSpPr>
        <p:spPr>
          <a:xfrm>
            <a:off x="3498574" y="3276217"/>
            <a:ext cx="596347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rgbClr val="FFFF00"/>
                </a:solidFill>
              </a:rPr>
              <a:t>Topic :- </a:t>
            </a:r>
            <a:r>
              <a:rPr lang="en-IN" sz="2400" b="1" u="sng" dirty="0">
                <a:solidFill>
                  <a:srgbClr val="FFFF00"/>
                </a:solidFill>
              </a:rPr>
              <a:t> </a:t>
            </a:r>
            <a:r>
              <a:rPr lang="en-IN" sz="2400" b="1" i="0" u="sng" dirty="0">
                <a:solidFill>
                  <a:srgbClr val="FFFF00"/>
                </a:solidFill>
                <a:effectLst/>
              </a:rPr>
              <a:t>Vee Technologies Private Limited</a:t>
            </a:r>
          </a:p>
          <a:p>
            <a:endParaRPr lang="en-IN" sz="2400" b="1" u="sng" dirty="0">
              <a:solidFill>
                <a:srgbClr val="FFFF00"/>
              </a:solidFill>
            </a:endParaRPr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514C60-3E43-8165-7C24-64FBA8EA4BD7}"/>
              </a:ext>
            </a:extLst>
          </p:cNvPr>
          <p:cNvSpPr txBox="1"/>
          <p:nvPr/>
        </p:nvSpPr>
        <p:spPr>
          <a:xfrm>
            <a:off x="675861" y="4384213"/>
            <a:ext cx="47575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Name : Prajwal Pandurang Shette</a:t>
            </a:r>
          </a:p>
          <a:p>
            <a:endParaRPr lang="en-IN" sz="2400" b="1" dirty="0"/>
          </a:p>
          <a:p>
            <a:r>
              <a:rPr lang="en-IN" sz="2400" b="1" dirty="0"/>
              <a:t>Roll No : B-12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647499-845B-337C-CB60-3A679B807CFC}"/>
              </a:ext>
            </a:extLst>
          </p:cNvPr>
          <p:cNvSpPr txBox="1"/>
          <p:nvPr/>
        </p:nvSpPr>
        <p:spPr>
          <a:xfrm>
            <a:off x="8627163" y="5088116"/>
            <a:ext cx="288897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u="sng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Under the guidance of </a:t>
            </a:r>
            <a:r>
              <a:rPr lang="en-IN" sz="2000" u="sng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:-</a:t>
            </a:r>
          </a:p>
          <a:p>
            <a:endParaRPr lang="en-IN" sz="2000" u="sng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r>
              <a:rPr lang="en-IN" b="1" i="0" dirty="0">
                <a:effectLst/>
              </a:rPr>
              <a:t>   Prof. </a:t>
            </a:r>
            <a:r>
              <a:rPr lang="en-IN" b="1" i="0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</a:rPr>
              <a:t>Richa R Khandelwal</a:t>
            </a:r>
          </a:p>
          <a:p>
            <a:r>
              <a:rPr lang="en-IN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             Ma`am</a:t>
            </a:r>
            <a:r>
              <a:rPr lang="en-IN" b="1" i="0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</a:rPr>
              <a:t>        </a:t>
            </a:r>
            <a:endParaRPr lang="en-IN" b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BBE0E2-2E1B-5F55-0400-5E62291AF458}"/>
              </a:ext>
            </a:extLst>
          </p:cNvPr>
          <p:cNvSpPr txBox="1"/>
          <p:nvPr/>
        </p:nvSpPr>
        <p:spPr>
          <a:xfrm>
            <a:off x="3750365" y="1769885"/>
            <a:ext cx="5459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Department of Electronics Engineering</a:t>
            </a:r>
          </a:p>
          <a:p>
            <a:r>
              <a:rPr lang="en-IN" sz="2400" b="1" dirty="0"/>
              <a:t>                    Semester: V-B</a:t>
            </a:r>
          </a:p>
          <a:p>
            <a:r>
              <a:rPr lang="en-IN" sz="2400" b="1" dirty="0"/>
              <a:t>                    Session: 2022-23</a:t>
            </a:r>
          </a:p>
        </p:txBody>
      </p:sp>
    </p:spTree>
    <p:extLst>
      <p:ext uri="{BB962C8B-B14F-4D97-AF65-F5344CB8AC3E}">
        <p14:creationId xmlns:p14="http://schemas.microsoft.com/office/powerpoint/2010/main" val="2253248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893895E-7615-524A-FBBD-294D8C6C3E31}"/>
              </a:ext>
            </a:extLst>
          </p:cNvPr>
          <p:cNvSpPr txBox="1"/>
          <p:nvPr/>
        </p:nvSpPr>
        <p:spPr>
          <a:xfrm rot="10800000" flipH="1" flipV="1">
            <a:off x="2974276" y="379771"/>
            <a:ext cx="57125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i="0" dirty="0">
                <a:effectLst/>
                <a:latin typeface="Arial" panose="020B0604020202020204" pitchFamily="34" charset="0"/>
              </a:rPr>
              <a:t> </a:t>
            </a:r>
            <a:endParaRPr lang="en-IN" sz="4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042256-5AEC-D84A-6FD1-BA2529FE59D3}"/>
              </a:ext>
            </a:extLst>
          </p:cNvPr>
          <p:cNvSpPr txBox="1"/>
          <p:nvPr/>
        </p:nvSpPr>
        <p:spPr>
          <a:xfrm>
            <a:off x="2173356" y="1714431"/>
            <a:ext cx="404191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000" b="0" i="0" dirty="0"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8A4474-E948-14FC-CBBF-F5B5E1950FF0}"/>
              </a:ext>
            </a:extLst>
          </p:cNvPr>
          <p:cNvSpPr txBox="1"/>
          <p:nvPr/>
        </p:nvSpPr>
        <p:spPr>
          <a:xfrm>
            <a:off x="3359008" y="241272"/>
            <a:ext cx="49430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/>
              <a:t>Required Skill Set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1C9849-DF8A-BA27-9F81-1CA6FC2235B1}"/>
              </a:ext>
            </a:extLst>
          </p:cNvPr>
          <p:cNvSpPr txBox="1"/>
          <p:nvPr/>
        </p:nvSpPr>
        <p:spPr>
          <a:xfrm>
            <a:off x="1855301" y="1349267"/>
            <a:ext cx="979335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000" dirty="0"/>
              <a:t>Good understanding of Computer vision and Image Processing concepts.</a:t>
            </a:r>
          </a:p>
          <a:p>
            <a:endParaRPr lang="en-IN" sz="20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000" dirty="0"/>
              <a:t>Experience in training CNN for segmentation, classification and Object Detection.</a:t>
            </a:r>
          </a:p>
          <a:p>
            <a:endParaRPr lang="en-IN" sz="20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000" dirty="0"/>
              <a:t>Experience in handling image and video data is must. </a:t>
            </a:r>
          </a:p>
          <a:p>
            <a:endParaRPr lang="en-IN" sz="20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000" dirty="0"/>
              <a:t>Experience using opensource libraries like OpenCV and/or Scikit-Image is must.</a:t>
            </a:r>
          </a:p>
          <a:p>
            <a:endParaRPr lang="en-IN" sz="20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000" dirty="0"/>
              <a:t>Experience in using either of the Deep Learning frame work like </a:t>
            </a:r>
            <a:r>
              <a:rPr lang="en-IN" sz="2000" dirty="0" err="1"/>
              <a:t>Tensorflow</a:t>
            </a:r>
            <a:r>
              <a:rPr lang="en-IN" sz="2000" dirty="0"/>
              <a:t> . </a:t>
            </a:r>
          </a:p>
          <a:p>
            <a:endParaRPr lang="en-IN" sz="20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000" dirty="0"/>
              <a:t>Excellent debugging and analytical skills. Expert in Python programming.</a:t>
            </a:r>
          </a:p>
          <a:p>
            <a:endParaRPr lang="en-IN" sz="20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000" dirty="0"/>
              <a:t>Experience scripting in Linux Environment.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IN" sz="20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000" dirty="0"/>
              <a:t>Experience in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36401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9F62AC-0E8F-2881-D282-3D73499FB128}"/>
              </a:ext>
            </a:extLst>
          </p:cNvPr>
          <p:cNvSpPr txBox="1"/>
          <p:nvPr/>
        </p:nvSpPr>
        <p:spPr>
          <a:xfrm>
            <a:off x="1285461" y="207353"/>
            <a:ext cx="426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References</a:t>
            </a:r>
            <a:endParaRPr lang="en-IN" sz="4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88774B-B0C0-88DC-AB7B-41247E7D590D}"/>
              </a:ext>
            </a:extLst>
          </p:cNvPr>
          <p:cNvSpPr txBox="1"/>
          <p:nvPr/>
        </p:nvSpPr>
        <p:spPr>
          <a:xfrm>
            <a:off x="1285461" y="1707393"/>
            <a:ext cx="645380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0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https://www.veetechnologies.com/</a:t>
            </a:r>
            <a:endParaRPr lang="en-US" sz="2000" dirty="0"/>
          </a:p>
          <a:p>
            <a:pPr marL="342900" indent="-342900">
              <a:buAutoNum type="arabicPeriod"/>
            </a:pPr>
            <a:endParaRPr lang="en-US" sz="2000" dirty="0"/>
          </a:p>
          <a:p>
            <a:pPr marL="342900" indent="-342900">
              <a:buAutoNum type="arabicPeriod"/>
            </a:pPr>
            <a:r>
              <a:rPr lang="en-IN" sz="20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https://viso.ai/computer-vision/image-annotation/</a:t>
            </a:r>
            <a:endParaRPr lang="en-IN" sz="2000" dirty="0"/>
          </a:p>
          <a:p>
            <a:pPr marL="342900" indent="-342900">
              <a:buAutoNum type="arabicPeriod"/>
            </a:pPr>
            <a:endParaRPr lang="en-IN" sz="2000" dirty="0"/>
          </a:p>
          <a:p>
            <a:pPr marL="342900" indent="-342900">
              <a:buAutoNum type="arabicPeriod"/>
            </a:pPr>
            <a:r>
              <a:rPr lang="en-IN" sz="2000" dirty="0"/>
              <a:t>https://in.linkedin.com/company/vee-technologies</a:t>
            </a:r>
          </a:p>
        </p:txBody>
      </p:sp>
    </p:spTree>
    <p:extLst>
      <p:ext uri="{BB962C8B-B14F-4D97-AF65-F5344CB8AC3E}">
        <p14:creationId xmlns:p14="http://schemas.microsoft.com/office/powerpoint/2010/main" val="1251653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E297B2-DAA3-0D42-25DE-D5722DF699FB}"/>
              </a:ext>
            </a:extLst>
          </p:cNvPr>
          <p:cNvSpPr txBox="1"/>
          <p:nvPr/>
        </p:nvSpPr>
        <p:spPr>
          <a:xfrm>
            <a:off x="3564834" y="2451652"/>
            <a:ext cx="617551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rgbClr val="FFFF00"/>
                </a:solidFill>
                <a:latin typeface="Bell MT" panose="02020503060305020303" pitchFamily="18" charset="0"/>
              </a:rPr>
              <a:t>Thank You</a:t>
            </a:r>
            <a:endParaRPr lang="en-IN" sz="8000" b="1" dirty="0">
              <a:solidFill>
                <a:srgbClr val="FFFF00"/>
              </a:solidFill>
              <a:latin typeface="Bell MT" panose="02020503060305020303" pitchFamily="18" charset="0"/>
            </a:endParaRPr>
          </a:p>
          <a:p>
            <a:endParaRPr lang="en-IN" sz="8000" dirty="0"/>
          </a:p>
        </p:txBody>
      </p:sp>
    </p:spTree>
    <p:extLst>
      <p:ext uri="{BB962C8B-B14F-4D97-AF65-F5344CB8AC3E}">
        <p14:creationId xmlns:p14="http://schemas.microsoft.com/office/powerpoint/2010/main" val="2442231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C34B9F-CD13-17E3-ADA0-B5643F242FEC}"/>
              </a:ext>
            </a:extLst>
          </p:cNvPr>
          <p:cNvSpPr txBox="1"/>
          <p:nvPr/>
        </p:nvSpPr>
        <p:spPr>
          <a:xfrm>
            <a:off x="2446475" y="428788"/>
            <a:ext cx="43467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solidFill>
                  <a:schemeClr val="accent5">
                    <a:lumMod val="20000"/>
                    <a:lumOff val="80000"/>
                  </a:schemeClr>
                </a:solidFill>
                <a:ea typeface="+mj-lt"/>
                <a:cs typeface="+mj-lt"/>
              </a:rPr>
              <a:t>INTRODUCTION</a:t>
            </a:r>
            <a:endParaRPr lang="en-IN" sz="4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1945CB-68AD-F836-5117-A352E6723E76}"/>
              </a:ext>
            </a:extLst>
          </p:cNvPr>
          <p:cNvSpPr txBox="1"/>
          <p:nvPr/>
        </p:nvSpPr>
        <p:spPr>
          <a:xfrm flipH="1" flipV="1">
            <a:off x="1231653" y="2449922"/>
            <a:ext cx="5049877" cy="2307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6F7A0F-F077-1CC9-5C53-F86F6F7C9AE8}"/>
              </a:ext>
            </a:extLst>
          </p:cNvPr>
          <p:cNvSpPr txBox="1"/>
          <p:nvPr/>
        </p:nvSpPr>
        <p:spPr>
          <a:xfrm>
            <a:off x="1630018" y="1710899"/>
            <a:ext cx="8706678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Vee Technologies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Ltd is part of </a:t>
            </a: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Sona Group</a:t>
            </a: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which was founded in 1920 in India.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serving as the platform by which Vee Technologies would later capitalize on a rich and expansive talent pool of resources to build a outsourcing enterprise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000" b="0" i="0" dirty="0">
              <a:solidFill>
                <a:srgbClr val="6666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Vee Technologies provides cutting-edge technology-enabled solutions customized to meet the unique requirements of our clients and are focused on helping them achieve their business goals in the most efficient and cost-effective way possible.</a:t>
            </a:r>
          </a:p>
          <a:p>
            <a:endParaRPr lang="en-US" sz="200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Headquartered in New York and Bangalore.</a:t>
            </a:r>
          </a:p>
          <a:p>
            <a:endParaRPr lang="en-US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b="0" i="0" dirty="0">
              <a:effectLst/>
              <a:latin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 pitchFamily="34" charset="0"/>
            </a:endParaRPr>
          </a:p>
          <a:p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657089D-0F27-A0D7-44C3-6F4E8203C6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21" y="139437"/>
            <a:ext cx="1971675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5361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4A4569-3ED4-1029-5D52-AB9738BD44CC}"/>
              </a:ext>
            </a:extLst>
          </p:cNvPr>
          <p:cNvSpPr txBox="1"/>
          <p:nvPr/>
        </p:nvSpPr>
        <p:spPr>
          <a:xfrm>
            <a:off x="1212573" y="1364974"/>
            <a:ext cx="9766854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0" dirty="0">
                <a:effectLst/>
                <a:latin typeface="Arial" panose="020B0604020202020204" pitchFamily="34" charset="0"/>
              </a:rPr>
              <a:t>As a global leader offering solutions to businesses across various industry sectors</a:t>
            </a:r>
            <a:r>
              <a:rPr lang="en-US" sz="2000" dirty="0">
                <a:latin typeface="Arial" panose="020B0604020202020204" pitchFamily="34" charset="0"/>
              </a:rPr>
              <a:t>.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</a:t>
            </a: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b="1" i="0" dirty="0">
                <a:solidFill>
                  <a:schemeClr val="accent5"/>
                </a:solidFill>
                <a:effectLst/>
                <a:latin typeface="Oswald" panose="00000500000000000000" pitchFamily="2" charset="0"/>
              </a:rPr>
              <a:t>Healthcare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000" b="1" i="0" dirty="0">
              <a:solidFill>
                <a:schemeClr val="accent5"/>
              </a:solidFill>
              <a:effectLst/>
              <a:latin typeface="Oswald" panose="00000500000000000000" pitchFamily="2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b="1" i="0" dirty="0">
                <a:solidFill>
                  <a:schemeClr val="accent5"/>
                </a:solidFill>
                <a:effectLst/>
                <a:latin typeface="Oswald" panose="00000500000000000000" pitchFamily="2" charset="0"/>
              </a:rPr>
              <a:t>Product Engineering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000" b="1" i="0" dirty="0">
              <a:solidFill>
                <a:schemeClr val="accent5"/>
              </a:solidFill>
              <a:effectLst/>
              <a:latin typeface="Oswald" panose="00000500000000000000" pitchFamily="2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b="1" i="0" dirty="0">
                <a:solidFill>
                  <a:schemeClr val="accent5"/>
                </a:solidFill>
                <a:effectLst/>
                <a:latin typeface="Oswald" panose="00000500000000000000" pitchFamily="2" charset="0"/>
              </a:rPr>
              <a:t>IT Services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000" b="1" i="0" dirty="0">
              <a:solidFill>
                <a:schemeClr val="accent5"/>
              </a:solidFill>
              <a:effectLst/>
              <a:latin typeface="Oswald" panose="00000500000000000000" pitchFamily="2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2000" b="1" i="0" dirty="0">
                <a:solidFill>
                  <a:schemeClr val="accent5"/>
                </a:solidFill>
                <a:effectLst/>
                <a:latin typeface="Oswald" panose="00000500000000000000" pitchFamily="2" charset="0"/>
              </a:rPr>
              <a:t>Logistics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IN" sz="2000" b="1" i="0" dirty="0">
              <a:solidFill>
                <a:schemeClr val="accent5"/>
              </a:solidFill>
              <a:effectLst/>
              <a:latin typeface="Oswald" panose="00000500000000000000" pitchFamily="2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b="1" i="0" dirty="0">
                <a:solidFill>
                  <a:schemeClr val="accent5"/>
                </a:solidFill>
                <a:effectLst/>
                <a:latin typeface="Oswald" panose="00000500000000000000" pitchFamily="2" charset="0"/>
              </a:rPr>
              <a:t>Media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000" b="1" i="0" dirty="0">
              <a:solidFill>
                <a:schemeClr val="accent5"/>
              </a:solidFill>
              <a:effectLst/>
              <a:latin typeface="Oswald" panose="00000500000000000000" pitchFamily="2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b="1" i="0" dirty="0">
                <a:solidFill>
                  <a:schemeClr val="accent5"/>
                </a:solidFill>
                <a:effectLst/>
                <a:latin typeface="Oswald" panose="00000500000000000000" pitchFamily="2" charset="0"/>
              </a:rPr>
              <a:t>Finance and Accounting Services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000" b="1" i="0" dirty="0">
              <a:solidFill>
                <a:schemeClr val="accent5"/>
              </a:solidFill>
              <a:effectLst/>
              <a:latin typeface="Oswald" panose="00000500000000000000" pitchFamily="2" charset="0"/>
            </a:endParaRPr>
          </a:p>
          <a:p>
            <a:endParaRPr lang="en-IN" sz="2000" b="1" dirty="0">
              <a:solidFill>
                <a:schemeClr val="accent5"/>
              </a:solidFill>
              <a:effectLst/>
              <a:latin typeface="Oswald" panose="00000500000000000000" pitchFamily="2" charset="0"/>
            </a:endParaRPr>
          </a:p>
          <a:p>
            <a:br>
              <a:rPr lang="en-IN" sz="2000" dirty="0"/>
            </a:br>
            <a:endParaRPr lang="en-IN" sz="2000" b="1" i="0" dirty="0">
              <a:solidFill>
                <a:srgbClr val="666666"/>
              </a:solidFill>
              <a:effectLst/>
              <a:latin typeface="inherit"/>
            </a:endParaRPr>
          </a:p>
          <a:p>
            <a:br>
              <a:rPr lang="en-IN" b="0" i="0" u="none" strike="noStrike" dirty="0">
                <a:solidFill>
                  <a:srgbClr val="FE7D04"/>
                </a:solidFill>
                <a:effectLst/>
                <a:latin typeface="Arial" panose="020B0604020202020204" pitchFamily="34" charset="0"/>
                <a:hlinkClick r:id="rId2"/>
              </a:rPr>
            </a:br>
            <a:endParaRPr lang="en-US" b="0" i="0" dirty="0">
              <a:effectLst/>
              <a:latin typeface="Arial" panose="020B0604020202020204" pitchFamily="34" charset="0"/>
            </a:endParaRP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IN" b="0" i="0" dirty="0">
                <a:effectLst/>
                <a:latin typeface="Arial" panose="020B0604020202020204" pitchFamily="34" charset="0"/>
              </a:rPr>
              <a:t> 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65969A-65C8-C981-3463-B1CD436303F1}"/>
              </a:ext>
            </a:extLst>
          </p:cNvPr>
          <p:cNvSpPr txBox="1"/>
          <p:nvPr/>
        </p:nvSpPr>
        <p:spPr>
          <a:xfrm>
            <a:off x="4240695" y="318051"/>
            <a:ext cx="37106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i="0" dirty="0">
                <a:effectLst/>
              </a:rPr>
              <a:t>SERVICES </a:t>
            </a:r>
            <a:r>
              <a:rPr lang="en-IN" sz="4800" b="1" i="0" dirty="0">
                <a:effectLst/>
              </a:rPr>
              <a:t>  </a:t>
            </a:r>
          </a:p>
          <a:p>
            <a:endParaRPr lang="en-IN" sz="4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5EEBB4-3344-7F6D-4F0B-22A62834DD5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96" t="20852" r="3479" b="5575"/>
          <a:stretch/>
        </p:blipFill>
        <p:spPr>
          <a:xfrm>
            <a:off x="5870025" y="3429000"/>
            <a:ext cx="6321975" cy="3405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477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7C022C-7928-D568-DC91-E630DB973F0C}"/>
              </a:ext>
            </a:extLst>
          </p:cNvPr>
          <p:cNvSpPr txBox="1"/>
          <p:nvPr/>
        </p:nvSpPr>
        <p:spPr>
          <a:xfrm>
            <a:off x="1881807" y="185532"/>
            <a:ext cx="75139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i="0" dirty="0">
                <a:effectLst/>
              </a:rPr>
              <a:t>Image Processing </a:t>
            </a:r>
            <a:r>
              <a:rPr lang="en-IN" sz="4800" b="1" i="0" dirty="0">
                <a:effectLst/>
                <a:latin typeface="inherit"/>
              </a:rPr>
              <a:t>Services</a:t>
            </a:r>
          </a:p>
          <a:p>
            <a:endParaRPr lang="en-IN" sz="4800" b="1" i="0" dirty="0">
              <a:effectLst/>
            </a:endParaRPr>
          </a:p>
          <a:p>
            <a:endParaRPr lang="en-IN" sz="4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503A62-F49B-E9DB-FD59-1375DEA3C443}"/>
              </a:ext>
            </a:extLst>
          </p:cNvPr>
          <p:cNvSpPr txBox="1"/>
          <p:nvPr/>
        </p:nvSpPr>
        <p:spPr>
          <a:xfrm>
            <a:off x="2080590" y="1550503"/>
            <a:ext cx="5804453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b="0" i="0" dirty="0">
                <a:effectLst/>
              </a:rPr>
              <a:t>Customized image enhancement solutions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sz="2400" b="0" i="0" dirty="0">
              <a:effectLst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b="0" i="0" dirty="0">
                <a:effectLst/>
              </a:rPr>
              <a:t>Space image processing solutions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sz="2400" b="0" i="0" dirty="0">
              <a:effectLst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b="0" i="0" dirty="0">
                <a:effectLst/>
              </a:rPr>
              <a:t>Medical image processing solution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sz="2400" b="0" i="0" dirty="0">
              <a:effectLst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b="0" i="0" dirty="0">
                <a:effectLst/>
              </a:rPr>
              <a:t>Character recognition solutions</a:t>
            </a:r>
          </a:p>
          <a:p>
            <a:pPr algn="l"/>
            <a:endParaRPr lang="en-IN" sz="2400" b="0" i="0" dirty="0">
              <a:effectLst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b="0" i="0" dirty="0">
                <a:effectLst/>
              </a:rPr>
              <a:t>Remote sensing solutions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sz="2400" b="0" i="0" dirty="0">
              <a:effectLst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b="0" i="0" dirty="0">
                <a:effectLst/>
              </a:rPr>
              <a:t>Industrial solutions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4671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40D156-AF55-8C3C-5D1A-9634FEB42E27}"/>
              </a:ext>
            </a:extLst>
          </p:cNvPr>
          <p:cNvSpPr txBox="1"/>
          <p:nvPr/>
        </p:nvSpPr>
        <p:spPr>
          <a:xfrm>
            <a:off x="2014331" y="304800"/>
            <a:ext cx="95680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4800" b="1" i="0" dirty="0">
                <a:effectLst/>
              </a:rPr>
              <a:t>Advancement of  services</a:t>
            </a:r>
          </a:p>
          <a:p>
            <a:br>
              <a:rPr lang="en-IN" sz="4800" dirty="0"/>
            </a:br>
            <a:endParaRPr lang="en-IN" sz="4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FC6A82-C02B-F087-7E7E-83C1673B78A5}"/>
              </a:ext>
            </a:extLst>
          </p:cNvPr>
          <p:cNvSpPr txBox="1"/>
          <p:nvPr/>
        </p:nvSpPr>
        <p:spPr>
          <a:xfrm>
            <a:off x="1378226" y="1536174"/>
            <a:ext cx="9435548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0" i="0" dirty="0">
                <a:effectLst/>
              </a:rPr>
              <a:t>Vee Technologies uses multiple cutting-edge tools and techniques to deliver the best image processing solutions:</a:t>
            </a:r>
          </a:p>
          <a:p>
            <a:pPr algn="l"/>
            <a:endParaRPr lang="en-US" sz="2000" b="0" i="0" dirty="0">
              <a:effectLst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</a:rPr>
              <a:t>Feature extraction with pattern detection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b="0" i="0" dirty="0">
              <a:effectLst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</a:rPr>
              <a:t>Filtering of objects or removing background</a:t>
            </a:r>
          </a:p>
          <a:p>
            <a:pPr algn="l"/>
            <a:endParaRPr lang="en-US" sz="2400" b="0" i="0" dirty="0">
              <a:effectLst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</a:rPr>
              <a:t>Image comparison for change detection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b="0" i="0" dirty="0">
              <a:effectLst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</a:rPr>
              <a:t>3D visualization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b="0" i="0" dirty="0">
              <a:effectLst/>
            </a:endParaRPr>
          </a:p>
          <a:p>
            <a:pPr algn="l"/>
            <a:endParaRPr lang="en-US" sz="2400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08491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C69631-CF83-49A0-0A42-0876B6C50938}"/>
              </a:ext>
            </a:extLst>
          </p:cNvPr>
          <p:cNvSpPr txBox="1"/>
          <p:nvPr/>
        </p:nvSpPr>
        <p:spPr>
          <a:xfrm>
            <a:off x="3631095" y="119269"/>
            <a:ext cx="492980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i="0" dirty="0">
                <a:effectLst/>
              </a:rPr>
              <a:t>Image Annotation</a:t>
            </a:r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81370D-9AE6-B107-58E6-9CF369DB24E1}"/>
              </a:ext>
            </a:extLst>
          </p:cNvPr>
          <p:cNvSpPr txBox="1"/>
          <p:nvPr/>
        </p:nvSpPr>
        <p:spPr>
          <a:xfrm>
            <a:off x="1113182" y="1490008"/>
            <a:ext cx="940904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0" i="0" dirty="0">
                <a:effectLst/>
              </a:rPr>
              <a:t>Image annotation is defined as the task of labeling digital images.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b="0" i="0" dirty="0">
              <a:effectLst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0" i="0" dirty="0">
                <a:effectLst/>
              </a:rPr>
              <a:t>The process of labeling images also helps machine learning engineers hone in on important factors in the image data that determine the overall precision and accuracy of their model.</a:t>
            </a: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1818FF-F7E4-0FF4-C2BC-BD3C14C68F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41" t="4550" r="4896" b="3388"/>
          <a:stretch/>
        </p:blipFill>
        <p:spPr>
          <a:xfrm>
            <a:off x="6812035" y="4012133"/>
            <a:ext cx="4584836" cy="28458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1B866F-29F9-E74C-B37E-42B3D49F0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182" y="4012134"/>
            <a:ext cx="4266786" cy="2845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376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5D42D8-1D39-50A6-F9EB-E8C3EBAD0366}"/>
              </a:ext>
            </a:extLst>
          </p:cNvPr>
          <p:cNvSpPr txBox="1"/>
          <p:nvPr/>
        </p:nvSpPr>
        <p:spPr>
          <a:xfrm>
            <a:off x="4267200" y="636104"/>
            <a:ext cx="2160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2179FF-737F-9FBB-5C38-FD38EA553900}"/>
              </a:ext>
            </a:extLst>
          </p:cNvPr>
          <p:cNvSpPr txBox="1"/>
          <p:nvPr/>
        </p:nvSpPr>
        <p:spPr>
          <a:xfrm>
            <a:off x="768628" y="573251"/>
            <a:ext cx="54731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latin typeface="+mj-lt"/>
              </a:rPr>
              <a:t>Type of Image Annotation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0106D7-34ED-D858-633B-2C47CEB380B1}"/>
              </a:ext>
            </a:extLst>
          </p:cNvPr>
          <p:cNvSpPr txBox="1"/>
          <p:nvPr/>
        </p:nvSpPr>
        <p:spPr>
          <a:xfrm>
            <a:off x="821635" y="1643270"/>
            <a:ext cx="413467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sz="2400" dirty="0"/>
              <a:t>Image Classification</a:t>
            </a:r>
          </a:p>
          <a:p>
            <a:pPr marL="342900" indent="-342900">
              <a:buAutoNum type="arabicPeriod"/>
            </a:pPr>
            <a:endParaRPr lang="en-IN" sz="2400" dirty="0"/>
          </a:p>
          <a:p>
            <a:pPr marL="342900" indent="-342900">
              <a:buAutoNum type="arabicPeriod"/>
            </a:pPr>
            <a:r>
              <a:rPr lang="en-IN" sz="2400" dirty="0"/>
              <a:t>Object Detection and Object Recognition</a:t>
            </a:r>
          </a:p>
          <a:p>
            <a:pPr marL="342900" indent="-342900">
              <a:buAutoNum type="arabicPeriod"/>
            </a:pPr>
            <a:endParaRPr lang="en-IN" sz="2400" dirty="0"/>
          </a:p>
          <a:p>
            <a:pPr marL="342900" indent="-342900">
              <a:buAutoNum type="arabicPeriod"/>
            </a:pPr>
            <a:r>
              <a:rPr lang="en-IN" sz="2400" dirty="0"/>
              <a:t>Image Segmentation</a:t>
            </a:r>
          </a:p>
          <a:p>
            <a:pPr marL="342900" indent="-342900">
              <a:buAutoNum type="arabicPeriod"/>
            </a:pPr>
            <a:endParaRPr lang="en-IN" sz="2400" dirty="0"/>
          </a:p>
          <a:p>
            <a:pPr marL="342900" indent="-342900">
              <a:buAutoNum type="arabicPeriod"/>
            </a:pPr>
            <a:r>
              <a:rPr lang="en-IN" sz="2400" dirty="0"/>
              <a:t>Boundary Recognition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F180F0-9372-908D-7A08-1396DA2043DD}"/>
              </a:ext>
            </a:extLst>
          </p:cNvPr>
          <p:cNvSpPr txBox="1"/>
          <p:nvPr/>
        </p:nvSpPr>
        <p:spPr>
          <a:xfrm>
            <a:off x="6738730" y="573251"/>
            <a:ext cx="41346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latin typeface="+mj-lt"/>
              </a:rPr>
              <a:t>Annotation Shapes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DBA7DC-EE1C-914E-EE42-AEC3BB8003DF}"/>
              </a:ext>
            </a:extLst>
          </p:cNvPr>
          <p:cNvSpPr txBox="1"/>
          <p:nvPr/>
        </p:nvSpPr>
        <p:spPr>
          <a:xfrm>
            <a:off x="6891132" y="1643270"/>
            <a:ext cx="320702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sz="2400" dirty="0"/>
              <a:t>Boundary Boxes</a:t>
            </a:r>
          </a:p>
          <a:p>
            <a:pPr marL="342900" indent="-342900">
              <a:buAutoNum type="arabicPeriod"/>
            </a:pPr>
            <a:endParaRPr lang="en-IN" sz="2400" dirty="0"/>
          </a:p>
          <a:p>
            <a:pPr marL="342900" indent="-342900">
              <a:buAutoNum type="arabicPeriod"/>
            </a:pPr>
            <a:r>
              <a:rPr lang="en-IN" sz="2400" dirty="0"/>
              <a:t>Polygons</a:t>
            </a:r>
          </a:p>
          <a:p>
            <a:pPr marL="342900" indent="-342900">
              <a:buAutoNum type="arabicPeriod"/>
            </a:pPr>
            <a:endParaRPr lang="en-IN" sz="2400" dirty="0"/>
          </a:p>
          <a:p>
            <a:pPr marL="342900" indent="-342900">
              <a:buAutoNum type="arabicPeriod"/>
            </a:pPr>
            <a:r>
              <a:rPr lang="en-IN" sz="2400" dirty="0"/>
              <a:t>Landmarking</a:t>
            </a:r>
          </a:p>
          <a:p>
            <a:pPr marL="342900" indent="-342900">
              <a:buAutoNum type="arabicPeriod"/>
            </a:pPr>
            <a:endParaRPr lang="en-IN" sz="2400" dirty="0"/>
          </a:p>
          <a:p>
            <a:pPr marL="342900" indent="-342900">
              <a:buAutoNum type="arabicPeriod"/>
            </a:pPr>
            <a:r>
              <a:rPr lang="en-IN" sz="2400" dirty="0"/>
              <a:t>Line and Splines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19EAFE0-934D-336B-520D-D3B1B2C03A08}"/>
              </a:ext>
            </a:extLst>
          </p:cNvPr>
          <p:cNvCxnSpPr>
            <a:cxnSpLocks/>
          </p:cNvCxnSpPr>
          <p:nvPr/>
        </p:nvCxnSpPr>
        <p:spPr>
          <a:xfrm>
            <a:off x="6162261" y="1522123"/>
            <a:ext cx="0" cy="4612621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7394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C82CA7-917A-1569-6832-0FED71A89BDD}"/>
              </a:ext>
            </a:extLst>
          </p:cNvPr>
          <p:cNvSpPr txBox="1"/>
          <p:nvPr/>
        </p:nvSpPr>
        <p:spPr>
          <a:xfrm>
            <a:off x="1789043" y="979468"/>
            <a:ext cx="751398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Image annotation and tagging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endParaRPr lang="en-US" sz="20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Object recognition and image classification services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endParaRPr lang="en-US" sz="20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Bounding box image annotation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endParaRPr lang="en-US" sz="20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Pixel level semantic segmentation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endParaRPr lang="en-US" sz="20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Line and splines annotation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endParaRPr lang="en-US" sz="20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Point and dot annotation</a:t>
            </a:r>
          </a:p>
          <a:p>
            <a:pPr algn="l"/>
            <a:endParaRPr lang="en-US" sz="20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Cuboid annotation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endParaRPr lang="en-US" sz="20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Poly mask annotation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84F856-693F-EC3E-8AAD-8B77F51C9ADE}"/>
              </a:ext>
            </a:extLst>
          </p:cNvPr>
          <p:cNvSpPr txBox="1"/>
          <p:nvPr/>
        </p:nvSpPr>
        <p:spPr>
          <a:xfrm>
            <a:off x="2113722" y="240804"/>
            <a:ext cx="75139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i="0" dirty="0">
                <a:effectLst/>
              </a:rPr>
              <a:t> Intelligent Image Annotation Services</a:t>
            </a:r>
          </a:p>
          <a:p>
            <a:endParaRPr lang="en-IN" sz="3600" b="1" i="0" dirty="0">
              <a:effectLst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3541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011EFD-A693-733E-0B75-E764BC0A7DBB}"/>
              </a:ext>
            </a:extLst>
          </p:cNvPr>
          <p:cNvSpPr txBox="1"/>
          <p:nvPr/>
        </p:nvSpPr>
        <p:spPr>
          <a:xfrm>
            <a:off x="1325217" y="253118"/>
            <a:ext cx="82693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How to Join Vee Technologies ?</a:t>
            </a:r>
            <a:endParaRPr lang="en-IN" sz="4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57F484-FB4B-1499-236E-CB267DC88996}"/>
              </a:ext>
            </a:extLst>
          </p:cNvPr>
          <p:cNvSpPr txBox="1"/>
          <p:nvPr/>
        </p:nvSpPr>
        <p:spPr>
          <a:xfrm>
            <a:off x="1325217" y="1603512"/>
            <a:ext cx="9859616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 err="1"/>
              <a:t>Carreers</a:t>
            </a:r>
            <a:r>
              <a:rPr lang="en-US" sz="2400" dirty="0"/>
              <a:t> – Vee Technologies </a:t>
            </a:r>
          </a:p>
          <a:p>
            <a:r>
              <a:rPr lang="en-US" sz="2400" dirty="0"/>
              <a:t>      </a:t>
            </a:r>
            <a:r>
              <a:rPr lang="en-US" sz="2000" dirty="0"/>
              <a:t>(https://www.veetechnologies.com/careers.htm)</a:t>
            </a:r>
          </a:p>
          <a:p>
            <a:r>
              <a:rPr lang="en-US" sz="2000" dirty="0"/>
              <a:t>     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/>
              <a:t>Vee Technologies Jobs </a:t>
            </a:r>
            <a:r>
              <a:rPr lang="en-US" sz="2400" dirty="0"/>
              <a:t>- Naukri.com </a:t>
            </a:r>
          </a:p>
          <a:p>
            <a:r>
              <a:rPr lang="en-US" sz="2400" dirty="0"/>
              <a:t>    </a:t>
            </a:r>
            <a:r>
              <a:rPr lang="en-US" sz="2000" dirty="0"/>
              <a:t> (https://www.naukri.com/veetechnologies-jobs-careers-35346)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/>
              <a:t>Vee Technologies Jobs </a:t>
            </a:r>
            <a:r>
              <a:rPr lang="en-US" sz="2400" dirty="0"/>
              <a:t>– Shine .com</a:t>
            </a:r>
          </a:p>
          <a:p>
            <a:r>
              <a:rPr lang="en-US" sz="2000" dirty="0"/>
              <a:t>      (https://www.shine.com/job-search/fresher-hiring-jobs-in-vee-technologies)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/>
              <a:t>Vee Technologies </a:t>
            </a:r>
            <a:r>
              <a:rPr lang="en-US" sz="2400" dirty="0"/>
              <a:t>– </a:t>
            </a:r>
            <a:r>
              <a:rPr lang="en-US" sz="2400" dirty="0" err="1"/>
              <a:t>Linkedin</a:t>
            </a:r>
            <a:endParaRPr lang="en-US" sz="2400" dirty="0"/>
          </a:p>
          <a:p>
            <a:r>
              <a:rPr lang="en-US" sz="2000" dirty="0"/>
              <a:t>      (https://in.linkedin.com/company/vee-technologies)</a:t>
            </a:r>
          </a:p>
          <a:p>
            <a:endParaRPr lang="en-US" sz="2000" dirty="0"/>
          </a:p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F1CF1B-16F2-C911-74CA-D26B4DFBC8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6836" y="4498276"/>
            <a:ext cx="4055164" cy="2359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8457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958</TotalTime>
  <Words>534</Words>
  <Application>Microsoft Office PowerPoint</Application>
  <PresentationFormat>Widescreen</PresentationFormat>
  <Paragraphs>141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Celestial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prajwal shette</dc:creator>
  <cp:lastModifiedBy>prajwal shette</cp:lastModifiedBy>
  <cp:revision>21</cp:revision>
  <dcterms:created xsi:type="dcterms:W3CDTF">2022-09-09T16:45:14Z</dcterms:created>
  <dcterms:modified xsi:type="dcterms:W3CDTF">2022-09-19T07:20:09Z</dcterms:modified>
</cp:coreProperties>
</file>