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Lst>
  <p:sldSz cy="5143500" cx="9144000"/>
  <p:notesSz cx="6858000" cy="9144000"/>
  <p:embeddedFontLst>
    <p:embeddedFont>
      <p:font typeface="Roboto"/>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Roboto-italic.fntdata"/><Relationship Id="rId10" Type="http://schemas.openxmlformats.org/officeDocument/2006/relationships/font" Target="fonts/Roboto-bold.fntdata"/><Relationship Id="rId12" Type="http://schemas.openxmlformats.org/officeDocument/2006/relationships/font" Target="fonts/Roboto-boldItalic.fntdata"/><Relationship Id="rId9"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jpg"/><Relationship Id="rId4" Type="http://schemas.openxmlformats.org/officeDocument/2006/relationships/image" Target="../media/image0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1775222"/>
            <a:ext cx="8222100" cy="838800"/>
          </a:xfrm>
          <a:prstGeom prst="rect">
            <a:avLst/>
          </a:prstGeom>
        </p:spPr>
        <p:txBody>
          <a:bodyPr anchorCtr="0" anchor="b" bIns="91425" lIns="91425" rIns="91425" tIns="91425">
            <a:noAutofit/>
          </a:bodyPr>
          <a:lstStyle/>
          <a:p>
            <a:pPr lvl="0">
              <a:spcBef>
                <a:spcPts val="0"/>
              </a:spcBef>
              <a:buNone/>
            </a:pPr>
            <a:r>
              <a:rPr lang="en-GB"/>
              <a:t>SHARE ASSISTANT</a:t>
            </a:r>
          </a:p>
        </p:txBody>
      </p:sp>
      <p:sp>
        <p:nvSpPr>
          <p:cNvPr id="86" name="Shape 86"/>
          <p:cNvSpPr txBox="1"/>
          <p:nvPr>
            <p:ph idx="1" type="subTitle"/>
          </p:nvPr>
        </p:nvSpPr>
        <p:spPr>
          <a:xfrm>
            <a:off x="598088" y="2715912"/>
            <a:ext cx="8222100" cy="432900"/>
          </a:xfrm>
          <a:prstGeom prst="rect">
            <a:avLst/>
          </a:prstGeom>
        </p:spPr>
        <p:txBody>
          <a:bodyPr anchorCtr="0" anchor="t" bIns="91425" lIns="91425" rIns="91425" tIns="91425">
            <a:noAutofit/>
          </a:bodyPr>
          <a:lstStyle/>
          <a:p>
            <a:pPr lvl="0">
              <a:spcBef>
                <a:spcPts val="0"/>
              </a:spcBef>
              <a:buNone/>
            </a:pPr>
            <a:r>
              <a:rPr lang="en-GB"/>
              <a:t>-DataScientists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GB"/>
              <a:t>IDEA</a:t>
            </a:r>
          </a:p>
        </p:txBody>
      </p:sp>
      <p:sp>
        <p:nvSpPr>
          <p:cNvPr id="92" name="Shape 92"/>
          <p:cNvSpPr txBox="1"/>
          <p:nvPr>
            <p:ph idx="1" type="body"/>
          </p:nvPr>
        </p:nvSpPr>
        <p:spPr>
          <a:xfrm>
            <a:off x="311700" y="1229875"/>
            <a:ext cx="8520600" cy="3339000"/>
          </a:xfrm>
          <a:prstGeom prst="rect">
            <a:avLst/>
          </a:prstGeom>
        </p:spPr>
        <p:txBody>
          <a:bodyPr anchorCtr="0" anchor="t" bIns="91425" lIns="91425" rIns="91425" tIns="91425">
            <a:noAutofit/>
          </a:bodyPr>
          <a:lstStyle/>
          <a:p>
            <a:pPr indent="-228600" lvl="0" marL="457200" rtl="0">
              <a:spcBef>
                <a:spcPts val="0"/>
              </a:spcBef>
              <a:buChar char="●"/>
            </a:pPr>
            <a:r>
              <a:rPr lang="en-GB"/>
              <a:t>Zero UI - Zero UI refers to a paradigm where our movements, voice, glances, and even thoughts can all cause systems to respond to us through our environment.</a:t>
            </a:r>
          </a:p>
          <a:p>
            <a:pPr lvl="0" rtl="0">
              <a:spcBef>
                <a:spcPts val="0"/>
              </a:spcBef>
              <a:buNone/>
            </a:pPr>
            <a:r>
              <a:t/>
            </a:r>
            <a:endParaRPr/>
          </a:p>
          <a:p>
            <a:pPr indent="-228600" lvl="0" marL="457200">
              <a:spcBef>
                <a:spcPts val="0"/>
              </a:spcBef>
              <a:buChar char="●"/>
            </a:pPr>
            <a:r>
              <a:rPr lang="en-GB"/>
              <a:t>Share Assistant - We plan to apply this concept to share trading, wherein the user can buy and sell shares and see the status of shares through the chatbot. Also, the user need not go to the payments page for it.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GB"/>
              <a:t>FLOWCHART</a:t>
            </a:r>
          </a:p>
        </p:txBody>
      </p:sp>
      <p:sp>
        <p:nvSpPr>
          <p:cNvPr id="98" name="Shape 98"/>
          <p:cNvSpPr/>
          <p:nvPr/>
        </p:nvSpPr>
        <p:spPr>
          <a:xfrm>
            <a:off x="643300" y="1389975"/>
            <a:ext cx="1137300" cy="607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GB"/>
              <a:t>Share Assistant</a:t>
            </a:r>
          </a:p>
        </p:txBody>
      </p:sp>
      <p:cxnSp>
        <p:nvCxnSpPr>
          <p:cNvPr id="99" name="Shape 99"/>
          <p:cNvCxnSpPr>
            <a:stCxn id="98" idx="3"/>
            <a:endCxn id="100" idx="1"/>
          </p:cNvCxnSpPr>
          <p:nvPr/>
        </p:nvCxnSpPr>
        <p:spPr>
          <a:xfrm>
            <a:off x="1780600" y="1693875"/>
            <a:ext cx="1091100" cy="0"/>
          </a:xfrm>
          <a:prstGeom prst="straightConnector1">
            <a:avLst/>
          </a:prstGeom>
          <a:noFill/>
          <a:ln cap="flat" cmpd="sng" w="9525">
            <a:solidFill>
              <a:schemeClr val="dk2"/>
            </a:solidFill>
            <a:prstDash val="solid"/>
            <a:round/>
            <a:headEnd len="lg" w="lg" type="none"/>
            <a:tailEnd len="lg" w="lg" type="triangle"/>
          </a:ln>
        </p:spPr>
      </p:cxnSp>
      <p:sp>
        <p:nvSpPr>
          <p:cNvPr id="100" name="Shape 100"/>
          <p:cNvSpPr/>
          <p:nvPr/>
        </p:nvSpPr>
        <p:spPr>
          <a:xfrm>
            <a:off x="2871700" y="1389975"/>
            <a:ext cx="1137300" cy="607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a:t>ChatBot using Gupshup</a:t>
            </a:r>
          </a:p>
        </p:txBody>
      </p:sp>
      <p:sp>
        <p:nvSpPr>
          <p:cNvPr id="101" name="Shape 101"/>
          <p:cNvSpPr txBox="1"/>
          <p:nvPr/>
        </p:nvSpPr>
        <p:spPr>
          <a:xfrm>
            <a:off x="1883912" y="1389975"/>
            <a:ext cx="1424400" cy="218100"/>
          </a:xfrm>
          <a:prstGeom prst="rect">
            <a:avLst/>
          </a:prstGeom>
          <a:noFill/>
          <a:ln>
            <a:noFill/>
          </a:ln>
        </p:spPr>
        <p:txBody>
          <a:bodyPr anchorCtr="0" anchor="t" bIns="91425" lIns="91425" rIns="91425" tIns="91425">
            <a:noAutofit/>
          </a:bodyPr>
          <a:lstStyle/>
          <a:p>
            <a:pPr lvl="0">
              <a:spcBef>
                <a:spcPts val="0"/>
              </a:spcBef>
              <a:buNone/>
            </a:pPr>
            <a:r>
              <a:rPr lang="en-GB"/>
              <a:t>Chatting</a:t>
            </a:r>
          </a:p>
        </p:txBody>
      </p:sp>
      <p:sp>
        <p:nvSpPr>
          <p:cNvPr id="102" name="Shape 102"/>
          <p:cNvSpPr/>
          <p:nvPr/>
        </p:nvSpPr>
        <p:spPr>
          <a:xfrm>
            <a:off x="5021200" y="1389975"/>
            <a:ext cx="1295100" cy="607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a:t>Face Recognition Module</a:t>
            </a:r>
          </a:p>
        </p:txBody>
      </p:sp>
      <p:sp>
        <p:nvSpPr>
          <p:cNvPr id="103" name="Shape 103"/>
          <p:cNvSpPr txBox="1"/>
          <p:nvPr/>
        </p:nvSpPr>
        <p:spPr>
          <a:xfrm>
            <a:off x="4008987" y="1389975"/>
            <a:ext cx="1424400" cy="218100"/>
          </a:xfrm>
          <a:prstGeom prst="rect">
            <a:avLst/>
          </a:prstGeom>
          <a:noFill/>
          <a:ln>
            <a:noFill/>
          </a:ln>
        </p:spPr>
        <p:txBody>
          <a:bodyPr anchorCtr="0" anchor="t" bIns="91425" lIns="91425" rIns="91425" tIns="91425">
            <a:noAutofit/>
          </a:bodyPr>
          <a:lstStyle/>
          <a:p>
            <a:pPr lvl="0" rtl="0">
              <a:spcBef>
                <a:spcPts val="0"/>
              </a:spcBef>
              <a:buNone/>
            </a:pPr>
            <a:r>
              <a:rPr lang="en-GB"/>
              <a:t>Buy/Sell</a:t>
            </a:r>
          </a:p>
        </p:txBody>
      </p:sp>
      <p:cxnSp>
        <p:nvCxnSpPr>
          <p:cNvPr id="104" name="Shape 104"/>
          <p:cNvCxnSpPr>
            <a:stCxn id="100" idx="3"/>
          </p:cNvCxnSpPr>
          <p:nvPr/>
        </p:nvCxnSpPr>
        <p:spPr>
          <a:xfrm>
            <a:off x="4009000" y="1693875"/>
            <a:ext cx="1011000" cy="17700"/>
          </a:xfrm>
          <a:prstGeom prst="straightConnector1">
            <a:avLst/>
          </a:prstGeom>
          <a:noFill/>
          <a:ln cap="flat" cmpd="sng" w="9525">
            <a:solidFill>
              <a:schemeClr val="dk2"/>
            </a:solidFill>
            <a:prstDash val="solid"/>
            <a:round/>
            <a:headEnd len="lg" w="lg" type="none"/>
            <a:tailEnd len="lg" w="lg" type="triangle"/>
          </a:ln>
        </p:spPr>
      </p:cxnSp>
      <p:cxnSp>
        <p:nvCxnSpPr>
          <p:cNvPr id="105" name="Shape 105"/>
          <p:cNvCxnSpPr>
            <a:stCxn id="100" idx="2"/>
            <a:endCxn id="106" idx="0"/>
          </p:cNvCxnSpPr>
          <p:nvPr/>
        </p:nvCxnSpPr>
        <p:spPr>
          <a:xfrm>
            <a:off x="3440350" y="1997775"/>
            <a:ext cx="0" cy="337200"/>
          </a:xfrm>
          <a:prstGeom prst="straightConnector1">
            <a:avLst/>
          </a:prstGeom>
          <a:noFill/>
          <a:ln cap="flat" cmpd="sng" w="9525">
            <a:solidFill>
              <a:schemeClr val="dk2"/>
            </a:solidFill>
            <a:prstDash val="solid"/>
            <a:round/>
            <a:headEnd len="lg" w="lg" type="none"/>
            <a:tailEnd len="lg" w="lg" type="triangle"/>
          </a:ln>
        </p:spPr>
      </p:cxnSp>
      <p:sp>
        <p:nvSpPr>
          <p:cNvPr id="107" name="Shape 107"/>
          <p:cNvSpPr txBox="1"/>
          <p:nvPr/>
        </p:nvSpPr>
        <p:spPr>
          <a:xfrm>
            <a:off x="2688687" y="1914275"/>
            <a:ext cx="1424400" cy="218100"/>
          </a:xfrm>
          <a:prstGeom prst="rect">
            <a:avLst/>
          </a:prstGeom>
          <a:noFill/>
          <a:ln>
            <a:noFill/>
          </a:ln>
        </p:spPr>
        <p:txBody>
          <a:bodyPr anchorCtr="0" anchor="t" bIns="91425" lIns="91425" rIns="91425" tIns="91425">
            <a:noAutofit/>
          </a:bodyPr>
          <a:lstStyle/>
          <a:p>
            <a:pPr lvl="0" rtl="0">
              <a:spcBef>
                <a:spcPts val="0"/>
              </a:spcBef>
              <a:buNone/>
            </a:pPr>
            <a:r>
              <a:rPr lang="en-GB"/>
              <a:t>View share info</a:t>
            </a:r>
          </a:p>
        </p:txBody>
      </p:sp>
      <p:sp>
        <p:nvSpPr>
          <p:cNvPr id="108" name="Shape 108"/>
          <p:cNvSpPr/>
          <p:nvPr/>
        </p:nvSpPr>
        <p:spPr>
          <a:xfrm>
            <a:off x="2871700" y="3800975"/>
            <a:ext cx="1137300" cy="607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a:t>My shares</a:t>
            </a:r>
          </a:p>
        </p:txBody>
      </p:sp>
      <p:sp>
        <p:nvSpPr>
          <p:cNvPr id="109" name="Shape 109"/>
          <p:cNvSpPr/>
          <p:nvPr/>
        </p:nvSpPr>
        <p:spPr>
          <a:xfrm>
            <a:off x="643300" y="2595475"/>
            <a:ext cx="1137300" cy="607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a:t>General info</a:t>
            </a:r>
          </a:p>
        </p:txBody>
      </p:sp>
      <p:sp>
        <p:nvSpPr>
          <p:cNvPr id="110" name="Shape 110"/>
          <p:cNvSpPr/>
          <p:nvPr/>
        </p:nvSpPr>
        <p:spPr>
          <a:xfrm>
            <a:off x="4922400" y="2614775"/>
            <a:ext cx="1137300" cy="607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a:t>Barclays API is hit</a:t>
            </a:r>
          </a:p>
        </p:txBody>
      </p:sp>
      <p:cxnSp>
        <p:nvCxnSpPr>
          <p:cNvPr id="111" name="Shape 111"/>
          <p:cNvCxnSpPr>
            <a:stCxn id="106" idx="2"/>
            <a:endCxn id="108" idx="0"/>
          </p:cNvCxnSpPr>
          <p:nvPr/>
        </p:nvCxnSpPr>
        <p:spPr>
          <a:xfrm>
            <a:off x="3440350" y="3463675"/>
            <a:ext cx="0" cy="337200"/>
          </a:xfrm>
          <a:prstGeom prst="straightConnector1">
            <a:avLst/>
          </a:prstGeom>
          <a:noFill/>
          <a:ln cap="flat" cmpd="sng" w="9525">
            <a:solidFill>
              <a:schemeClr val="dk2"/>
            </a:solidFill>
            <a:prstDash val="solid"/>
            <a:round/>
            <a:headEnd len="lg" w="lg" type="none"/>
            <a:tailEnd len="lg" w="lg" type="triangle"/>
          </a:ln>
        </p:spPr>
      </p:cxnSp>
      <p:cxnSp>
        <p:nvCxnSpPr>
          <p:cNvPr id="112" name="Shape 112"/>
          <p:cNvCxnSpPr>
            <a:stCxn id="113" idx="1"/>
            <a:endCxn id="109" idx="3"/>
          </p:cNvCxnSpPr>
          <p:nvPr/>
        </p:nvCxnSpPr>
        <p:spPr>
          <a:xfrm flipH="1">
            <a:off x="1780600" y="2896975"/>
            <a:ext cx="1091100" cy="2400"/>
          </a:xfrm>
          <a:prstGeom prst="straightConnector1">
            <a:avLst/>
          </a:prstGeom>
          <a:noFill/>
          <a:ln cap="flat" cmpd="sng" w="9525">
            <a:solidFill>
              <a:schemeClr val="dk2"/>
            </a:solidFill>
            <a:prstDash val="solid"/>
            <a:round/>
            <a:headEnd len="lg" w="lg" type="none"/>
            <a:tailEnd len="lg" w="lg" type="triangle"/>
          </a:ln>
        </p:spPr>
      </p:cxnSp>
      <p:sp>
        <p:nvSpPr>
          <p:cNvPr id="114" name="Shape 114"/>
          <p:cNvSpPr txBox="1"/>
          <p:nvPr/>
        </p:nvSpPr>
        <p:spPr>
          <a:xfrm>
            <a:off x="1780587" y="2595475"/>
            <a:ext cx="1424400" cy="218100"/>
          </a:xfrm>
          <a:prstGeom prst="rect">
            <a:avLst/>
          </a:prstGeom>
          <a:noFill/>
          <a:ln>
            <a:noFill/>
          </a:ln>
        </p:spPr>
        <p:txBody>
          <a:bodyPr anchorCtr="0" anchor="t" bIns="91425" lIns="91425" rIns="91425" tIns="91425">
            <a:noAutofit/>
          </a:bodyPr>
          <a:lstStyle/>
          <a:p>
            <a:pPr lvl="0" rtl="0">
              <a:spcBef>
                <a:spcPts val="0"/>
              </a:spcBef>
              <a:buNone/>
            </a:pPr>
            <a:r>
              <a:rPr lang="en-GB"/>
              <a:t>General</a:t>
            </a:r>
          </a:p>
        </p:txBody>
      </p:sp>
      <p:sp>
        <p:nvSpPr>
          <p:cNvPr id="115" name="Shape 115"/>
          <p:cNvSpPr txBox="1"/>
          <p:nvPr/>
        </p:nvSpPr>
        <p:spPr>
          <a:xfrm>
            <a:off x="2659212" y="3391650"/>
            <a:ext cx="1424400" cy="218100"/>
          </a:xfrm>
          <a:prstGeom prst="rect">
            <a:avLst/>
          </a:prstGeom>
          <a:noFill/>
          <a:ln>
            <a:noFill/>
          </a:ln>
        </p:spPr>
        <p:txBody>
          <a:bodyPr anchorCtr="0" anchor="t" bIns="91425" lIns="91425" rIns="91425" tIns="91425">
            <a:noAutofit/>
          </a:bodyPr>
          <a:lstStyle/>
          <a:p>
            <a:pPr lvl="0" rtl="0">
              <a:spcBef>
                <a:spcPts val="0"/>
              </a:spcBef>
              <a:buNone/>
            </a:pPr>
            <a:r>
              <a:rPr lang="en-GB"/>
              <a:t>Specific</a:t>
            </a:r>
          </a:p>
        </p:txBody>
      </p:sp>
      <p:sp>
        <p:nvSpPr>
          <p:cNvPr id="106" name="Shape 106"/>
          <p:cNvSpPr/>
          <p:nvPr/>
        </p:nvSpPr>
        <p:spPr>
          <a:xfrm>
            <a:off x="2570050" y="2335075"/>
            <a:ext cx="1740600" cy="11286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GB"/>
              <a:t>If General share info?</a:t>
            </a:r>
          </a:p>
        </p:txBody>
      </p:sp>
      <p:sp>
        <p:nvSpPr>
          <p:cNvPr id="116" name="Shape 116"/>
          <p:cNvSpPr/>
          <p:nvPr/>
        </p:nvSpPr>
        <p:spPr>
          <a:xfrm>
            <a:off x="6869400" y="1218525"/>
            <a:ext cx="1826700" cy="9684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a:t>If authenticated</a:t>
            </a:r>
          </a:p>
        </p:txBody>
      </p:sp>
      <p:cxnSp>
        <p:nvCxnSpPr>
          <p:cNvPr id="117" name="Shape 117"/>
          <p:cNvCxnSpPr>
            <a:stCxn id="102" idx="3"/>
            <a:endCxn id="116" idx="1"/>
          </p:cNvCxnSpPr>
          <p:nvPr/>
        </p:nvCxnSpPr>
        <p:spPr>
          <a:xfrm>
            <a:off x="6316300" y="1693875"/>
            <a:ext cx="553200" cy="9000"/>
          </a:xfrm>
          <a:prstGeom prst="straightConnector1">
            <a:avLst/>
          </a:prstGeom>
          <a:noFill/>
          <a:ln cap="flat" cmpd="sng" w="9525">
            <a:solidFill>
              <a:schemeClr val="dk2"/>
            </a:solidFill>
            <a:prstDash val="solid"/>
            <a:round/>
            <a:headEnd len="lg" w="lg" type="none"/>
            <a:tailEnd len="lg" w="lg" type="triangle"/>
          </a:ln>
        </p:spPr>
      </p:cxnSp>
      <p:cxnSp>
        <p:nvCxnSpPr>
          <p:cNvPr id="118" name="Shape 118"/>
          <p:cNvCxnSpPr/>
          <p:nvPr/>
        </p:nvCxnSpPr>
        <p:spPr>
          <a:xfrm>
            <a:off x="5491050" y="2369950"/>
            <a:ext cx="0" cy="241200"/>
          </a:xfrm>
          <a:prstGeom prst="straightConnector1">
            <a:avLst/>
          </a:prstGeom>
          <a:noFill/>
          <a:ln cap="flat" cmpd="sng" w="9525">
            <a:solidFill>
              <a:schemeClr val="dk2"/>
            </a:solidFill>
            <a:prstDash val="solid"/>
            <a:round/>
            <a:headEnd len="lg" w="lg" type="none"/>
            <a:tailEnd len="lg" w="lg" type="triangle"/>
          </a:ln>
        </p:spPr>
      </p:cxnSp>
      <p:cxnSp>
        <p:nvCxnSpPr>
          <p:cNvPr id="119" name="Shape 119"/>
          <p:cNvCxnSpPr>
            <a:stCxn id="116" idx="2"/>
          </p:cNvCxnSpPr>
          <p:nvPr/>
        </p:nvCxnSpPr>
        <p:spPr>
          <a:xfrm rot="5400000">
            <a:off x="6547200" y="1130775"/>
            <a:ext cx="179400" cy="2291700"/>
          </a:xfrm>
          <a:prstGeom prst="bentConnector2">
            <a:avLst/>
          </a:prstGeom>
          <a:noFill/>
          <a:ln cap="flat" cmpd="sng" w="9525">
            <a:solidFill>
              <a:schemeClr val="dk2"/>
            </a:solidFill>
            <a:prstDash val="solid"/>
            <a:round/>
            <a:headEnd len="lg" w="lg" type="none"/>
            <a:tailEnd len="lg" w="lg" type="none"/>
          </a:ln>
        </p:spPr>
      </p:cxnSp>
      <p:sp>
        <p:nvSpPr>
          <p:cNvPr id="120" name="Shape 120"/>
          <p:cNvSpPr txBox="1"/>
          <p:nvPr/>
        </p:nvSpPr>
        <p:spPr>
          <a:xfrm>
            <a:off x="5769637" y="2049625"/>
            <a:ext cx="1424400" cy="218100"/>
          </a:xfrm>
          <a:prstGeom prst="rect">
            <a:avLst/>
          </a:prstGeom>
          <a:noFill/>
          <a:ln>
            <a:noFill/>
          </a:ln>
        </p:spPr>
        <p:txBody>
          <a:bodyPr anchorCtr="0" anchor="t" bIns="91425" lIns="91425" rIns="91425" tIns="91425">
            <a:noAutofit/>
          </a:bodyPr>
          <a:lstStyle/>
          <a:p>
            <a:pPr lvl="0" rtl="0">
              <a:spcBef>
                <a:spcPts val="0"/>
              </a:spcBef>
              <a:buNone/>
            </a:pPr>
            <a:r>
              <a:rPr lang="en-GB"/>
              <a:t>Yes</a:t>
            </a:r>
          </a:p>
        </p:txBody>
      </p:sp>
      <p:cxnSp>
        <p:nvCxnSpPr>
          <p:cNvPr id="121" name="Shape 121"/>
          <p:cNvCxnSpPr>
            <a:stCxn id="116" idx="3"/>
          </p:cNvCxnSpPr>
          <p:nvPr/>
        </p:nvCxnSpPr>
        <p:spPr>
          <a:xfrm>
            <a:off x="8696100" y="1702725"/>
            <a:ext cx="206700" cy="640800"/>
          </a:xfrm>
          <a:prstGeom prst="bentConnector2">
            <a:avLst/>
          </a:prstGeom>
          <a:noFill/>
          <a:ln cap="flat" cmpd="sng" w="9525">
            <a:solidFill>
              <a:schemeClr val="dk2"/>
            </a:solidFill>
            <a:prstDash val="solid"/>
            <a:round/>
            <a:headEnd len="lg" w="lg" type="none"/>
            <a:tailEnd len="lg" w="lg" type="none"/>
          </a:ln>
        </p:spPr>
      </p:cxnSp>
      <p:sp>
        <p:nvSpPr>
          <p:cNvPr id="122" name="Shape 122"/>
          <p:cNvSpPr/>
          <p:nvPr/>
        </p:nvSpPr>
        <p:spPr>
          <a:xfrm>
            <a:off x="8006700" y="2594375"/>
            <a:ext cx="1137300" cy="607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a:t>Permission denied</a:t>
            </a:r>
          </a:p>
        </p:txBody>
      </p:sp>
      <p:cxnSp>
        <p:nvCxnSpPr>
          <p:cNvPr id="123" name="Shape 123"/>
          <p:cNvCxnSpPr/>
          <p:nvPr/>
        </p:nvCxnSpPr>
        <p:spPr>
          <a:xfrm>
            <a:off x="8902800" y="2335075"/>
            <a:ext cx="0" cy="287100"/>
          </a:xfrm>
          <a:prstGeom prst="straightConnector1">
            <a:avLst/>
          </a:prstGeom>
          <a:noFill/>
          <a:ln cap="flat" cmpd="sng" w="9525">
            <a:solidFill>
              <a:schemeClr val="dk2"/>
            </a:solidFill>
            <a:prstDash val="solid"/>
            <a:round/>
            <a:headEnd len="lg" w="lg" type="none"/>
            <a:tailEnd len="lg" w="lg" type="triangle"/>
          </a:ln>
        </p:spPr>
      </p:cxnSp>
      <p:sp>
        <p:nvSpPr>
          <p:cNvPr id="124" name="Shape 124"/>
          <p:cNvSpPr txBox="1"/>
          <p:nvPr/>
        </p:nvSpPr>
        <p:spPr>
          <a:xfrm>
            <a:off x="8431737" y="2057325"/>
            <a:ext cx="1424400" cy="218100"/>
          </a:xfrm>
          <a:prstGeom prst="rect">
            <a:avLst/>
          </a:prstGeom>
          <a:noFill/>
          <a:ln>
            <a:noFill/>
          </a:ln>
        </p:spPr>
        <p:txBody>
          <a:bodyPr anchorCtr="0" anchor="t" bIns="91425" lIns="91425" rIns="91425" tIns="91425">
            <a:noAutofit/>
          </a:bodyPr>
          <a:lstStyle/>
          <a:p>
            <a:pPr lvl="0" rtl="0">
              <a:spcBef>
                <a:spcPts val="0"/>
              </a:spcBef>
              <a:buNone/>
            </a:pPr>
            <a:r>
              <a:rPr lang="en-GB"/>
              <a:t>No</a:t>
            </a:r>
          </a:p>
        </p:txBody>
      </p:sp>
      <p:cxnSp>
        <p:nvCxnSpPr>
          <p:cNvPr id="125" name="Shape 125"/>
          <p:cNvCxnSpPr>
            <a:stCxn id="110" idx="2"/>
          </p:cNvCxnSpPr>
          <p:nvPr/>
        </p:nvCxnSpPr>
        <p:spPr>
          <a:xfrm>
            <a:off x="5491050" y="3222575"/>
            <a:ext cx="0" cy="350100"/>
          </a:xfrm>
          <a:prstGeom prst="straightConnector1">
            <a:avLst/>
          </a:prstGeom>
          <a:noFill/>
          <a:ln cap="flat" cmpd="sng" w="9525">
            <a:solidFill>
              <a:schemeClr val="dk2"/>
            </a:solidFill>
            <a:prstDash val="solid"/>
            <a:round/>
            <a:headEnd len="lg" w="lg" type="none"/>
            <a:tailEnd len="lg" w="lg" type="triangle"/>
          </a:ln>
        </p:spPr>
      </p:cxnSp>
      <p:sp>
        <p:nvSpPr>
          <p:cNvPr id="126" name="Shape 126"/>
          <p:cNvSpPr/>
          <p:nvPr/>
        </p:nvSpPr>
        <p:spPr>
          <a:xfrm>
            <a:off x="4732825" y="3569625"/>
            <a:ext cx="1484700" cy="8043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a:t>Payment Completed OR View your shares</a:t>
            </a:r>
          </a:p>
        </p:txBody>
      </p:sp>
      <p:sp>
        <p:nvSpPr>
          <p:cNvPr id="127" name="Shape 127"/>
          <p:cNvSpPr/>
          <p:nvPr/>
        </p:nvSpPr>
        <p:spPr>
          <a:xfrm>
            <a:off x="2871700" y="541775"/>
            <a:ext cx="1137300" cy="6078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GB"/>
              <a:t>Wit.ai API for NLP</a:t>
            </a:r>
          </a:p>
        </p:txBody>
      </p:sp>
      <p:cxnSp>
        <p:nvCxnSpPr>
          <p:cNvPr id="128" name="Shape 128"/>
          <p:cNvCxnSpPr/>
          <p:nvPr/>
        </p:nvCxnSpPr>
        <p:spPr>
          <a:xfrm>
            <a:off x="3205000" y="1165950"/>
            <a:ext cx="5700" cy="206700"/>
          </a:xfrm>
          <a:prstGeom prst="straightConnector1">
            <a:avLst/>
          </a:prstGeom>
          <a:noFill/>
          <a:ln cap="flat" cmpd="sng" w="9525">
            <a:solidFill>
              <a:schemeClr val="dk2"/>
            </a:solidFill>
            <a:prstDash val="solid"/>
            <a:round/>
            <a:headEnd len="lg" w="lg" type="none"/>
            <a:tailEnd len="lg" w="lg" type="triangle"/>
          </a:ln>
        </p:spPr>
      </p:cxnSp>
      <p:cxnSp>
        <p:nvCxnSpPr>
          <p:cNvPr id="129" name="Shape 129"/>
          <p:cNvCxnSpPr/>
          <p:nvPr/>
        </p:nvCxnSpPr>
        <p:spPr>
          <a:xfrm rot="10800000">
            <a:off x="3721925" y="1160100"/>
            <a:ext cx="0" cy="218400"/>
          </a:xfrm>
          <a:prstGeom prst="straightConnector1">
            <a:avLst/>
          </a:prstGeom>
          <a:noFill/>
          <a:ln cap="flat" cmpd="sng" w="9525">
            <a:solidFill>
              <a:schemeClr val="dk2"/>
            </a:solidFill>
            <a:prstDash val="solid"/>
            <a:round/>
            <a:headEnd len="lg" w="lg" type="none"/>
            <a:tailEnd len="lg" w="lg" type="triangle"/>
          </a:ln>
        </p:spPr>
      </p:cxnSp>
      <p:cxnSp>
        <p:nvCxnSpPr>
          <p:cNvPr id="130" name="Shape 130"/>
          <p:cNvCxnSpPr>
            <a:stCxn id="108" idx="3"/>
          </p:cNvCxnSpPr>
          <p:nvPr/>
        </p:nvCxnSpPr>
        <p:spPr>
          <a:xfrm flipH="1" rot="10800000">
            <a:off x="4009000" y="2240075"/>
            <a:ext cx="482700" cy="1864800"/>
          </a:xfrm>
          <a:prstGeom prst="bentConnector2">
            <a:avLst/>
          </a:prstGeom>
          <a:noFill/>
          <a:ln cap="flat" cmpd="sng" w="9525">
            <a:solidFill>
              <a:schemeClr val="dk2"/>
            </a:solidFill>
            <a:prstDash val="solid"/>
            <a:round/>
            <a:headEnd len="lg" w="lg" type="none"/>
            <a:tailEnd len="lg" w="lg" type="none"/>
          </a:ln>
        </p:spPr>
      </p:cxnSp>
      <p:cxnSp>
        <p:nvCxnSpPr>
          <p:cNvPr id="131" name="Shape 131"/>
          <p:cNvCxnSpPr/>
          <p:nvPr/>
        </p:nvCxnSpPr>
        <p:spPr>
          <a:xfrm>
            <a:off x="4491700" y="2267725"/>
            <a:ext cx="1091400" cy="0"/>
          </a:xfrm>
          <a:prstGeom prst="straightConnector1">
            <a:avLst/>
          </a:prstGeom>
          <a:noFill/>
          <a:ln cap="flat" cmpd="sng" w="9525">
            <a:solidFill>
              <a:schemeClr val="dk2"/>
            </a:solidFill>
            <a:prstDash val="solid"/>
            <a:round/>
            <a:headEnd len="lg" w="lg" type="none"/>
            <a:tailEnd len="lg" w="lg" type="none"/>
          </a:ln>
        </p:spPr>
      </p:cxnSp>
      <p:cxnSp>
        <p:nvCxnSpPr>
          <p:cNvPr id="132" name="Shape 132"/>
          <p:cNvCxnSpPr>
            <a:endCxn id="102" idx="2"/>
          </p:cNvCxnSpPr>
          <p:nvPr/>
        </p:nvCxnSpPr>
        <p:spPr>
          <a:xfrm flipH="1" rot="10800000">
            <a:off x="5571550" y="1997775"/>
            <a:ext cx="97200" cy="2883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n-GB"/>
              <a:t>Screenshots</a:t>
            </a:r>
          </a:p>
        </p:txBody>
      </p:sp>
      <p:sp>
        <p:nvSpPr>
          <p:cNvPr id="138" name="Shape 138"/>
          <p:cNvSpPr txBox="1"/>
          <p:nvPr>
            <p:ph idx="1" type="body"/>
          </p:nvPr>
        </p:nvSpPr>
        <p:spPr>
          <a:xfrm>
            <a:off x="311700" y="787275"/>
            <a:ext cx="8520600" cy="3781500"/>
          </a:xfrm>
          <a:prstGeom prst="rect">
            <a:avLst/>
          </a:prstGeom>
        </p:spPr>
        <p:txBody>
          <a:bodyPr anchorCtr="0" anchor="t" bIns="91425" lIns="91425" rIns="91425" tIns="91425">
            <a:noAutofit/>
          </a:bodyPr>
          <a:lstStyle/>
          <a:p>
            <a:pPr lvl="0">
              <a:spcBef>
                <a:spcPts val="0"/>
              </a:spcBef>
              <a:buNone/>
            </a:pPr>
            <a:r>
              <a:rPr lang="en-GB"/>
              <a:t> </a:t>
            </a:r>
          </a:p>
        </p:txBody>
      </p:sp>
      <p:pic>
        <p:nvPicPr>
          <p:cNvPr descr="IMG_7459.jpg" id="139" name="Shape 139"/>
          <p:cNvPicPr preferRelativeResize="0"/>
          <p:nvPr/>
        </p:nvPicPr>
        <p:blipFill>
          <a:blip r:embed="rId3">
            <a:alphaModFix/>
          </a:blip>
          <a:stretch>
            <a:fillRect/>
          </a:stretch>
        </p:blipFill>
        <p:spPr>
          <a:xfrm>
            <a:off x="1126550" y="942562"/>
            <a:ext cx="2891750" cy="3913625"/>
          </a:xfrm>
          <a:prstGeom prst="rect">
            <a:avLst/>
          </a:prstGeom>
          <a:noFill/>
          <a:ln>
            <a:noFill/>
          </a:ln>
        </p:spPr>
      </p:pic>
      <p:pic>
        <p:nvPicPr>
          <p:cNvPr descr="IMG_7460.jpg" id="140" name="Shape 140"/>
          <p:cNvPicPr preferRelativeResize="0"/>
          <p:nvPr/>
        </p:nvPicPr>
        <p:blipFill>
          <a:blip r:embed="rId4">
            <a:alphaModFix/>
          </a:blip>
          <a:stretch>
            <a:fillRect/>
          </a:stretch>
        </p:blipFill>
        <p:spPr>
          <a:xfrm>
            <a:off x="4351575" y="942574"/>
            <a:ext cx="2891750" cy="37100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