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_rels/notesSlide13.xml.rels" ContentType="application/vnd.openxmlformats-package.relationships+xml"/>
  <Override PartName="/ppt/notesSlides/_rels/notesSlide5.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1644BAD-04AC-40DB-AD8A-7E2CD3C870A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685800" y="1143000"/>
            <a:ext cx="5486040" cy="3085920"/>
          </a:xfrm>
          <a:prstGeom prst="rect">
            <a:avLst/>
          </a:prstGeom>
        </p:spPr>
      </p:sp>
      <p:sp>
        <p:nvSpPr>
          <p:cNvPr id="139"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i="1" lang="en-IN" sz="2000" spc="-1" strike="noStrike">
                <a:latin typeface="Arial"/>
              </a:rPr>
              <a:t>Priority Queue</a:t>
            </a:r>
            <a:r>
              <a:rPr b="0" lang="en-IN" sz="2000" spc="-1" strike="noStrike">
                <a:latin typeface="Arial"/>
              </a:rPr>
              <a:t> is an extension of </a:t>
            </a:r>
            <a:r>
              <a:rPr b="0" i="1" lang="en-IN" sz="2000" spc="-1" strike="noStrike">
                <a:latin typeface="Arial"/>
              </a:rPr>
              <a:t>queue</a:t>
            </a:r>
            <a:r>
              <a:rPr b="0" lang="en-IN" sz="2000" spc="-1" strike="noStrike">
                <a:latin typeface="Arial"/>
              </a:rPr>
              <a:t> with following properties. Every item has a </a:t>
            </a:r>
            <a:r>
              <a:rPr b="0" i="1" lang="en-IN" sz="2000" spc="-1" strike="noStrike">
                <a:latin typeface="Arial"/>
              </a:rPr>
              <a:t>priority</a:t>
            </a:r>
            <a:r>
              <a:rPr b="0" lang="en-IN" sz="2000" spc="-1" strike="noStrike">
                <a:latin typeface="Arial"/>
              </a:rPr>
              <a:t> associated with it. An element with high </a:t>
            </a:r>
            <a:r>
              <a:rPr b="0" i="1" lang="en-IN" sz="2000" spc="-1" strike="noStrike">
                <a:latin typeface="Arial"/>
              </a:rPr>
              <a:t>priority</a:t>
            </a:r>
            <a:r>
              <a:rPr b="0" lang="en-IN" sz="2000" spc="-1" strike="noStrike">
                <a:latin typeface="Arial"/>
              </a:rPr>
              <a:t> is dequeued before an element with low </a:t>
            </a:r>
            <a:r>
              <a:rPr b="0" i="1" lang="en-IN" sz="2000" spc="-1" strike="noStrike">
                <a:latin typeface="Arial"/>
              </a:rPr>
              <a:t>priority</a:t>
            </a:r>
            <a:r>
              <a:rPr b="0" lang="en-IN" sz="2000" spc="-1" strike="noStrike">
                <a:latin typeface="Arial"/>
              </a:rPr>
              <a:t>. If two elements have the same </a:t>
            </a:r>
            <a:r>
              <a:rPr b="0" i="1" lang="en-IN" sz="2000" spc="-1" strike="noStrike">
                <a:latin typeface="Arial"/>
              </a:rPr>
              <a:t>priority</a:t>
            </a:r>
            <a:r>
              <a:rPr b="0" lang="en-IN" sz="2000" spc="-1" strike="noStrike">
                <a:latin typeface="Arial"/>
              </a:rPr>
              <a:t>, they are served according to their order in the </a:t>
            </a:r>
            <a:r>
              <a:rPr b="0" i="1" lang="en-IN" sz="2000" spc="-1" strike="noStrike">
                <a:latin typeface="Arial"/>
              </a:rPr>
              <a:t>queue</a:t>
            </a:r>
            <a:r>
              <a:rPr b="0" lang="en-IN" sz="2000" spc="-1" strike="noStrike">
                <a:latin typeface="Arial"/>
              </a:rPr>
              <a:t>.</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r>
              <a:rPr b="0" lang="en-IN" sz="2000" spc="-1" strike="noStrike">
                <a:latin typeface="Arial"/>
              </a:rPr>
              <a:t>A </a:t>
            </a:r>
            <a:r>
              <a:rPr b="1" lang="en-IN" sz="2000" spc="-1" strike="noStrike">
                <a:latin typeface="Arial"/>
              </a:rPr>
              <a:t>priority queue</a:t>
            </a:r>
            <a:r>
              <a:rPr b="0" lang="en-IN" sz="2000" spc="-1" strike="noStrike">
                <a:latin typeface="Arial"/>
              </a:rPr>
              <a:t> is typically implemented using Heap data structure. Applications: Dijkstra's Shortest Path Algorithm using </a:t>
            </a:r>
            <a:r>
              <a:rPr b="1" lang="en-IN" sz="2000" spc="-1" strike="noStrike">
                <a:latin typeface="Arial"/>
              </a:rPr>
              <a:t>priority queue</a:t>
            </a:r>
            <a:r>
              <a:rPr b="0" lang="en-IN" sz="2000" spc="-1" strike="noStrike">
                <a:latin typeface="Arial"/>
              </a:rPr>
              <a:t>: When the graph is stored in the form of adjacency list or matrix, </a:t>
            </a:r>
            <a:r>
              <a:rPr b="1" lang="en-IN" sz="2000" spc="-1" strike="noStrike">
                <a:latin typeface="Arial"/>
              </a:rPr>
              <a:t>priority queue</a:t>
            </a:r>
            <a:r>
              <a:rPr b="0" lang="en-IN" sz="2000" spc="-1" strike="noStrike">
                <a:latin typeface="Arial"/>
              </a:rPr>
              <a:t> can be </a:t>
            </a:r>
            <a:r>
              <a:rPr b="1" lang="en-IN" sz="2000" spc="-1" strike="noStrike">
                <a:latin typeface="Arial"/>
              </a:rPr>
              <a:t>used</a:t>
            </a:r>
            <a:r>
              <a:rPr b="0" lang="en-IN" sz="2000" spc="-1" strike="noStrike">
                <a:latin typeface="Arial"/>
              </a:rPr>
              <a:t> to extract minimum efficiently when implementing Dijkstra's algorithm.</a:t>
            </a:r>
            <a:endParaRPr b="0" lang="en-US" sz="2000" spc="-1" strike="noStrike">
              <a:latin typeface="Arial"/>
            </a:endParaRPr>
          </a:p>
        </p:txBody>
      </p:sp>
      <p:sp>
        <p:nvSpPr>
          <p:cNvPr id="140"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DEDC5E80-F2FB-4E56-8262-685832F169A0}" type="slidenum">
              <a:rPr b="0" lang="en-IN" sz="1200" spc="-1" strike="noStrike">
                <a:latin typeface="Times New Roman"/>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685800" y="1143000"/>
            <a:ext cx="5486040" cy="3085920"/>
          </a:xfrm>
          <a:prstGeom prst="rect">
            <a:avLst/>
          </a:prstGeom>
        </p:spPr>
      </p:sp>
      <p:sp>
        <p:nvSpPr>
          <p:cNvPr id="13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IN" sz="2000" spc="-1" strike="noStrike">
                <a:latin typeface="Arial"/>
              </a:rPr>
              <a:t>Hash table based implementation of the Map interface, with </a:t>
            </a:r>
            <a:r>
              <a:rPr b="0" i="1" lang="en-IN" sz="2000" spc="-1" strike="noStrike">
                <a:latin typeface="Arial"/>
              </a:rPr>
              <a:t>weak keys</a:t>
            </a:r>
            <a:r>
              <a:rPr b="0" lang="en-IN" sz="2000" spc="-1" strike="noStrike">
                <a:latin typeface="Arial"/>
              </a:rPr>
              <a:t>. An entry in a WeakHashMap will automatically be removed when its key is no longer in ordinary use. More precisely, the presence of a mapping for a given key will not prevent the key from being discarded by the garbage collector, that is, made finalizable, finalized, and then reclaimed. When a key has been discarded its entry is effectively removed from the map, so this class behaves somewhat differently from other Map implementations. </a:t>
            </a:r>
            <a:endParaRPr b="0" lang="en-US" sz="2000" spc="-1" strike="noStrike">
              <a:latin typeface="Arial"/>
            </a:endParaRPr>
          </a:p>
          <a:p>
            <a:pPr marL="216000" indent="-216000">
              <a:lnSpc>
                <a:spcPct val="100000"/>
              </a:lnSpc>
            </a:pPr>
            <a:r>
              <a:rPr b="0" lang="en-IN" sz="2000" spc="-1" strike="noStrike">
                <a:latin typeface="Arial"/>
              </a:rPr>
              <a:t>Weak Hashmap This class implements the Map interface with a hash table, using reference-equality in place of object-equality when comparing keys (and values). In other words, in an IdentityHashMap, two keys k1 and k2 are considered equal if and only if (k1==k2). (In normal Map implementations (like HashMap) two keys k1 and k2 are considered equal if and only if (k1==null ? k2==null : k1.equals(k2)).) </a:t>
            </a:r>
            <a:endParaRPr b="0" lang="en-US" sz="2000" spc="-1" strike="noStrike">
              <a:latin typeface="Arial"/>
            </a:endParaRPr>
          </a:p>
          <a:p>
            <a:pPr marL="216000" indent="-216000">
              <a:lnSpc>
                <a:spcPct val="100000"/>
              </a:lnSpc>
            </a:pPr>
            <a:r>
              <a:rPr b="1" lang="en-IN" sz="2000" spc="-1" strike="noStrike">
                <a:latin typeface="Arial"/>
              </a:rPr>
              <a:t>IdentityHashMap</a:t>
            </a:r>
            <a:r>
              <a:rPr b="0" lang="en-IN" sz="2000" spc="-1" strike="noStrike">
                <a:latin typeface="Arial"/>
              </a:rPr>
              <a:t> as name suggests uses the equality operator(==) for comparing the keys. So when you put any Key Value pair in it the Key Object is compared using == operator. On the other hand </a:t>
            </a:r>
            <a:r>
              <a:rPr b="1" lang="en-IN" sz="2000" spc="-1" strike="noStrike">
                <a:latin typeface="Arial"/>
              </a:rPr>
              <a:t>HashMap</a:t>
            </a:r>
            <a:r>
              <a:rPr b="0" lang="en-IN" sz="2000" spc="-1" strike="noStrike">
                <a:latin typeface="Arial"/>
              </a:rPr>
              <a:t> uses equals method to determine the uniqueness of the Key.</a:t>
            </a:r>
            <a:endParaRPr b="0" lang="en-US" sz="2000" spc="-1" strike="noStrike">
              <a:latin typeface="Arial"/>
            </a:endParaRPr>
          </a:p>
          <a:p>
            <a:pPr marL="216000" indent="-216000">
              <a:lnSpc>
                <a:spcPct val="100000"/>
              </a:lnSpc>
            </a:pPr>
            <a:r>
              <a:rPr b="0" lang="en-IN" sz="2000" spc="-1" strike="noStrike">
                <a:latin typeface="Arial"/>
              </a:rPr>
              <a:t>IdentityHashMap as name suggests uses the equality operator(==) for comparing the keys. So when you put any Key Value pair in it the Key Object is compared using == operator.</a:t>
            </a:r>
            <a:endParaRPr b="0" lang="en-US" sz="2000" spc="-1" strike="noStrike">
              <a:latin typeface="Arial"/>
            </a:endParaRPr>
          </a:p>
          <a:p>
            <a:pPr marL="216000" indent="-216000">
              <a:lnSpc>
                <a:spcPct val="100000"/>
              </a:lnSpc>
            </a:pPr>
            <a:r>
              <a:rPr b="0" lang="en-IN" sz="2000" spc="-1" strike="noStrike">
                <a:latin typeface="Arial"/>
              </a:rPr>
              <a:t>import java.util.HashMap; import java.util.IdentityHashMap; import java.util.Map;public class IdentityMapDemo {public static void main(String[] args) { Map identityMap = new IdentityHashMap(); Map hashMap = new HashMap(); identityMap.put("a", 1); identityMap.put(new String("a"), 2); identityMap.put("a", 3);hashMap.put("a", 1); hashMap.put(new String("a"), 2); hashMap.put("a", 3);System.out.println("Identity Map KeySet Size :: " + identityMap.keySet().size()); System.out.println("Hash Map KeySet Size :: " + hashMap.keySet().size()); } }</a:t>
            </a:r>
            <a:endParaRPr b="0" lang="en-US" sz="2000" spc="-1" strike="noStrike">
              <a:latin typeface="Arial"/>
            </a:endParaRPr>
          </a:p>
          <a:p>
            <a:pPr marL="216000" indent="-216000">
              <a:lnSpc>
                <a:spcPct val="100000"/>
              </a:lnSpc>
            </a:pPr>
            <a:r>
              <a:rPr b="0" lang="en-IN" sz="2000" spc="-1" strike="noStrike">
                <a:latin typeface="Arial"/>
              </a:rPr>
              <a:t>On the other hand HashMap uses equals method to determine the uniqueness of the Key. </a:t>
            </a:r>
            <a:endParaRPr b="0" lang="en-US" sz="2000" spc="-1" strike="noStrike">
              <a:latin typeface="Arial"/>
            </a:endParaRPr>
          </a:p>
          <a:p>
            <a:pPr marL="216000" indent="-216000">
              <a:lnSpc>
                <a:spcPct val="100000"/>
              </a:lnSpc>
            </a:pPr>
            <a:r>
              <a:rPr b="0" lang="en-IN" sz="2000" spc="-1" strike="noStrike">
                <a:latin typeface="Arial"/>
              </a:rPr>
              <a:t>k1.equals(k2)</a:t>
            </a:r>
            <a:endParaRPr b="0" lang="en-US" sz="2000" spc="-1" strike="noStrike">
              <a:latin typeface="Arial"/>
            </a:endParaRPr>
          </a:p>
          <a:p>
            <a:pPr marL="216000" indent="-216000">
              <a:lnSpc>
                <a:spcPct val="100000"/>
              </a:lnSpc>
            </a:pPr>
            <a:r>
              <a:rPr b="0" lang="en-IN" sz="2000" spc="-1" strike="noStrike">
                <a:latin typeface="Arial"/>
              </a:rPr>
              <a:t>instead of equality operator.</a:t>
            </a:r>
            <a:endParaRPr b="0" lang="en-US" sz="2000" spc="-1" strike="noStrike">
              <a:latin typeface="Arial"/>
            </a:endParaRPr>
          </a:p>
          <a:p>
            <a:pPr marL="216000" indent="-216000">
              <a:lnSpc>
                <a:spcPct val="100000"/>
              </a:lnSpc>
            </a:pPr>
            <a:r>
              <a:rPr b="0" lang="en-IN" sz="2000" spc="-1" strike="noStrike">
                <a:latin typeface="Arial"/>
              </a:rPr>
              <a:t>When you run the above code the result will be </a:t>
            </a:r>
            <a:endParaRPr b="0" lang="en-US" sz="2000" spc="-1" strike="noStrike">
              <a:latin typeface="Arial"/>
            </a:endParaRPr>
          </a:p>
          <a:p>
            <a:pPr marL="216000" indent="-216000">
              <a:lnSpc>
                <a:spcPct val="100000"/>
              </a:lnSpc>
            </a:pPr>
            <a:r>
              <a:rPr b="0" lang="en-IN" sz="2000" spc="-1" strike="noStrike">
                <a:latin typeface="Arial"/>
              </a:rPr>
              <a:t>Identity Map KeySet Size :: 2Hash Map KeySet Size :: 1</a:t>
            </a:r>
            <a:endParaRPr b="0" lang="en-US" sz="2000" spc="-1" strike="noStrike">
              <a:latin typeface="Arial"/>
            </a:endParaRPr>
          </a:p>
          <a:p>
            <a:pPr marL="216000" indent="-216000">
              <a:lnSpc>
                <a:spcPct val="100000"/>
              </a:lnSpc>
            </a:pPr>
            <a:r>
              <a:rPr b="0" lang="en-IN" sz="2000" spc="-1" strike="noStrike">
                <a:latin typeface="Arial"/>
              </a:rPr>
              <a:t>The Keysize of Identity Map is 2 because here </a:t>
            </a:r>
            <a:r>
              <a:rPr b="1" lang="en-IN" sz="2000" spc="-1" strike="noStrike">
                <a:latin typeface="Arial"/>
              </a:rPr>
              <a:t>a</a:t>
            </a:r>
            <a:r>
              <a:rPr b="0" lang="en-IN" sz="2000" spc="-1" strike="noStrike">
                <a:latin typeface="Arial"/>
              </a:rPr>
              <a:t> and </a:t>
            </a:r>
            <a:r>
              <a:rPr b="1" lang="en-IN" sz="2000" spc="-1" strike="noStrike">
                <a:latin typeface="Arial"/>
              </a:rPr>
              <a:t>new String(“a”)</a:t>
            </a:r>
            <a:r>
              <a:rPr b="0" lang="en-IN" sz="2000" spc="-1" strike="noStrike">
                <a:latin typeface="Arial"/>
              </a:rPr>
              <a:t> are considered two different Object. The comparison is done using </a:t>
            </a:r>
            <a:r>
              <a:rPr b="0" i="1" lang="en-IN" sz="2000" spc="-1" strike="noStrike">
                <a:latin typeface="Arial"/>
              </a:rPr>
              <a:t>==</a:t>
            </a:r>
            <a:r>
              <a:rPr b="0" lang="en-IN" sz="2000" spc="-1" strike="noStrike">
                <a:latin typeface="Arial"/>
              </a:rPr>
              <a:t> operator. </a:t>
            </a:r>
            <a:endParaRPr b="0" lang="en-US" sz="2000" spc="-1" strike="noStrike">
              <a:latin typeface="Arial"/>
            </a:endParaRPr>
          </a:p>
          <a:p>
            <a:pPr marL="216000" indent="-216000">
              <a:lnSpc>
                <a:spcPct val="100000"/>
              </a:lnSpc>
            </a:pPr>
            <a:r>
              <a:rPr b="0" lang="en-IN" sz="2000" spc="-1" strike="noStrike">
                <a:latin typeface="Arial"/>
              </a:rPr>
              <a:t>For HashMap the keySize is 1 because K1.equals(K2) returns true for all three Keys and hence it keep on removing the old value and updating it with the new one. </a:t>
            </a:r>
            <a:endParaRPr b="0" lang="en-US" sz="2000" spc="-1" strike="noStrike">
              <a:latin typeface="Arial"/>
            </a:endParaRPr>
          </a:p>
          <a:p>
            <a:pPr marL="216000" indent="-216000">
              <a:lnSpc>
                <a:spcPct val="100000"/>
              </a:lnSpc>
            </a:pPr>
            <a:r>
              <a:rPr b="0" lang="en-IN" sz="2000" spc="-1" strike="noStrike">
                <a:latin typeface="Arial"/>
              </a:rPr>
              <a:t>These both Maps will behave in same manner if they are used for Keys which are user defined Object and doesn’t overrides equals method.</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137"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9D4DE376-5E2A-4F33-9373-60D115055D87}" type="slidenum">
              <a:rPr b="0" lang="en-IN"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B68975CC-70A5-4886-89D4-31C3FFCD369C}" type="datetime">
              <a:rPr b="0" lang="en-IN" sz="1200" spc="-1" strike="noStrike">
                <a:solidFill>
                  <a:srgbClr val="8b8b8b"/>
                </a:solidFill>
                <a:latin typeface="Calibri"/>
              </a:rPr>
              <a:t>04/12/21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98B0C51-670B-46EA-A282-32BB9E0A9AB6}" type="slidenum">
              <a:rPr b="0" lang="en-IN"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7E04B6FA-6D00-463A-BAE9-AC7C7A17DD08}" type="datetime">
              <a:rPr b="0" lang="en-IN" sz="1200" spc="-1" strike="noStrike">
                <a:solidFill>
                  <a:srgbClr val="8b8b8b"/>
                </a:solidFill>
                <a:latin typeface="Calibri"/>
              </a:rPr>
              <a:t>04/12/21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45E50DF3-272A-403E-B52D-93300CB714CD}" type="slidenum">
              <a:rPr b="0" lang="en-IN"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itle 1"/>
          <p:cNvSpPr txBox="1"/>
          <p:nvPr/>
        </p:nvSpPr>
        <p:spPr>
          <a:xfrm>
            <a:off x="1523880" y="1122480"/>
            <a:ext cx="9143640" cy="2387160"/>
          </a:xfrm>
          <a:prstGeom prst="rect">
            <a:avLst/>
          </a:prstGeom>
          <a:noFill/>
          <a:ln w="0">
            <a:noFill/>
          </a:ln>
        </p:spPr>
        <p:txBody>
          <a:bodyPr anchor="b">
            <a:noAutofit/>
          </a:bodyPr>
          <a:p>
            <a:pPr algn="ctr">
              <a:lnSpc>
                <a:spcPct val="90000"/>
              </a:lnSpc>
            </a:pPr>
            <a:r>
              <a:rPr b="0" lang="en-IN" sz="6000" spc="-1" strike="noStrike">
                <a:solidFill>
                  <a:srgbClr val="000000"/>
                </a:solidFill>
                <a:latin typeface="Calibri Light"/>
              </a:rPr>
              <a:t>Collections 2</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le 1"/>
          <p:cNvSpPr txBox="1"/>
          <p:nvPr/>
        </p:nvSpPr>
        <p:spPr>
          <a:xfrm>
            <a:off x="838080" y="365040"/>
            <a:ext cx="10515240" cy="1325160"/>
          </a:xfrm>
          <a:prstGeom prst="rect">
            <a:avLst/>
          </a:prstGeom>
          <a:noFill/>
          <a:ln w="0">
            <a:noFill/>
          </a:ln>
        </p:spPr>
        <p:txBody>
          <a:bodyPr anchor="ctr">
            <a:normAutofit fontScale="32000"/>
          </a:bodyPr>
          <a:p>
            <a:pPr algn="ctr">
              <a:lnSpc>
                <a:spcPct val="90000"/>
              </a:lnSpc>
            </a:pPr>
            <a:br/>
            <a:br/>
            <a:r>
              <a:rPr b="1" lang="en-IN" sz="4400" spc="-1" strike="noStrike">
                <a:solidFill>
                  <a:srgbClr val="000000"/>
                </a:solidFill>
                <a:latin typeface="Calibri Light"/>
              </a:rPr>
              <a:t>The values() methods</a:t>
            </a:r>
            <a:br/>
            <a:br/>
            <a:endParaRPr b="0" lang="en-US" sz="4400" spc="-1" strike="noStrike">
              <a:solidFill>
                <a:srgbClr val="000000"/>
              </a:solidFill>
              <a:latin typeface="Calibri"/>
            </a:endParaRPr>
          </a:p>
        </p:txBody>
      </p:sp>
      <p:sp>
        <p:nvSpPr>
          <p:cNvPr id="108" name="Content Placeholder 2"/>
          <p:cNvSpPr txBox="1"/>
          <p:nvPr/>
        </p:nvSpPr>
        <p:spPr>
          <a:xfrm>
            <a:off x="838080" y="1825560"/>
            <a:ext cx="10515240" cy="4350960"/>
          </a:xfrm>
          <a:prstGeom prst="rect">
            <a:avLst/>
          </a:prstGeom>
          <a:noFill/>
          <a:ln w="0">
            <a:noFill/>
          </a:ln>
        </p:spPr>
        <p:txBody>
          <a:bodyPr>
            <a:normAutofit fontScale="52000"/>
          </a:bodyPr>
          <a:p>
            <a:pPr>
              <a:lnSpc>
                <a:spcPct val="90000"/>
              </a:lnSpc>
              <a:spcBef>
                <a:spcPts val="1001"/>
              </a:spcBef>
              <a:tabLst>
                <a:tab algn="l" pos="0"/>
              </a:tabLst>
            </a:pPr>
            <a:r>
              <a:rPr b="0" lang="en-IN" sz="2800" spc="-1" strike="noStrike">
                <a:solidFill>
                  <a:srgbClr val="000000"/>
                </a:solidFill>
                <a:latin typeface="Calibri"/>
              </a:rPr>
              <a:t>The values() methods of Map interface returns a Collection view of the values contained in this map. The collection is backed by the map, so changes to the map are reflected in the collection, and vice-versa.</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If the map is modified while an iteration over the collection is in progress (except through the iterator's own remove operation), the results of the iteration are undefined. The collection supports element removal, which removes the corresponding mapping from the map, via the Iterator.remove(), Collection.remove(), removeAll(), retainAll() and clear() operations.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Similar to keySet() and entrySet(), It does not support the add() or addAll() operations.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Here is how you can get all the values from a Map in Java:</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Collection&lt;Integer&gt; values = priceMap.values();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le 1"/>
          <p:cNvSpPr txBox="1"/>
          <p:nvPr/>
        </p:nvSpPr>
        <p:spPr>
          <a:xfrm>
            <a:off x="838080" y="365040"/>
            <a:ext cx="10515240" cy="1325160"/>
          </a:xfrm>
          <a:prstGeom prst="rect">
            <a:avLst/>
          </a:prstGeom>
          <a:noFill/>
          <a:ln w="0">
            <a:noFill/>
          </a:ln>
        </p:spPr>
        <p:txBody>
          <a:bodyPr anchor="ctr">
            <a:normAutofit fontScale="69000"/>
          </a:bodyPr>
          <a:p>
            <a:pPr algn="ctr">
              <a:lnSpc>
                <a:spcPct val="90000"/>
              </a:lnSpc>
            </a:pPr>
            <a:r>
              <a:rPr b="0" lang="en-IN" sz="4400" spc="-1" strike="noStrike">
                <a:solidFill>
                  <a:srgbClr val="000000"/>
                </a:solidFill>
                <a:latin typeface="Calibri Light"/>
              </a:rPr>
              <a:t>Java Program to use keySet(), entrySet() and values()</a:t>
            </a:r>
            <a:br/>
            <a:endParaRPr b="0" lang="en-US" sz="4400" spc="-1" strike="noStrike">
              <a:solidFill>
                <a:srgbClr val="000000"/>
              </a:solidFill>
              <a:latin typeface="Calibri"/>
            </a:endParaRPr>
          </a:p>
        </p:txBody>
      </p:sp>
      <p:sp>
        <p:nvSpPr>
          <p:cNvPr id="110" name="Content Placeholder 2"/>
          <p:cNvSpPr txBox="1"/>
          <p:nvPr/>
        </p:nvSpPr>
        <p:spPr>
          <a:xfrm>
            <a:off x="838080" y="1189080"/>
            <a:ext cx="4104360" cy="4350960"/>
          </a:xfrm>
          <a:prstGeom prst="rect">
            <a:avLst/>
          </a:prstGeom>
          <a:noFill/>
          <a:ln w="0">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import java.util.Collection;</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import java.util.HashMap;</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import java.util.Map;</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import java.util.Map.Entry;</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import java.util.Set;</a:t>
            </a:r>
            <a:endParaRPr b="0" lang="en-US" sz="1100" spc="-1" strike="noStrike">
              <a:solidFill>
                <a:srgbClr val="000000"/>
              </a:solidFill>
              <a:latin typeface="Calibri"/>
            </a:endParaRPr>
          </a:p>
          <a:p>
            <a:pPr>
              <a:lnSpc>
                <a:spcPct val="90000"/>
              </a:lnSpc>
              <a:spcBef>
                <a:spcPts val="1001"/>
              </a:spcBef>
              <a:tabLst>
                <a:tab algn="l" pos="0"/>
              </a:tabLst>
            </a:pP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public class HashMapDemo {</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public static void main(String[] args) {</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Map&lt;String, Integer&gt; priceMap = new HashMap&lt;&gt;();</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priceMap.put("TV", 500);</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priceMap.put("Phone", 200);</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priceMap.put("Car", 20000);</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priceMap.put("Bike", 6000);</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priceMap.put("Furniture", 700);</a:t>
            </a:r>
            <a:endParaRPr b="0" lang="en-US" sz="1100" spc="-1" strike="noStrike">
              <a:solidFill>
                <a:srgbClr val="000000"/>
              </a:solidFill>
              <a:latin typeface="Calibri"/>
            </a:endParaRPr>
          </a:p>
          <a:p>
            <a:pPr>
              <a:lnSpc>
                <a:spcPct val="90000"/>
              </a:lnSpc>
              <a:spcBef>
                <a:spcPts val="1001"/>
              </a:spcBef>
              <a:tabLst>
                <a:tab algn="l" pos="0"/>
              </a:tabLst>
            </a:pP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endParaRPr b="0" lang="en-US" sz="1100" spc="-1" strike="noStrike">
              <a:solidFill>
                <a:srgbClr val="000000"/>
              </a:solidFill>
              <a:latin typeface="Calibri"/>
            </a:endParaRPr>
          </a:p>
        </p:txBody>
      </p:sp>
      <p:sp>
        <p:nvSpPr>
          <p:cNvPr id="111" name="Rectangle 3"/>
          <p:cNvSpPr/>
          <p:nvPr/>
        </p:nvSpPr>
        <p:spPr>
          <a:xfrm>
            <a:off x="5459760" y="1375560"/>
            <a:ext cx="6095520" cy="3713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System.out.println("price map: " + priceMap);</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Set&lt;String&gt; keys = priceMap.keySet();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Collection&lt;Integer&gt; values = priceMap.values();</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Set&lt;Entry&lt;String, Integer&gt;&gt; entries = priceMap.entrySet();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System.out.println("keys of Map : " + keys);</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System.out.println("values from Map :" + values);</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System.out.println("entries from Map :" + entries);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Output:</a:t>
            </a:r>
            <a:endParaRPr b="0" lang="en-US" sz="1400" spc="-1" strike="noStrike">
              <a:latin typeface="Arial"/>
            </a:endParaRPr>
          </a:p>
          <a:p>
            <a:pPr>
              <a:lnSpc>
                <a:spcPct val="100000"/>
              </a:lnSpc>
            </a:pPr>
            <a:r>
              <a:rPr b="0" lang="en-IN" sz="1400" spc="-1" strike="noStrike">
                <a:solidFill>
                  <a:srgbClr val="000000"/>
                </a:solidFill>
                <a:latin typeface="Calibri"/>
              </a:rPr>
              <a:t>price map: {Car=20000, Phone=200, Bike=6000, Furniture=700, TV=500}</a:t>
            </a:r>
            <a:endParaRPr b="0" lang="en-US" sz="1400" spc="-1" strike="noStrike">
              <a:latin typeface="Arial"/>
            </a:endParaRPr>
          </a:p>
          <a:p>
            <a:pPr>
              <a:lnSpc>
                <a:spcPct val="100000"/>
              </a:lnSpc>
            </a:pPr>
            <a:r>
              <a:rPr b="0" lang="en-IN" sz="1400" spc="-1" strike="noStrike">
                <a:solidFill>
                  <a:srgbClr val="000000"/>
                </a:solidFill>
                <a:latin typeface="Calibri"/>
              </a:rPr>
              <a:t>keys of Map : [Car, Phone, Bike, Furniture, TV]</a:t>
            </a:r>
            <a:endParaRPr b="0" lang="en-US" sz="1400" spc="-1" strike="noStrike">
              <a:latin typeface="Arial"/>
            </a:endParaRPr>
          </a:p>
          <a:p>
            <a:pPr>
              <a:lnSpc>
                <a:spcPct val="100000"/>
              </a:lnSpc>
            </a:pPr>
            <a:r>
              <a:rPr b="0" lang="en-IN" sz="1400" spc="-1" strike="noStrike">
                <a:solidFill>
                  <a:srgbClr val="000000"/>
                </a:solidFill>
                <a:latin typeface="Calibri"/>
              </a:rPr>
              <a:t>values from Map :[20000, 200, 6000, 700, 500]</a:t>
            </a:r>
            <a:endParaRPr b="0" lang="en-US" sz="1400" spc="-1" strike="noStrike">
              <a:latin typeface="Arial"/>
            </a:endParaRPr>
          </a:p>
          <a:p>
            <a:pPr>
              <a:lnSpc>
                <a:spcPct val="100000"/>
              </a:lnSpc>
            </a:pPr>
            <a:r>
              <a:rPr b="0" lang="en-IN" sz="1400" spc="-1" strike="noStrike">
                <a:solidFill>
                  <a:srgbClr val="000000"/>
                </a:solidFill>
                <a:latin typeface="Calibri"/>
              </a:rPr>
              <a:t>entries from Map :[Car=20000, Phone=200, Bike=6000, Furniture=700, TV=500]</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Queue</a:t>
            </a:r>
            <a:endParaRPr b="0" lang="en-US" sz="4400" spc="-1" strike="noStrike">
              <a:solidFill>
                <a:srgbClr val="000000"/>
              </a:solidFill>
              <a:latin typeface="Calibri"/>
            </a:endParaRPr>
          </a:p>
        </p:txBody>
      </p:sp>
      <p:sp>
        <p:nvSpPr>
          <p:cNvPr id="113" name="Content Placeholder 2"/>
          <p:cNvSpPr txBox="1"/>
          <p:nvPr/>
        </p:nvSpPr>
        <p:spPr>
          <a:xfrm>
            <a:off x="838080" y="1825560"/>
            <a:ext cx="3985200" cy="4350960"/>
          </a:xfrm>
          <a:prstGeom prst="rect">
            <a:avLst/>
          </a:prstGeom>
          <a:noFill/>
          <a:ln w="0">
            <a:noFill/>
          </a:ln>
        </p:spPr>
        <p:txBody>
          <a:bodyPr>
            <a:normAutofit fontScale="66000"/>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A Queue is a First In First Out (FIFO) data structure. It models a queue in real-life. Yes, the one that you might have seen in front of a movie theater, a shopping mall, a metro, or a bus.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Just like queues in real life, new elements in a Queue data structure are added at the back and removed from the front. A Queue can be visualized as shown in the figure below</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114" name="Picture 2" descr="Java Queue Data Structure Visualization"/>
          <p:cNvPicPr/>
          <p:nvPr/>
        </p:nvPicPr>
        <p:blipFill>
          <a:blip r:embed="rId1"/>
          <a:stretch/>
        </p:blipFill>
        <p:spPr>
          <a:xfrm>
            <a:off x="4981680" y="2188800"/>
            <a:ext cx="6600600" cy="2771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Queue</a:t>
            </a:r>
            <a:endParaRPr b="0" lang="en-US" sz="4400" spc="-1" strike="noStrike">
              <a:solidFill>
                <a:srgbClr val="000000"/>
              </a:solidFill>
              <a:latin typeface="Calibri"/>
            </a:endParaRPr>
          </a:p>
        </p:txBody>
      </p:sp>
      <p:sp>
        <p:nvSpPr>
          <p:cNvPr id="116" name="Content Placeholder 2"/>
          <p:cNvSpPr txBox="1"/>
          <p:nvPr/>
        </p:nvSpPr>
        <p:spPr>
          <a:xfrm>
            <a:off x="838080" y="1825560"/>
            <a:ext cx="52574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 process of adding an element at the back of the Queue is called Enqueue, and the process of removing an element from the front of the Queue is called Dequeue.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Java provides a Queue interface which is part of Java’s collections framework. The figure below depicts the position of Queue interface in Collections hierarchy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117" name="Picture 2" descr="Java Queue interface in Collection Hierarchy"/>
          <p:cNvPicPr/>
          <p:nvPr/>
        </p:nvPicPr>
        <p:blipFill>
          <a:blip r:embed="rId1"/>
          <a:stretch/>
        </p:blipFill>
        <p:spPr>
          <a:xfrm>
            <a:off x="6095880" y="1577160"/>
            <a:ext cx="5733360" cy="47041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1" lang="en-IN" sz="2400" spc="-1" strike="noStrike">
                <a:solidFill>
                  <a:srgbClr val="000000"/>
                </a:solidFill>
                <a:latin typeface="Calibri Light"/>
              </a:rPr>
              <a:t>Creating a Queue and Performing basic operations like Enqueue and Dequeue</a:t>
            </a:r>
            <a:br/>
            <a:br/>
            <a:endParaRPr b="0" lang="en-US" sz="2400" spc="-1" strike="noStrike">
              <a:solidFill>
                <a:srgbClr val="000000"/>
              </a:solidFill>
              <a:latin typeface="Calibri"/>
            </a:endParaRPr>
          </a:p>
        </p:txBody>
      </p:sp>
      <p:sp>
        <p:nvSpPr>
          <p:cNvPr id="119" name="Content Placeholder 2"/>
          <p:cNvSpPr txBox="1"/>
          <p:nvPr/>
        </p:nvSpPr>
        <p:spPr>
          <a:xfrm>
            <a:off x="76320" y="831600"/>
            <a:ext cx="5181480" cy="5797800"/>
          </a:xfrm>
          <a:prstGeom prst="rect">
            <a:avLst/>
          </a:prstGeom>
          <a:noFill/>
          <a:ln w="0">
            <a:noFill/>
          </a:ln>
        </p:spPr>
        <p:txBody>
          <a:bodyPr>
            <a:normAutofit/>
          </a:bodyPr>
          <a:p>
            <a:pPr>
              <a:lnSpc>
                <a:spcPct val="90000"/>
              </a:lnSpc>
              <a:spcBef>
                <a:spcPts val="1001"/>
              </a:spcBef>
              <a:tabLst>
                <a:tab algn="l" pos="0"/>
              </a:tabLst>
            </a:pPr>
            <a:r>
              <a:rPr b="0" lang="en-IN" sz="1000" spc="-1" strike="noStrike">
                <a:solidFill>
                  <a:srgbClr val="000000"/>
                </a:solidFill>
                <a:latin typeface="Calibri"/>
              </a:rPr>
              <a:t>import java.util.LinkedList;</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import java.util.Queue;</a:t>
            </a:r>
            <a:endParaRPr b="0" lang="en-US" sz="1000" spc="-1" strike="noStrike">
              <a:solidFill>
                <a:srgbClr val="000000"/>
              </a:solidFill>
              <a:latin typeface="Calibri"/>
            </a:endParaRPr>
          </a:p>
          <a:p>
            <a:pPr>
              <a:lnSpc>
                <a:spcPct val="90000"/>
              </a:lnSpc>
              <a:spcBef>
                <a:spcPts val="1001"/>
              </a:spcBef>
              <a:tabLst>
                <a:tab algn="l" pos="0"/>
              </a:tabLst>
            </a:pP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public class QueueExample {</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public static void main(String[] args) {</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 Create and initialize a Queue using a LinkedList</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Queue&lt;String&gt; waitingQueue = new LinkedList&lt;&gt;();</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 Adding new elements to the Queue (The Enqueue operation)</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waitingQueue.add("Rajeev");</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waitingQueue.add("Chris");</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waitingQueue.add("John");</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waitingQueue.add("Mark");</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waitingQueue.add("Steven");</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System.out.println("WaitingQueue : " + waitingQueue);</a:t>
            </a:r>
            <a:endParaRPr b="0" lang="en-US" sz="1000" spc="-1" strike="noStrike">
              <a:solidFill>
                <a:srgbClr val="000000"/>
              </a:solidFill>
              <a:latin typeface="Calibri"/>
            </a:endParaRPr>
          </a:p>
          <a:p>
            <a:pPr>
              <a:lnSpc>
                <a:spcPct val="90000"/>
              </a:lnSpc>
              <a:spcBef>
                <a:spcPts val="1001"/>
              </a:spcBef>
              <a:tabLst>
                <a:tab algn="l" pos="0"/>
              </a:tabLst>
            </a:pP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 Removing an element from the Queue using remove() (The Dequeue operation)</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 The remove() method throws NoSuchElementException if the Queue is empty</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String name = waitingQueue.remove();</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System.out.println("Removed from WaitingQueue : " + name + " | New WaitingQueue : " + waitingQueue);</a:t>
            </a:r>
            <a:endParaRPr b="0" lang="en-US" sz="1000" spc="-1" strike="noStrike">
              <a:solidFill>
                <a:srgbClr val="000000"/>
              </a:solidFill>
              <a:latin typeface="Calibri"/>
            </a:endParaRPr>
          </a:p>
          <a:p>
            <a:pPr>
              <a:lnSpc>
                <a:spcPct val="90000"/>
              </a:lnSpc>
              <a:spcBef>
                <a:spcPts val="1001"/>
              </a:spcBef>
              <a:tabLst>
                <a:tab algn="l" pos="0"/>
              </a:tabLst>
            </a:pP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endParaRPr b="0" lang="en-US" sz="1000" spc="-1" strike="noStrike">
              <a:solidFill>
                <a:srgbClr val="000000"/>
              </a:solidFill>
              <a:latin typeface="Calibri"/>
            </a:endParaRPr>
          </a:p>
        </p:txBody>
      </p:sp>
      <p:sp>
        <p:nvSpPr>
          <p:cNvPr id="120" name="Rectangle 3"/>
          <p:cNvSpPr/>
          <p:nvPr/>
        </p:nvSpPr>
        <p:spPr>
          <a:xfrm>
            <a:off x="5463360" y="1443960"/>
            <a:ext cx="6095520" cy="2860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Removing an element from the Queue using poll()</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The poll() method is similar to remove() except that it returns null if the Queue is empty.</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name = waitingQueue.poll();</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System.out.println("Removed from WaitingQueue : " + name + " | New WaitingQueue : " + waitingQueue);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Output</a:t>
            </a:r>
            <a:endParaRPr b="0" lang="en-US" sz="1400" spc="-1" strike="noStrike">
              <a:latin typeface="Arial"/>
            </a:endParaRPr>
          </a:p>
          <a:p>
            <a:pPr>
              <a:lnSpc>
                <a:spcPct val="100000"/>
              </a:lnSpc>
            </a:pPr>
            <a:r>
              <a:rPr b="0" lang="en-IN" sz="1400" spc="-1" strike="noStrike">
                <a:solidFill>
                  <a:srgbClr val="000000"/>
                </a:solidFill>
                <a:latin typeface="Calibri"/>
              </a:rPr>
              <a:t>WaitingQueue : [Rajeev, Chris, John, Mark, Steven]</a:t>
            </a:r>
            <a:endParaRPr b="0" lang="en-US" sz="1400" spc="-1" strike="noStrike">
              <a:latin typeface="Arial"/>
            </a:endParaRPr>
          </a:p>
          <a:p>
            <a:pPr>
              <a:lnSpc>
                <a:spcPct val="100000"/>
              </a:lnSpc>
            </a:pPr>
            <a:r>
              <a:rPr b="0" lang="en-IN" sz="1400" spc="-1" strike="noStrike">
                <a:solidFill>
                  <a:srgbClr val="000000"/>
                </a:solidFill>
                <a:latin typeface="Calibri"/>
              </a:rPr>
              <a:t>Removed from WaitingQueue : Rajeev | New WaitingQueue : [Chris, John, Mark, Steven]</a:t>
            </a:r>
            <a:endParaRPr b="0" lang="en-US" sz="1400" spc="-1" strike="noStrike">
              <a:latin typeface="Arial"/>
            </a:endParaRPr>
          </a:p>
          <a:p>
            <a:pPr>
              <a:lnSpc>
                <a:spcPct val="100000"/>
              </a:lnSpc>
            </a:pPr>
            <a:r>
              <a:rPr b="0" lang="en-IN" sz="1400" spc="-1" strike="noStrike">
                <a:solidFill>
                  <a:srgbClr val="000000"/>
                </a:solidFill>
                <a:latin typeface="Calibri"/>
              </a:rPr>
              <a:t>Removed from WaitingQueue : Chris | New WaitingQueue : [John, Mark, Steven]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Linked List</a:t>
            </a:r>
            <a:endParaRPr b="0" lang="en-US" sz="4400" spc="-1" strike="noStrike">
              <a:solidFill>
                <a:srgbClr val="000000"/>
              </a:solidFill>
              <a:latin typeface="Calibri"/>
            </a:endParaRPr>
          </a:p>
        </p:txBody>
      </p:sp>
      <p:sp>
        <p:nvSpPr>
          <p:cNvPr id="122" name="Content Placeholder 2"/>
          <p:cNvSpPr txBox="1"/>
          <p:nvPr/>
        </p:nvSpPr>
        <p:spPr>
          <a:xfrm>
            <a:off x="838080" y="1825560"/>
            <a:ext cx="3945600" cy="4350960"/>
          </a:xfrm>
          <a:prstGeom prst="rect">
            <a:avLst/>
          </a:prstGeom>
          <a:noFill/>
          <a:ln w="0">
            <a:noFill/>
          </a:ln>
        </p:spPr>
        <p:txBody>
          <a:bodyPr>
            <a:noAutofit/>
          </a:bodyPr>
          <a:p>
            <a:pPr>
              <a:lnSpc>
                <a:spcPct val="90000"/>
              </a:lnSpc>
              <a:spcBef>
                <a:spcPts val="1001"/>
              </a:spcBef>
              <a:tabLst>
                <a:tab algn="l" pos="0"/>
              </a:tabLst>
            </a:pPr>
            <a:r>
              <a:rPr b="0" lang="en-IN" sz="2800" spc="-1" strike="noStrike">
                <a:solidFill>
                  <a:srgbClr val="000000"/>
                </a:solidFill>
                <a:latin typeface="Calibri"/>
              </a:rPr>
              <a:t>Java LinkedList is a doubly linked list implementation of Java’s List and Deque interfaces. It is part of Java’s collections framework. Here is the class hierarchy of LinkedList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123" name="Picture 3" descr="Java LinkedList in Collection Hierarchy"/>
          <p:cNvPicPr/>
          <p:nvPr/>
        </p:nvPicPr>
        <p:blipFill>
          <a:blip r:embed="rId1"/>
          <a:stretch/>
        </p:blipFill>
        <p:spPr>
          <a:xfrm>
            <a:off x="5684760" y="1992600"/>
            <a:ext cx="5380560" cy="4499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1"/>
          <p:cNvSpPr txBox="1"/>
          <p:nvPr/>
        </p:nvSpPr>
        <p:spPr>
          <a:xfrm>
            <a:off x="838080" y="365040"/>
            <a:ext cx="10515240" cy="1325160"/>
          </a:xfrm>
          <a:prstGeom prst="rect">
            <a:avLst/>
          </a:prstGeom>
          <a:noFill/>
          <a:ln w="0">
            <a:noFill/>
          </a:ln>
        </p:spPr>
        <p:txBody>
          <a:bodyPr anchor="ctr">
            <a:normAutofit fontScale="69000"/>
          </a:bodyPr>
          <a:p>
            <a:pPr>
              <a:lnSpc>
                <a:spcPct val="90000"/>
              </a:lnSpc>
            </a:pPr>
            <a:r>
              <a:rPr b="0" lang="en-IN" sz="4400" spc="-1" strike="noStrike">
                <a:solidFill>
                  <a:srgbClr val="000000"/>
                </a:solidFill>
                <a:latin typeface="Calibri Light"/>
              </a:rPr>
              <a:t>Some key points to note about LinkedList in Java -</a:t>
            </a:r>
            <a:br/>
            <a:endParaRPr b="0" lang="en-US" sz="4400" spc="-1" strike="noStrike">
              <a:solidFill>
                <a:srgbClr val="000000"/>
              </a:solidFill>
              <a:latin typeface="Calibri"/>
            </a:endParaRPr>
          </a:p>
        </p:txBody>
      </p:sp>
      <p:sp>
        <p:nvSpPr>
          <p:cNvPr id="125" name="Content Placeholder 2"/>
          <p:cNvSpPr txBox="1"/>
          <p:nvPr/>
        </p:nvSpPr>
        <p:spPr>
          <a:xfrm>
            <a:off x="838080" y="1825560"/>
            <a:ext cx="10515240" cy="4350960"/>
          </a:xfrm>
          <a:prstGeom prst="rect">
            <a:avLst/>
          </a:prstGeom>
          <a:noFill/>
          <a:ln w="0">
            <a:noFill/>
          </a:ln>
        </p:spPr>
        <p:txBody>
          <a:bodyPr>
            <a:normAutofit fontScale="92000"/>
          </a:bodyPr>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Java LinkedList maintains the insertion order of the elements.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LinkedList can have duplicate and null values.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 LinkedList class implements Queue and Deque interfaces. Therefore, It can also be used as a Queue, Deque or Stack.</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Java LinkedList is not thread-safe. You must explicitly synchronize concurrent modifications to the LinkedList in a multi-threaded environment.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b="1" lang="en-IN" sz="4400" spc="-1" strike="noStrike">
                <a:solidFill>
                  <a:srgbClr val="000000"/>
                </a:solidFill>
                <a:latin typeface="Calibri Light"/>
              </a:rPr>
              <a:t>Java ArrayList vs LinkedList</a:t>
            </a:r>
            <a:endParaRPr b="0" lang="en-US" sz="4400" spc="-1" strike="noStrike">
              <a:solidFill>
                <a:srgbClr val="000000"/>
              </a:solidFill>
              <a:latin typeface="Calibri"/>
            </a:endParaRPr>
          </a:p>
        </p:txBody>
      </p:sp>
      <p:sp>
        <p:nvSpPr>
          <p:cNvPr id="127" name="Content Placeholder 2"/>
          <p:cNvSpPr txBox="1"/>
          <p:nvPr/>
        </p:nvSpPr>
        <p:spPr>
          <a:xfrm>
            <a:off x="970560" y="1690560"/>
            <a:ext cx="5098320" cy="4350960"/>
          </a:xfrm>
          <a:prstGeom prst="rect">
            <a:avLst/>
          </a:prstGeom>
          <a:noFill/>
          <a:ln w="0">
            <a:noFill/>
          </a:ln>
        </p:spPr>
        <p:txBody>
          <a:bodyPr>
            <a:normAutofit fontScale="45000"/>
          </a:bodyPr>
          <a:p>
            <a:pPr>
              <a:lnSpc>
                <a:spcPct val="90000"/>
              </a:lnSpc>
              <a:spcBef>
                <a:spcPts val="1001"/>
              </a:spcBef>
              <a:tabLst>
                <a:tab algn="l" pos="0"/>
              </a:tabLst>
            </a:pPr>
            <a:r>
              <a:rPr b="0" lang="en-IN" sz="2800" spc="-1" strike="noStrike">
                <a:solidFill>
                  <a:srgbClr val="000000"/>
                </a:solidFill>
                <a:latin typeface="Calibri"/>
              </a:rPr>
              <a:t>Following are some key points to note about LinkedList in Java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Java LinkedList maintains the insertion order of the elements.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LinkedList can have duplicate and null values.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The LinkedList class implements Queue and Deque interfaces. Therefore, It can also be used as a Queue, Deque or Stack.</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Java LinkedList is not thread-safe. You must explicitly synchronize concurrent modifications to the LinkedList in a multi-threaded environment.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128" name="Picture 2" descr="Java LinkedList vs ArrayList"/>
          <p:cNvPicPr/>
          <p:nvPr/>
        </p:nvPicPr>
        <p:blipFill>
          <a:blip r:embed="rId1"/>
          <a:stretch/>
        </p:blipFill>
        <p:spPr>
          <a:xfrm>
            <a:off x="6450480" y="1704960"/>
            <a:ext cx="4902840" cy="34477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Example</a:t>
            </a:r>
            <a:endParaRPr b="0" lang="en-US" sz="4400" spc="-1" strike="noStrike">
              <a:solidFill>
                <a:srgbClr val="000000"/>
              </a:solidFill>
              <a:latin typeface="Calibri"/>
            </a:endParaRPr>
          </a:p>
        </p:txBody>
      </p:sp>
      <p:sp>
        <p:nvSpPr>
          <p:cNvPr id="130" name="Content Placeholder 2"/>
          <p:cNvSpPr txBox="1"/>
          <p:nvPr/>
        </p:nvSpPr>
        <p:spPr>
          <a:xfrm>
            <a:off x="490320" y="1404720"/>
            <a:ext cx="5247360" cy="4771800"/>
          </a:xfrm>
          <a:prstGeom prst="rect">
            <a:avLst/>
          </a:prstGeom>
          <a:noFill/>
          <a:ln w="0">
            <a:noFill/>
          </a:ln>
        </p:spPr>
        <p:txBody>
          <a:bodyPr>
            <a:noAutofit/>
          </a:bodyPr>
          <a:p>
            <a:pPr>
              <a:lnSpc>
                <a:spcPct val="90000"/>
              </a:lnSpc>
              <a:spcBef>
                <a:spcPts val="1001"/>
              </a:spcBef>
              <a:tabLst>
                <a:tab algn="l" pos="0"/>
              </a:tabLst>
            </a:pPr>
            <a:r>
              <a:rPr b="0" lang="en-IN" sz="1000" spc="-1" strike="noStrike">
                <a:solidFill>
                  <a:srgbClr val="000000"/>
                </a:solidFill>
                <a:latin typeface="Calibri"/>
              </a:rPr>
              <a:t>import java.util.ArrayList;</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import java.util.LinkedList;</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import java.util.List;</a:t>
            </a:r>
            <a:endParaRPr b="0" lang="en-US" sz="1000" spc="-1" strike="noStrike">
              <a:solidFill>
                <a:srgbClr val="000000"/>
              </a:solidFill>
              <a:latin typeface="Calibri"/>
            </a:endParaRPr>
          </a:p>
          <a:p>
            <a:pPr>
              <a:lnSpc>
                <a:spcPct val="90000"/>
              </a:lnSpc>
              <a:spcBef>
                <a:spcPts val="1001"/>
              </a:spcBef>
              <a:tabLst>
                <a:tab algn="l" pos="0"/>
              </a:tabLst>
            </a:pP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public class CreateLinkedListExample {</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public static void main(String[] args) {</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 Creating a LinkedList</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LinkedList&lt;String&gt; friends = new LinkedList&lt;&gt;();</a:t>
            </a:r>
            <a:endParaRPr b="0" lang="en-US" sz="1000" spc="-1" strike="noStrike">
              <a:solidFill>
                <a:srgbClr val="000000"/>
              </a:solidFill>
              <a:latin typeface="Calibri"/>
            </a:endParaRPr>
          </a:p>
          <a:p>
            <a:pPr>
              <a:lnSpc>
                <a:spcPct val="90000"/>
              </a:lnSpc>
              <a:spcBef>
                <a:spcPts val="1001"/>
              </a:spcBef>
              <a:tabLst>
                <a:tab algn="l" pos="0"/>
              </a:tabLst>
            </a:pP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 Adding new elements to the end of the LinkedList using add() method.</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friends.add("Rajeev");</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friends.add("John");</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friends.add("David");</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friends.add("Chris");</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System.out.println("Initial LinkedList : " + friends);</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 Adding an element at the specified position in the LinkedList</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friends.add(3, "Lisa");</a:t>
            </a: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r>
              <a:rPr b="0" lang="en-IN" sz="1000" spc="-1" strike="noStrike">
                <a:solidFill>
                  <a:srgbClr val="000000"/>
                </a:solidFill>
                <a:latin typeface="Calibri"/>
              </a:rPr>
              <a:t>System.out.println("After add(3, \"Lisa\") : " + friends);</a:t>
            </a:r>
            <a:endParaRPr b="0" lang="en-US" sz="1000" spc="-1" strike="noStrike">
              <a:solidFill>
                <a:srgbClr val="000000"/>
              </a:solidFill>
              <a:latin typeface="Calibri"/>
            </a:endParaRPr>
          </a:p>
          <a:p>
            <a:pPr>
              <a:lnSpc>
                <a:spcPct val="90000"/>
              </a:lnSpc>
              <a:spcBef>
                <a:spcPts val="1001"/>
              </a:spcBef>
              <a:tabLst>
                <a:tab algn="l" pos="0"/>
              </a:tabLst>
            </a:pPr>
            <a:endParaRPr b="0" lang="en-US" sz="1000" spc="-1" strike="noStrike">
              <a:solidFill>
                <a:srgbClr val="000000"/>
              </a:solidFill>
              <a:latin typeface="Calibri"/>
            </a:endParaRPr>
          </a:p>
          <a:p>
            <a:pPr>
              <a:lnSpc>
                <a:spcPct val="90000"/>
              </a:lnSpc>
              <a:spcBef>
                <a:spcPts val="1001"/>
              </a:spcBef>
              <a:tabLst>
                <a:tab algn="l" pos="0"/>
              </a:tabLst>
            </a:pPr>
            <a:r>
              <a:rPr b="0" lang="en-IN" sz="1000" spc="-1" strike="noStrike">
                <a:solidFill>
                  <a:srgbClr val="000000"/>
                </a:solidFill>
                <a:latin typeface="Calibri"/>
              </a:rPr>
              <a:t>        </a:t>
            </a:r>
            <a:endParaRPr b="0" lang="en-US" sz="1000" spc="-1" strike="noStrike">
              <a:solidFill>
                <a:srgbClr val="000000"/>
              </a:solidFill>
              <a:latin typeface="Calibri"/>
            </a:endParaRPr>
          </a:p>
        </p:txBody>
      </p:sp>
      <p:sp>
        <p:nvSpPr>
          <p:cNvPr id="131" name="Rectangle 3"/>
          <p:cNvSpPr/>
          <p:nvPr/>
        </p:nvSpPr>
        <p:spPr>
          <a:xfrm>
            <a:off x="5738040" y="1528560"/>
            <a:ext cx="6095520" cy="4470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200" spc="-1" strike="noStrike">
                <a:solidFill>
                  <a:srgbClr val="000000"/>
                </a:solidFill>
                <a:latin typeface="Calibri"/>
              </a:rPr>
              <a:t>// Adding an element at the beginning of the LinkedList</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friends.addFirst("Steve");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System.out.println("After addFirst(\"Steve\") : " + friends);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Adding an element at the end of the LinkedList (This method is equivalent to the add() method)</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friends.addLast("Jennifer");</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System.out.println("After addLast(\"Jennifer\") : " + friends);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Adding all the elements from an existing collection to the end of the LinkedList</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List&lt;String&gt; familyFriends = new ArrayList&lt;&gt;();</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familyFriends.add("Jesse");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familyFriends.add("Walt");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friends.addAll(familyFriends);</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System.out.println("After addAll(familyFriends) : " + friends);</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a:t>
            </a:r>
            <a:endParaRPr b="0" lang="en-US" sz="1200" spc="-1" strike="noStrike">
              <a:latin typeface="Arial"/>
            </a:endParaRPr>
          </a:p>
          <a:p>
            <a:pPr>
              <a:lnSpc>
                <a:spcPct val="100000"/>
              </a:lnSpc>
            </a:pPr>
            <a:r>
              <a:rPr b="0" lang="en-IN" sz="1200" spc="-1" strike="noStrike">
                <a:solidFill>
                  <a:srgbClr val="000000"/>
                </a:solidFill>
                <a:latin typeface="Calibri"/>
              </a:rPr>
              <a:t>}</a:t>
            </a:r>
            <a:endParaRPr b="0" lang="en-US" sz="1200" spc="-1" strike="noStrike">
              <a:latin typeface="Arial"/>
            </a:endParaRPr>
          </a:p>
          <a:p>
            <a:pPr>
              <a:lnSpc>
                <a:spcPct val="100000"/>
              </a:lnSpc>
            </a:pPr>
            <a:r>
              <a:rPr b="0" lang="en-IN" sz="1200" spc="-1" strike="noStrike">
                <a:solidFill>
                  <a:srgbClr val="000000"/>
                </a:solidFill>
                <a:latin typeface="Calibri"/>
              </a:rPr>
              <a:t># Output</a:t>
            </a:r>
            <a:endParaRPr b="0" lang="en-US" sz="1200" spc="-1" strike="noStrike">
              <a:latin typeface="Arial"/>
            </a:endParaRPr>
          </a:p>
          <a:p>
            <a:pPr>
              <a:lnSpc>
                <a:spcPct val="100000"/>
              </a:lnSpc>
            </a:pPr>
            <a:r>
              <a:rPr b="0" lang="en-IN" sz="1200" spc="-1" strike="noStrike">
                <a:solidFill>
                  <a:srgbClr val="000000"/>
                </a:solidFill>
                <a:latin typeface="Calibri"/>
              </a:rPr>
              <a:t>Initial LinkedList : [Rajeev, John, David, Chris]</a:t>
            </a:r>
            <a:endParaRPr b="0" lang="en-US" sz="1200" spc="-1" strike="noStrike">
              <a:latin typeface="Arial"/>
            </a:endParaRPr>
          </a:p>
          <a:p>
            <a:pPr>
              <a:lnSpc>
                <a:spcPct val="100000"/>
              </a:lnSpc>
            </a:pPr>
            <a:r>
              <a:rPr b="0" lang="en-IN" sz="1200" spc="-1" strike="noStrike">
                <a:solidFill>
                  <a:srgbClr val="000000"/>
                </a:solidFill>
                <a:latin typeface="Calibri"/>
              </a:rPr>
              <a:t>After add(3, "Lisa") : [Rajeev, John, David, Lisa, Chris]</a:t>
            </a:r>
            <a:endParaRPr b="0" lang="en-US" sz="1200" spc="-1" strike="noStrike">
              <a:latin typeface="Arial"/>
            </a:endParaRPr>
          </a:p>
          <a:p>
            <a:pPr>
              <a:lnSpc>
                <a:spcPct val="100000"/>
              </a:lnSpc>
            </a:pPr>
            <a:r>
              <a:rPr b="0" lang="en-IN" sz="1200" spc="-1" strike="noStrike">
                <a:solidFill>
                  <a:srgbClr val="000000"/>
                </a:solidFill>
                <a:latin typeface="Calibri"/>
              </a:rPr>
              <a:t>After addFirst("Steve") : [Steve, Rajeev, John, David, Lisa, Chris]</a:t>
            </a:r>
            <a:endParaRPr b="0" lang="en-US" sz="1200" spc="-1" strike="noStrike">
              <a:latin typeface="Arial"/>
            </a:endParaRPr>
          </a:p>
          <a:p>
            <a:pPr>
              <a:lnSpc>
                <a:spcPct val="100000"/>
              </a:lnSpc>
            </a:pPr>
            <a:r>
              <a:rPr b="0" lang="en-IN" sz="1200" spc="-1" strike="noStrike">
                <a:solidFill>
                  <a:srgbClr val="000000"/>
                </a:solidFill>
                <a:latin typeface="Calibri"/>
              </a:rPr>
              <a:t>After addLast("Jennifer") : [Steve, Rajeev, John, David, Lisa, Chris, Jennifer]</a:t>
            </a:r>
            <a:endParaRPr b="0" lang="en-US" sz="1200" spc="-1" strike="noStrike">
              <a:latin typeface="Arial"/>
            </a:endParaRPr>
          </a:p>
          <a:p>
            <a:pPr>
              <a:lnSpc>
                <a:spcPct val="100000"/>
              </a:lnSpc>
            </a:pPr>
            <a:r>
              <a:rPr b="0" lang="en-IN" sz="1200" spc="-1" strike="noStrike">
                <a:solidFill>
                  <a:srgbClr val="000000"/>
                </a:solidFill>
                <a:latin typeface="Calibri"/>
              </a:rPr>
              <a:t>After addAll(familyFriends) : [Steve, Rajeev, John, David, Lisa, Chris, Jennifer, Jesse, Walt]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Retrieve elements</a:t>
            </a:r>
            <a:endParaRPr b="0" lang="en-US" sz="4400" spc="-1" strike="noStrike">
              <a:solidFill>
                <a:srgbClr val="000000"/>
              </a:solidFill>
              <a:latin typeface="Calibri"/>
            </a:endParaRPr>
          </a:p>
        </p:txBody>
      </p:sp>
      <p:sp>
        <p:nvSpPr>
          <p:cNvPr id="133" name="Content Placeholder 2"/>
          <p:cNvSpPr txBox="1"/>
          <p:nvPr/>
        </p:nvSpPr>
        <p:spPr>
          <a:xfrm>
            <a:off x="450720" y="1690560"/>
            <a:ext cx="4956120" cy="4773600"/>
          </a:xfrm>
          <a:prstGeom prst="rect">
            <a:avLst/>
          </a:prstGeom>
          <a:noFill/>
          <a:ln w="0">
            <a:noFill/>
          </a:ln>
        </p:spPr>
        <p:txBody>
          <a:bodyPr>
            <a:normAutofit/>
          </a:bodyPr>
          <a:p>
            <a:pPr>
              <a:lnSpc>
                <a:spcPct val="90000"/>
              </a:lnSpc>
              <a:spcBef>
                <a:spcPts val="1001"/>
              </a:spcBef>
              <a:tabLst>
                <a:tab algn="l" pos="0"/>
              </a:tabLst>
            </a:pPr>
            <a:r>
              <a:rPr b="0" lang="en-IN" sz="1050" spc="-1" strike="noStrike">
                <a:solidFill>
                  <a:srgbClr val="000000"/>
                </a:solidFill>
                <a:latin typeface="Calibri"/>
              </a:rPr>
              <a:t>import java.util.LinkedList;</a:t>
            </a:r>
            <a:endParaRPr b="0" lang="en-US" sz="1050" spc="-1" strike="noStrike">
              <a:solidFill>
                <a:srgbClr val="000000"/>
              </a:solidFill>
              <a:latin typeface="Calibri"/>
            </a:endParaRPr>
          </a:p>
          <a:p>
            <a:pPr>
              <a:lnSpc>
                <a:spcPct val="90000"/>
              </a:lnSpc>
              <a:spcBef>
                <a:spcPts val="1001"/>
              </a:spcBef>
              <a:tabLst>
                <a:tab algn="l" pos="0"/>
              </a:tabLst>
            </a:pP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public class RetrieveLinkedListElementsExample {</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public static void main(String[] args) {</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 A LinkedList containing Stock Prices of a company for the last 6 days</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LinkedList&lt;Double&gt; stockPrices = new LinkedList&lt;&gt;();</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stockPrices.add(45.00);</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stockPrices.add(51.00);</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stockPrices.add(62.50);</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stockPrices.add(42.75);</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stockPrices.add(36.80);</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stockPrices.add(68.40);</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 Getting the first element in the LinkedList using getFirst()</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 The getFirst() method throws NoSuchElementException if the LinkedList is empty</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Double firstElement = stockPrices.getFirst();</a:t>
            </a:r>
            <a:endParaRPr b="0" lang="en-US" sz="1050" spc="-1" strike="noStrike">
              <a:solidFill>
                <a:srgbClr val="000000"/>
              </a:solidFill>
              <a:latin typeface="Calibri"/>
            </a:endParaRPr>
          </a:p>
          <a:p>
            <a:pPr>
              <a:lnSpc>
                <a:spcPct val="90000"/>
              </a:lnSpc>
              <a:spcBef>
                <a:spcPts val="1001"/>
              </a:spcBef>
              <a:tabLst>
                <a:tab algn="l" pos="0"/>
              </a:tabLst>
            </a:pPr>
            <a:r>
              <a:rPr b="0" lang="en-IN" sz="1050" spc="-1" strike="noStrike">
                <a:solidFill>
                  <a:srgbClr val="000000"/>
                </a:solidFill>
                <a:latin typeface="Calibri"/>
              </a:rPr>
              <a:t>        </a:t>
            </a:r>
            <a:r>
              <a:rPr b="0" lang="en-IN" sz="1050" spc="-1" strike="noStrike">
                <a:solidFill>
                  <a:srgbClr val="000000"/>
                </a:solidFill>
                <a:latin typeface="Calibri"/>
              </a:rPr>
              <a:t>System.out.println("Initial Stock Price : " + firstElement);</a:t>
            </a:r>
            <a:endParaRPr b="0" lang="en-US" sz="1050" spc="-1" strike="noStrike">
              <a:solidFill>
                <a:srgbClr val="000000"/>
              </a:solidFill>
              <a:latin typeface="Calibri"/>
            </a:endParaRPr>
          </a:p>
          <a:p>
            <a:pPr>
              <a:lnSpc>
                <a:spcPct val="90000"/>
              </a:lnSpc>
              <a:spcBef>
                <a:spcPts val="1001"/>
              </a:spcBef>
              <a:tabLst>
                <a:tab algn="l" pos="0"/>
              </a:tabLst>
            </a:pPr>
            <a:endParaRPr b="0" lang="en-US" sz="1050" spc="-1" strike="noStrike">
              <a:solidFill>
                <a:srgbClr val="000000"/>
              </a:solidFill>
              <a:latin typeface="Calibri"/>
            </a:endParaRPr>
          </a:p>
          <a:p>
            <a:pPr>
              <a:lnSpc>
                <a:spcPct val="90000"/>
              </a:lnSpc>
              <a:spcBef>
                <a:spcPts val="1001"/>
              </a:spcBef>
              <a:tabLst>
                <a:tab algn="l" pos="0"/>
              </a:tabLst>
            </a:pPr>
            <a:endParaRPr b="0" lang="en-US" sz="1050" spc="-1" strike="noStrike">
              <a:solidFill>
                <a:srgbClr val="000000"/>
              </a:solidFill>
              <a:latin typeface="Calibri"/>
            </a:endParaRPr>
          </a:p>
        </p:txBody>
      </p:sp>
      <p:sp>
        <p:nvSpPr>
          <p:cNvPr id="134" name="Rectangle 3"/>
          <p:cNvSpPr/>
          <p:nvPr/>
        </p:nvSpPr>
        <p:spPr>
          <a:xfrm>
            <a:off x="5791320" y="1719000"/>
            <a:ext cx="5433120" cy="3984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000000"/>
                </a:solidFill>
                <a:latin typeface="Calibri"/>
              </a:rPr>
              <a:t>// Getting the last element in the LinkedList using getLast()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 The getLast() method throws NoSuchElementException if the LinkedList is empty</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Double lastElement = stockPrices.getLast();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System.out.println("Current Stock Price : " + lastElement);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 Getting the element at a given position in the LinkedList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Double stockPriceOn3rdDay = stockPrices.get(2);</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System.out.println("Stock Price on 3rd Day : " + stockPriceOn3rdDay);</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Output</a:t>
            </a:r>
            <a:endParaRPr b="0" lang="en-US" sz="1600" spc="-1" strike="noStrike">
              <a:latin typeface="Arial"/>
            </a:endParaRPr>
          </a:p>
          <a:p>
            <a:pPr>
              <a:lnSpc>
                <a:spcPct val="100000"/>
              </a:lnSpc>
            </a:pPr>
            <a:r>
              <a:rPr b="0" lang="en-IN" sz="1600" spc="-1" strike="noStrike">
                <a:solidFill>
                  <a:srgbClr val="000000"/>
                </a:solidFill>
                <a:latin typeface="Calibri"/>
              </a:rPr>
              <a:t>Initial Stock Price : 45.0</a:t>
            </a:r>
            <a:endParaRPr b="0" lang="en-US" sz="1600" spc="-1" strike="noStrike">
              <a:latin typeface="Arial"/>
            </a:endParaRPr>
          </a:p>
          <a:p>
            <a:pPr>
              <a:lnSpc>
                <a:spcPct val="100000"/>
              </a:lnSpc>
            </a:pPr>
            <a:r>
              <a:rPr b="0" lang="en-IN" sz="1600" spc="-1" strike="noStrike">
                <a:solidFill>
                  <a:srgbClr val="000000"/>
                </a:solidFill>
                <a:latin typeface="Calibri"/>
              </a:rPr>
              <a:t>Current Stock Price : 68.4</a:t>
            </a:r>
            <a:endParaRPr b="0" lang="en-US" sz="1600" spc="-1" strike="noStrike">
              <a:latin typeface="Arial"/>
            </a:endParaRPr>
          </a:p>
          <a:p>
            <a:pPr>
              <a:lnSpc>
                <a:spcPct val="100000"/>
              </a:lnSpc>
            </a:pPr>
            <a:r>
              <a:rPr b="0" lang="en-IN" sz="1600" spc="-1" strike="noStrike">
                <a:solidFill>
                  <a:srgbClr val="000000"/>
                </a:solidFill>
                <a:latin typeface="Calibri"/>
              </a:rPr>
              <a:t>Stock Price on 3rd Day : 62.5</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HashMap</a:t>
            </a:r>
            <a:endParaRPr b="0" lang="en-US" sz="4400" spc="-1" strike="noStrike">
              <a:solidFill>
                <a:srgbClr val="000000"/>
              </a:solidFill>
              <a:latin typeface="Calibri"/>
            </a:endParaRPr>
          </a:p>
        </p:txBody>
      </p:sp>
      <p:pic>
        <p:nvPicPr>
          <p:cNvPr id="90" name="Picture 2" descr="Java HashMap in Collection Hierarchy"/>
          <p:cNvPicPr/>
          <p:nvPr/>
        </p:nvPicPr>
        <p:blipFill>
          <a:blip r:embed="rId1"/>
          <a:stretch/>
        </p:blipFill>
        <p:spPr>
          <a:xfrm>
            <a:off x="8128800" y="1947960"/>
            <a:ext cx="2533320" cy="2962080"/>
          </a:xfrm>
          <a:prstGeom prst="rect">
            <a:avLst/>
          </a:prstGeom>
          <a:ln w="0">
            <a:noFill/>
          </a:ln>
        </p:spPr>
      </p:pic>
      <p:sp>
        <p:nvSpPr>
          <p:cNvPr id="91" name="Rectangle 3"/>
          <p:cNvSpPr/>
          <p:nvPr/>
        </p:nvSpPr>
        <p:spPr>
          <a:xfrm>
            <a:off x="954000" y="1815480"/>
            <a:ext cx="7174440" cy="447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Open Sans"/>
              </a:rPr>
              <a:t>Java HashMap is a hash table based implementation of Java’s Map interface. A Map, as you might know, is a collection of key-value pairs. It maps keys to values.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Open Sans"/>
              </a:rPr>
              <a:t>Following are few key points to note about HashMaps in Java -</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Open Sans"/>
              </a:rPr>
              <a:t>A HashMap cannot contain duplicate keys.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Open Sans"/>
              </a:rPr>
              <a:t>Java HashMap allows null values and the null key.</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Open Sans"/>
              </a:rPr>
              <a:t>HashMap is an unordered collection. It does not guarantee any specific order of the elements.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Open Sans"/>
              </a:rPr>
              <a:t>Java HashMap is not thread-safe. You must explicitly synchronize concurrent modifications to the HashMap.</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Create HashMap</a:t>
            </a:r>
            <a:endParaRPr b="0" lang="en-US" sz="4400" spc="-1" strike="noStrike">
              <a:solidFill>
                <a:srgbClr val="000000"/>
              </a:solidFill>
              <a:latin typeface="Calibri"/>
            </a:endParaRPr>
          </a:p>
        </p:txBody>
      </p:sp>
      <p:sp>
        <p:nvSpPr>
          <p:cNvPr id="93" name="Content Placeholder 2"/>
          <p:cNvSpPr txBox="1"/>
          <p:nvPr/>
        </p:nvSpPr>
        <p:spPr>
          <a:xfrm>
            <a:off x="334440" y="1690560"/>
            <a:ext cx="4846680" cy="4350960"/>
          </a:xfrm>
          <a:prstGeom prst="rect">
            <a:avLst/>
          </a:prstGeom>
          <a:noFill/>
          <a:ln w="0">
            <a:noFill/>
          </a:ln>
        </p:spPr>
        <p:txBody>
          <a:bodyPr>
            <a:normAutofit fontScale="31000"/>
          </a:bodyPr>
          <a:p>
            <a:pPr>
              <a:lnSpc>
                <a:spcPct val="90000"/>
              </a:lnSpc>
              <a:spcBef>
                <a:spcPts val="1001"/>
              </a:spcBef>
              <a:tabLst>
                <a:tab algn="l" pos="0"/>
              </a:tabLst>
            </a:pPr>
            <a:r>
              <a:rPr b="0" lang="en-IN" sz="2800" spc="-1" strike="noStrike">
                <a:solidFill>
                  <a:srgbClr val="000000"/>
                </a:solidFill>
                <a:latin typeface="Calibri"/>
              </a:rPr>
              <a:t>import java.util.HashMap;</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import java.util.Map;</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public class CreateHashMapExample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public static void main(String[] args)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 Creating a HashMap</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Map&lt;String, Integer&gt; numberMapping = new HashMap&lt;&gt;();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 Adding key-value pairs to a HashMap</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numberMapping.put("One", 1);</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numberMapping.put("Two", 2);</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numberMapping.put("Three", 3);</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endParaRPr b="0" lang="en-US" sz="2800" spc="-1" strike="noStrike">
              <a:solidFill>
                <a:srgbClr val="000000"/>
              </a:solidFill>
              <a:latin typeface="Calibri"/>
            </a:endParaRPr>
          </a:p>
        </p:txBody>
      </p:sp>
      <p:sp>
        <p:nvSpPr>
          <p:cNvPr id="94" name="Rectangle 3"/>
          <p:cNvSpPr/>
          <p:nvPr/>
        </p:nvSpPr>
        <p:spPr>
          <a:xfrm>
            <a:off x="5433480" y="1937520"/>
            <a:ext cx="6095520" cy="2559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rPr>
              <a:t>// Add a new key-value pair only if the key does not exist in the HashMap, or is mapped to `null`</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numberMapping.putIfAbsent("Four", 4);</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System.out.println(numberMapping);</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 Output</a:t>
            </a:r>
            <a:endParaRPr b="0" lang="en-US" sz="1800" spc="-1" strike="noStrike">
              <a:latin typeface="Arial"/>
            </a:endParaRPr>
          </a:p>
          <a:p>
            <a:pPr>
              <a:lnSpc>
                <a:spcPct val="100000"/>
              </a:lnSpc>
            </a:pPr>
            <a:r>
              <a:rPr b="0" lang="en-IN" sz="1800" spc="-1" strike="noStrike">
                <a:solidFill>
                  <a:srgbClr val="000000"/>
                </a:solidFill>
                <a:latin typeface="Calibri"/>
              </a:rPr>
              <a:t>{One=1, Four=4, Two=2, Three=3}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1" lang="en-IN" sz="4400" spc="-1" strike="noStrike">
                <a:solidFill>
                  <a:srgbClr val="000000"/>
                </a:solidFill>
                <a:latin typeface="Calibri Light"/>
              </a:rPr>
              <a:t>HashMap entrySet</a:t>
            </a:r>
            <a:r>
              <a:rPr b="0" lang="en-IN" sz="4400" spc="-1" strike="noStrike">
                <a:solidFill>
                  <a:srgbClr val="000000"/>
                </a:solidFill>
                <a:latin typeface="Calibri Light"/>
              </a:rPr>
              <a:t>() Method in </a:t>
            </a:r>
            <a:r>
              <a:rPr b="1" lang="en-IN" sz="4400" spc="-1" strike="noStrike">
                <a:solidFill>
                  <a:srgbClr val="000000"/>
                </a:solidFill>
                <a:latin typeface="Calibri Light"/>
              </a:rPr>
              <a:t>Java</a:t>
            </a:r>
            <a:endParaRPr b="0" lang="en-US" sz="4400" spc="-1" strike="noStrike">
              <a:solidFill>
                <a:srgbClr val="000000"/>
              </a:solidFill>
              <a:latin typeface="Calibri"/>
            </a:endParaRPr>
          </a:p>
        </p:txBody>
      </p:sp>
      <p:sp>
        <p:nvSpPr>
          <p:cNvPr id="96"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 </a:t>
            </a:r>
            <a:r>
              <a:rPr b="1" lang="en-IN" sz="2800" spc="-1" strike="noStrike">
                <a:solidFill>
                  <a:srgbClr val="000000"/>
                </a:solidFill>
                <a:latin typeface="Calibri"/>
              </a:rPr>
              <a:t>java</a:t>
            </a:r>
            <a:r>
              <a:rPr b="0" lang="en-IN" sz="2800" spc="-1" strike="noStrike">
                <a:solidFill>
                  <a:srgbClr val="000000"/>
                </a:solidFill>
                <a:latin typeface="Calibri"/>
              </a:rPr>
              <a:t>.util.</a:t>
            </a:r>
            <a:r>
              <a:rPr b="1" lang="en-IN" sz="2800" spc="-1" strike="noStrike">
                <a:solidFill>
                  <a:srgbClr val="000000"/>
                </a:solidFill>
                <a:latin typeface="Calibri"/>
              </a:rPr>
              <a:t>HashMap</a:t>
            </a:r>
            <a:r>
              <a:rPr b="0" lang="en-IN" sz="2800" spc="-1" strike="noStrike">
                <a:solidFill>
                  <a:srgbClr val="000000"/>
                </a:solidFill>
                <a:latin typeface="Calibri"/>
              </a:rPr>
              <a:t>.</a:t>
            </a:r>
            <a:r>
              <a:rPr b="1" lang="en-IN" sz="2800" spc="-1" strike="noStrike">
                <a:solidFill>
                  <a:srgbClr val="000000"/>
                </a:solidFill>
                <a:latin typeface="Calibri"/>
              </a:rPr>
              <a:t>entrySet</a:t>
            </a:r>
            <a:r>
              <a:rPr b="0" lang="en-IN" sz="2800" spc="-1" strike="noStrike">
                <a:solidFill>
                  <a:srgbClr val="000000"/>
                </a:solidFill>
                <a:latin typeface="Calibri"/>
              </a:rPr>
              <a:t>() method in </a:t>
            </a:r>
            <a:r>
              <a:rPr b="1" lang="en-IN" sz="2800" spc="-1" strike="noStrike">
                <a:solidFill>
                  <a:srgbClr val="000000"/>
                </a:solidFill>
                <a:latin typeface="Calibri"/>
              </a:rPr>
              <a:t>Java</a:t>
            </a:r>
            <a:r>
              <a:rPr b="0" lang="en-IN" sz="2800" spc="-1" strike="noStrike">
                <a:solidFill>
                  <a:srgbClr val="000000"/>
                </a:solidFill>
                <a:latin typeface="Calibri"/>
              </a:rPr>
              <a:t> is used to create a set out of the same elements contained in the hash map. It basically returns a set view of the hash map or we can create a new set and store the map elements into them.</a:t>
            </a:r>
            <a:br/>
            <a:r>
              <a:rPr b="0" lang="en-IN"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1"/>
              </a:spcBef>
              <a:tabLst>
                <a:tab algn="l" pos="0"/>
              </a:tabLst>
            </a:pPr>
            <a:r>
              <a:rPr b="0" lang="en-IN" sz="2800" spc="-1" strike="noStrike">
                <a:solidFill>
                  <a:srgbClr val="000000"/>
                </a:solidFill>
                <a:latin typeface="Calibri"/>
              </a:rPr>
              <a:t>The java.util.Map interface provides three methods keySet(), entrySet() and values() to retrieve all keys, entries (a key-value pair), and values. Since these methods directly come from the Map interface, you can use it with any of the Map implementation class e.g. HashMap, TreeMap, LinkedHashMap, Hashtable, ConcurrentHashMap, and even with specialized Map implementations like EnumMap, WeakHashMap, and IdentityHashMap. </a:t>
            </a:r>
            <a:endParaRPr b="0" lang="en-US" sz="2800" spc="-1" strike="noStrike">
              <a:solidFill>
                <a:srgbClr val="000000"/>
              </a:solidFill>
              <a:latin typeface="Calibri"/>
            </a:endParaRPr>
          </a:p>
        </p:txBody>
      </p:sp>
      <p:sp>
        <p:nvSpPr>
          <p:cNvPr id="98" name="Rectangle 1"/>
          <p:cNvSpPr txBox="1"/>
          <p:nvPr/>
        </p:nvSpPr>
        <p:spPr>
          <a:xfrm>
            <a:off x="1537200" y="-6840"/>
            <a:ext cx="8507520" cy="2069280"/>
          </a:xfrm>
          <a:prstGeom prst="rect">
            <a:avLst/>
          </a:prstGeom>
          <a:solidFill>
            <a:srgbClr val="fff9ee"/>
          </a:solidFill>
          <a:ln w="0">
            <a:noFill/>
          </a:ln>
        </p:spPr>
        <p:txBody>
          <a:bodyPr lIns="0" rIns="0" tIns="119160" bIns="0" anchor="ctr">
            <a:noAutofit/>
          </a:bodyPr>
          <a:p>
            <a:pPr algn="ctr">
              <a:lnSpc>
                <a:spcPct val="100000"/>
              </a:lnSpc>
              <a:tabLst>
                <a:tab algn="l" pos="0"/>
              </a:tabLst>
            </a:pPr>
            <a:r>
              <a:rPr b="1" lang="en-US" sz="3200" spc="-1" strike="noStrike">
                <a:solidFill>
                  <a:srgbClr val="222222"/>
                </a:solidFill>
                <a:latin typeface="Calibri"/>
              </a:rPr>
              <a:t>keySet() vs entrySet vs values() Example in Java Map</a:t>
            </a:r>
            <a:endParaRPr b="0" lang="en-US" sz="3200" spc="-1" strike="noStrike">
              <a:solidFill>
                <a:srgbClr val="000000"/>
              </a:solidFill>
              <a:latin typeface="Calibri"/>
            </a:endParaRPr>
          </a:p>
          <a:p>
            <a:pPr algn="ctr">
              <a:lnSpc>
                <a:spcPct val="100000"/>
              </a:lnSpc>
              <a:tabLst>
                <a:tab algn="l" pos="0"/>
              </a:tabLst>
            </a:pPr>
            <a:b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b="1" lang="en-IN" sz="4400" spc="-1" strike="noStrike">
                <a:solidFill>
                  <a:srgbClr val="000000"/>
                </a:solidFill>
                <a:latin typeface="Calibri Light"/>
              </a:rPr>
              <a:t>The keySet() method</a:t>
            </a:r>
            <a:endParaRPr b="0" lang="en-US" sz="4400" spc="-1" strike="noStrike">
              <a:solidFill>
                <a:srgbClr val="000000"/>
              </a:solidFill>
              <a:latin typeface="Calibri"/>
            </a:endParaRPr>
          </a:p>
        </p:txBody>
      </p:sp>
      <p:sp>
        <p:nvSpPr>
          <p:cNvPr id="100"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1"/>
              </a:spcBef>
              <a:tabLst>
                <a:tab algn="l" pos="0"/>
              </a:tabLst>
            </a:pPr>
            <a:r>
              <a:rPr b="0" lang="en-IN" sz="2800" spc="-1" strike="noStrike">
                <a:solidFill>
                  <a:srgbClr val="000000"/>
                </a:solidFill>
                <a:latin typeface="Calibri"/>
              </a:rPr>
              <a:t>This method returns a Set view of all the keys in the map. The set is backed by the map, so changes to the map are reflected in the set, and vice-versa. If the map is modified while an iteration over the Set is in progress (except through the iterator's own remove operation), the results of the iteration are undefined.</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The set supports element removal, which removes the corresponding mapping from the map, via the Iterator.remove(), Set.remove(), removeAll(), retainAll(), and clear() operations, but It does not support the add() or addAll() operations.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Keyset()</a:t>
            </a:r>
            <a:endParaRPr b="0" lang="en-US" sz="4400" spc="-1" strike="noStrike">
              <a:solidFill>
                <a:srgbClr val="000000"/>
              </a:solidFill>
              <a:latin typeface="Calibri"/>
            </a:endParaRPr>
          </a:p>
        </p:txBody>
      </p:sp>
      <p:sp>
        <p:nvSpPr>
          <p:cNvPr id="102" name="Content Placeholder 2"/>
          <p:cNvSpPr txBox="1"/>
          <p:nvPr/>
        </p:nvSpPr>
        <p:spPr>
          <a:xfrm>
            <a:off x="838080" y="1825560"/>
            <a:ext cx="10515240" cy="4350960"/>
          </a:xfrm>
          <a:prstGeom prst="rect">
            <a:avLst/>
          </a:prstGeom>
          <a:noFill/>
          <a:ln w="0">
            <a:noFill/>
          </a:ln>
        </p:spPr>
        <p:txBody>
          <a:bodyPr>
            <a:normAutofit fontScale="47000"/>
          </a:bodyPr>
          <a:p>
            <a:pPr>
              <a:lnSpc>
                <a:spcPct val="90000"/>
              </a:lnSpc>
              <a:spcBef>
                <a:spcPts val="1001"/>
              </a:spcBef>
              <a:tabLst>
                <a:tab algn="l" pos="0"/>
              </a:tabLst>
            </a:pPr>
            <a:r>
              <a:rPr b="0" lang="en-IN" sz="2800" spc="-1" strike="noStrike">
                <a:solidFill>
                  <a:srgbClr val="000000"/>
                </a:solidFill>
                <a:latin typeface="Calibri"/>
              </a:rPr>
              <a:t>You can also use the keySet() method to iterate over a Java HashMap as shown in the following example: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Iterating using keySet() method of HashMap</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Set&lt;String&gt; keys = priceMap.keySet();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for(String key: keys){</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Integer value = priceMap.get(key);</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System.out.printf("key: %s, value: %d %n", key, value);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Output: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key: Car, value: 20000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key: Phone, value: 200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key: Bike, value: 6000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key: Furniture, value: 700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key: TV, value: 500</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1" lang="en-IN" sz="4400" spc="-1" strike="noStrike">
                <a:solidFill>
                  <a:srgbClr val="000000"/>
                </a:solidFill>
                <a:latin typeface="Calibri Light"/>
              </a:rPr>
              <a:t>The entrySet() method</a:t>
            </a:r>
            <a:br/>
            <a:endParaRPr b="0" lang="en-US" sz="4400" spc="-1" strike="noStrike">
              <a:solidFill>
                <a:srgbClr val="000000"/>
              </a:solidFill>
              <a:latin typeface="Calibri"/>
            </a:endParaRPr>
          </a:p>
        </p:txBody>
      </p:sp>
      <p:sp>
        <p:nvSpPr>
          <p:cNvPr id="104" name="Content Placeholder 2"/>
          <p:cNvSpPr txBox="1"/>
          <p:nvPr/>
        </p:nvSpPr>
        <p:spPr>
          <a:xfrm>
            <a:off x="838080" y="1825560"/>
            <a:ext cx="10515240" cy="4350960"/>
          </a:xfrm>
          <a:prstGeom prst="rect">
            <a:avLst/>
          </a:prstGeom>
          <a:noFill/>
          <a:ln w="0">
            <a:noFill/>
          </a:ln>
        </p:spPr>
        <p:txBody>
          <a:bodyPr>
            <a:normAutofit fontScale="73000"/>
          </a:bodyPr>
          <a:p>
            <a:pPr>
              <a:lnSpc>
                <a:spcPct val="90000"/>
              </a:lnSpc>
              <a:spcBef>
                <a:spcPts val="1001"/>
              </a:spcBef>
              <a:tabLst>
                <a:tab algn="l" pos="0"/>
              </a:tabLst>
            </a:pPr>
            <a:r>
              <a:rPr b="0" lang="en-IN" sz="2800" spc="-1" strike="noStrike">
                <a:solidFill>
                  <a:srgbClr val="000000"/>
                </a:solidFill>
                <a:latin typeface="Calibri"/>
              </a:rPr>
              <a:t>The entrySet() method of Map interface returns a Set view of the mappings contained in this map. The set is backed by the map, so changes to the map are reflected in the set, and vice-versa.</a:t>
            </a:r>
            <a:br/>
            <a:br/>
            <a:r>
              <a:rPr b="0" lang="en-IN" sz="2800" spc="-1" strike="noStrike">
                <a:solidFill>
                  <a:srgbClr val="000000"/>
                </a:solidFill>
                <a:latin typeface="Calibri"/>
              </a:rPr>
              <a:t>If the map is modified while an iteration over the set is in progress (except through the iterator's own remove operation, or through the setValue() operation on a map entry returned by the iterator) the results of the iteration are undefined.</a:t>
            </a:r>
            <a:br/>
            <a:br/>
            <a:r>
              <a:rPr b="0" lang="en-IN" sz="2800" spc="-1" strike="noStrike">
                <a:solidFill>
                  <a:srgbClr val="000000"/>
                </a:solidFill>
                <a:latin typeface="Calibri"/>
              </a:rPr>
              <a:t>The Set also supports element removals, which removes the corresponding mapping from the map, via the Iterator.remove(), Set.remove(), removeAll(), retainAll(), and clear() operations. It does not support the add() or addAll() operations.</a:t>
            </a:r>
            <a:br/>
            <a:b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1" lang="en-IN" sz="4400" spc="-1" strike="noStrike">
                <a:solidFill>
                  <a:srgbClr val="000000"/>
                </a:solidFill>
                <a:latin typeface="Calibri Light"/>
              </a:rPr>
              <a:t>The entrySet() method</a:t>
            </a:r>
            <a:br/>
            <a:endParaRPr b="0" lang="en-US" sz="4400" spc="-1" strike="noStrike">
              <a:solidFill>
                <a:srgbClr val="000000"/>
              </a:solidFill>
              <a:latin typeface="Calibri"/>
            </a:endParaRPr>
          </a:p>
        </p:txBody>
      </p:sp>
      <p:sp>
        <p:nvSpPr>
          <p:cNvPr id="106" name="Content Placeholder 2"/>
          <p:cNvSpPr txBox="1"/>
          <p:nvPr/>
        </p:nvSpPr>
        <p:spPr>
          <a:xfrm>
            <a:off x="838080" y="1825560"/>
            <a:ext cx="10515240" cy="4350960"/>
          </a:xfrm>
          <a:prstGeom prst="rect">
            <a:avLst/>
          </a:prstGeom>
          <a:noFill/>
          <a:ln w="0">
            <a:noFill/>
          </a:ln>
        </p:spPr>
        <p:txBody>
          <a:bodyPr>
            <a:normAutofit fontScale="90000"/>
          </a:bodyPr>
          <a:p>
            <a:pPr>
              <a:lnSpc>
                <a:spcPct val="90000"/>
              </a:lnSpc>
              <a:spcBef>
                <a:spcPts val="1001"/>
              </a:spcBef>
              <a:tabLst>
                <a:tab algn="l" pos="0"/>
              </a:tabLst>
            </a:pPr>
            <a:r>
              <a:rPr b="0" lang="en-IN" sz="2800" spc="-1" strike="noStrike">
                <a:solidFill>
                  <a:srgbClr val="000000"/>
                </a:solidFill>
                <a:latin typeface="Calibri"/>
              </a:rPr>
              <a:t>Here is an example of how you can traverse over a Map in Java using the entrySet() method. This is by far the most efficient way of iterating over Map out of several ways we have discussed earlier.</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traversing Map using entrySet() method</a:t>
            </a:r>
            <a:endParaRPr b="0" lang="en-US" sz="2800" spc="-1" strike="noStrike">
              <a:solidFill>
                <a:srgbClr val="000000"/>
              </a:solidFill>
              <a:latin typeface="Calibri"/>
            </a:endParaRPr>
          </a:p>
          <a:p>
            <a:pPr>
              <a:lnSpc>
                <a:spcPct val="90000"/>
              </a:lnSpc>
              <a:spcBef>
                <a:spcPts val="1001"/>
              </a:spcBef>
              <a:tabLst>
                <a:tab algn="l" pos="0"/>
              </a:tabLst>
            </a:pPr>
            <a:r>
              <a:rPr b="1" lang="en-IN" sz="2800" spc="-1" strike="noStrike">
                <a:solidFill>
                  <a:srgbClr val="000000"/>
                </a:solidFill>
                <a:latin typeface="Calibri"/>
              </a:rPr>
              <a:t>Set&lt;Entry&lt;String, Integer&gt;&gt; entries = priceMap.entrySet();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for(Map.Entry&lt;String, Integer&gt; entry : entries){</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String key = entry.getKey();</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Integer value = entry.getValue();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System.out.printf("key: %s, value: %d %n", key, value);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506</TotalTime>
  <Application>LibreOffice/7.1.7.2$Windows_X86_64 LibreOffice_project/c6a4e3954236145e2acb0b65f68614365aeee33f</Application>
  <AppVersion>15.0000</AppVersion>
  <Words>2903</Words>
  <Paragraphs>273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2019-08-13T13:23:50Z</dcterms:created>
  <dc:creator>manisha shah</dc:creator>
  <dc:description/>
  <dc:language>en-US</dc:language>
  <cp:lastModifiedBy/>
  <dcterms:modified xsi:type="dcterms:W3CDTF">2021-12-04T21:03:06Z</dcterms:modified>
  <cp:revision>18</cp:revision>
  <dc:subject/>
  <dc:title>Collections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19</vt:i4>
  </property>
</Properties>
</file>