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notesSlide24.xml" ContentType="application/vnd.openxmlformats-officedocument.presentationml.notesSlide+xml"/>
  <Override PartName="/ppt/notesSlides/_rels/notesSlide24.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jpeg" ContentType="image/jpeg"/>
  <Override PartName="/ppt/media/image3.png" ContentType="image/png"/>
  <Override PartName="/ppt/media/image2.jpeg" ContentType="image/jpeg"/>
  <Override PartName="/ppt/media/image4.gif" ContentType="image/gif"/>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8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8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8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8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929E2C80-D727-4A01-B420-180A895D9C5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6040" cy="3085920"/>
          </a:xfrm>
          <a:prstGeom prst="rect">
            <a:avLst/>
          </a:prstGeom>
        </p:spPr>
      </p:sp>
      <p:sp>
        <p:nvSpPr>
          <p:cNvPr id="170" name="PlaceHolder 2"/>
          <p:cNvSpPr>
            <a:spLocks noGrp="1"/>
          </p:cNvSpPr>
          <p:nvPr>
            <p:ph type="body"/>
          </p:nvPr>
        </p:nvSpPr>
        <p:spPr>
          <a:xfrm>
            <a:off x="685800" y="4400640"/>
            <a:ext cx="5486040" cy="3600000"/>
          </a:xfrm>
          <a:prstGeom prst="rect">
            <a:avLst/>
          </a:prstGeom>
        </p:spPr>
        <p:txBody>
          <a:bodyPr>
            <a:noAutofit/>
          </a:bodyPr>
          <a:p>
            <a:pPr marL="216000" indent="-216000">
              <a:lnSpc>
                <a:spcPct val="100000"/>
              </a:lnSpc>
            </a:pPr>
            <a:r>
              <a:rPr b="0" i="1" lang="en-IN" sz="1200" spc="-1" strike="noStrike">
                <a:solidFill>
                  <a:srgbClr val="000000"/>
                </a:solidFill>
                <a:latin typeface="+mn-lt"/>
                <a:ea typeface="+mn-ea"/>
              </a:rPr>
              <a:t>Any class that implements the Comparable interface works out of the box with Sorted Sets and Sorted Maps.</a:t>
            </a:r>
            <a:endParaRPr b="0" lang="en-US" sz="1200" spc="-1" strike="noStrike">
              <a:latin typeface="Arial"/>
            </a:endParaRPr>
          </a:p>
          <a:p>
            <a:pPr marL="216000" indent="-216000">
              <a:lnSpc>
                <a:spcPct val="100000"/>
              </a:lnSpc>
            </a:pPr>
            <a:br/>
            <a:endParaRPr b="0" lang="en-US" sz="1200" spc="-1" strike="noStrike">
              <a:latin typeface="Arial"/>
            </a:endParaRPr>
          </a:p>
        </p:txBody>
      </p:sp>
      <p:sp>
        <p:nvSpPr>
          <p:cNvPr id="171" name="Slide Number Placeholder 3"/>
          <p:cNvSpPr txBox="1"/>
          <p:nvPr/>
        </p:nvSpPr>
        <p:spPr>
          <a:xfrm>
            <a:off x="3884760" y="8685360"/>
            <a:ext cx="2971440" cy="458280"/>
          </a:xfrm>
          <a:prstGeom prst="rect">
            <a:avLst/>
          </a:prstGeom>
          <a:noFill/>
          <a:ln w="0">
            <a:noFill/>
          </a:ln>
        </p:spPr>
        <p:txBody>
          <a:bodyPr anchor="b">
            <a:noAutofit/>
          </a:bodyPr>
          <a:p>
            <a:pPr algn="r">
              <a:lnSpc>
                <a:spcPct val="100000"/>
              </a:lnSpc>
            </a:pPr>
            <a:fld id="{F92E850F-A14B-4B33-9BEC-FF9004B2F6E4}" type="slidenum">
              <a:rPr b="0" lang="en-IN"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2"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57"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8"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1"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2"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6"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4"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7"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8"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5240" cy="1325160"/>
          </a:xfrm>
          <a:prstGeom prst="rect">
            <a:avLst/>
          </a:prstGeom>
        </p:spPr>
        <p:txBody>
          <a:bodyPr anchor="ctr">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1" name="PlaceHolder 2"/>
          <p:cNvSpPr>
            <a:spLocks noGrp="1"/>
          </p:cNvSpPr>
          <p:nvPr>
            <p:ph type="body"/>
          </p:nvPr>
        </p:nvSpPr>
        <p:spPr>
          <a:xfrm>
            <a:off x="838080" y="1825560"/>
            <a:ext cx="10515240" cy="43509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2"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fld id="{72945079-581A-43DF-808B-0C15EA1587A4}" type="datetime">
              <a:rPr b="0" lang="en-IN" sz="1200" spc="-1" strike="noStrike">
                <a:solidFill>
                  <a:srgbClr val="8b8b8b"/>
                </a:solidFill>
                <a:latin typeface="Calibri"/>
              </a:rPr>
              <a:t>04/12/21</a:t>
            </a:fld>
            <a:endParaRPr b="0" lang="en-US" sz="1200" spc="-1" strike="noStrike">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086FD6B8-7515-40D9-B82A-491EFC7EE112}" type="slidenum">
              <a:rPr b="0" lang="en-IN"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42"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F20A2711-D67E-49DC-B423-95B7EBF4EA6D}" type="datetime">
              <a:rPr b="0" lang="en-IN" sz="1200" spc="-1" strike="noStrike">
                <a:solidFill>
                  <a:srgbClr val="8b8b8b"/>
                </a:solidFill>
                <a:latin typeface="Calibri"/>
              </a:rPr>
              <a:t>04/12/21</a:t>
            </a:fld>
            <a:endParaRPr b="0" lang="en-US" sz="1200" spc="-1" strike="noStrike">
              <a:latin typeface="Times New Roman"/>
            </a:endParaRPr>
          </a:p>
        </p:txBody>
      </p:sp>
      <p:sp>
        <p:nvSpPr>
          <p:cNvPr id="43" name="PlaceHolder 3"/>
          <p:cNvSpPr>
            <a:spLocks noGrp="1"/>
          </p:cNvSpPr>
          <p:nvPr>
            <p:ph type="ftr"/>
          </p:nvPr>
        </p:nvSpPr>
        <p:spPr>
          <a:xfrm>
            <a:off x="4038480" y="6356520"/>
            <a:ext cx="4114440" cy="364680"/>
          </a:xfrm>
          <a:prstGeom prst="rect">
            <a:avLst/>
          </a:prstGeom>
        </p:spPr>
        <p:txBody>
          <a:bodyPr anchor="ctr">
            <a:noAutofit/>
          </a:bodyPr>
          <a:p>
            <a:endParaRPr b="0" lang="en-US" sz="2400" spc="-1" strike="noStrike">
              <a:latin typeface="Times New Roman"/>
            </a:endParaRPr>
          </a:p>
        </p:txBody>
      </p:sp>
      <p:sp>
        <p:nvSpPr>
          <p:cNvPr id="44"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2ED9627B-D80A-4D00-9036-CA753AF78C4A}" type="slidenum">
              <a:rPr b="0" lang="en-IN" sz="1200" spc="-1" strike="noStrike">
                <a:solidFill>
                  <a:srgbClr val="8b8b8b"/>
                </a:solidFill>
                <a:latin typeface="Calibri"/>
              </a:rPr>
              <a:t>&lt;number&gt;</a:t>
            </a:fld>
            <a:endParaRPr b="0" lang="en-US" sz="1200" spc="-1" strike="noStrike">
              <a:latin typeface="Times New Roman"/>
            </a:endParaRPr>
          </a:p>
        </p:txBody>
      </p:sp>
      <p:sp>
        <p:nvSpPr>
          <p:cNvPr id="4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1.xml.rels><?xml version="1.0" encoding="UTF-8"?>
<Relationships xmlns="http://schemas.openxmlformats.org/package/2006/relationships"><Relationship Id="rId1" Type="http://schemas.openxmlformats.org/officeDocument/2006/relationships/hyperlink" Target="https://www.cs.usfca.edu/~galles/visualization/RedBlack.html" TargetMode="External"/><Relationship Id="rId2" Type="http://schemas.openxmlformats.org/officeDocument/2006/relationships/hyperlink" Target="https://www.cs.auckland.ac.nz/software/AlgAnim/red_black.html" TargetMode="External"/><Relationship Id="rId3"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TreeSet</a:t>
            </a:r>
            <a:endParaRPr b="0" lang="en-US" sz="4400" spc="-1" strike="noStrike">
              <a:solidFill>
                <a:srgbClr val="000000"/>
              </a:solidFill>
              <a:latin typeface="Calibri"/>
            </a:endParaRPr>
          </a:p>
        </p:txBody>
      </p:sp>
      <p:sp>
        <p:nvSpPr>
          <p:cNvPr id="89" name="Content Placeholder 2"/>
          <p:cNvSpPr txBox="1"/>
          <p:nvPr/>
        </p:nvSpPr>
        <p:spPr>
          <a:xfrm>
            <a:off x="573120" y="1690560"/>
            <a:ext cx="4343040" cy="4350960"/>
          </a:xfrm>
          <a:prstGeom prst="rect">
            <a:avLst/>
          </a:prstGeom>
          <a:noFill/>
          <a:ln w="0">
            <a:noFill/>
          </a:ln>
        </p:spPr>
        <p:txBody>
          <a:bodyPr>
            <a:normAutofit fontScale="57000"/>
          </a:bodyPr>
          <a:p>
            <a:pPr>
              <a:lnSpc>
                <a:spcPct val="90000"/>
              </a:lnSpc>
              <a:spcBef>
                <a:spcPts val="1001"/>
              </a:spcBef>
              <a:tabLst>
                <a:tab algn="l" pos="0"/>
              </a:tabLst>
            </a:pPr>
            <a:r>
              <a:rPr b="0" lang="en-IN" sz="2800" spc="-1" strike="noStrike">
                <a:solidFill>
                  <a:srgbClr val="000000"/>
                </a:solidFill>
                <a:latin typeface="Calibri"/>
              </a:rPr>
              <a:t>Java TreeSet class is part of Java’s collections framework. It implements the NavigableSet interface, which in turn extends the SortedSet interface.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TreeSet class internally uses a TreeMap to store elements. The elements in a TreeSet are sorted according to their natural ordering. You may also provide a custom Comparator to the TreeSet at the time of creation to let it sort the elements based on the supplied comparator.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90" name="Picture 3" descr="Java TreeSet in Collection Hierarchy"/>
          <p:cNvPicPr/>
          <p:nvPr/>
        </p:nvPicPr>
        <p:blipFill>
          <a:blip r:embed="rId1"/>
          <a:stretch/>
        </p:blipFill>
        <p:spPr>
          <a:xfrm>
            <a:off x="5839560" y="1219320"/>
            <a:ext cx="4814640" cy="5277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Which data structure you will prefer  in your code : HashSet and TreeSet ?</a:t>
            </a:r>
            <a:endParaRPr b="0" lang="en-US" sz="4400" spc="-1" strike="noStrike">
              <a:solidFill>
                <a:srgbClr val="000000"/>
              </a:solidFill>
              <a:latin typeface="Calibri"/>
            </a:endParaRPr>
          </a:p>
        </p:txBody>
      </p:sp>
      <p:sp>
        <p:nvSpPr>
          <p:cNvPr id="110" name="Content Placeholder 2"/>
          <p:cNvSpPr txBox="1"/>
          <p:nvPr/>
        </p:nvSpPr>
        <p:spPr>
          <a:xfrm>
            <a:off x="838080" y="1825560"/>
            <a:ext cx="10515240" cy="4350960"/>
          </a:xfrm>
          <a:prstGeom prst="rect">
            <a:avLst/>
          </a:prstGeom>
          <a:noFill/>
          <a:ln w="0">
            <a:noFill/>
          </a:ln>
        </p:spPr>
        <p:txBody>
          <a:bodyPr>
            <a:normAutofit/>
          </a:bodyPr>
          <a:p>
            <a:pPr>
              <a:lnSpc>
                <a:spcPct val="90000"/>
              </a:lnSpc>
              <a:spcBef>
                <a:spcPts val="1001"/>
              </a:spcBef>
              <a:tabLst>
                <a:tab algn="l" pos="0"/>
              </a:tabLst>
            </a:pPr>
            <a:r>
              <a:rPr b="0" lang="en-IN" sz="2800" spc="-1" strike="noStrike">
                <a:solidFill>
                  <a:srgbClr val="000000"/>
                </a:solidFill>
                <a:latin typeface="Calibri"/>
              </a:rPr>
              <a:t>TreeSet contains the elements in the sorted order while HashSet is faster. Thus , deciding which one to choose depends upon the conditions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If you want to maintain the order of the elements then TreeSet should be used because the result is alphabetically sorted.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If you do not want to sort the elements and  avoid duplicate elements . Your task involves mainly insert and retrieve operations then prefer HashSet.While iterating HashSet there is no ordering of elements while TreeSet iterates in the natural order.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What happens if the TreeSet is concurrently modified while iterating the elements ?</a:t>
            </a:r>
            <a:endParaRPr b="0" lang="en-US" sz="4400" spc="-1" strike="noStrike">
              <a:solidFill>
                <a:srgbClr val="000000"/>
              </a:solidFill>
              <a:latin typeface="Calibri"/>
            </a:endParaRPr>
          </a:p>
        </p:txBody>
      </p:sp>
      <p:sp>
        <p:nvSpPr>
          <p:cNvPr id="112"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iterator's returned by the TreeSet class iterator method are fail-fast.  fail-fast means if the set is modified at any time after the iterator is created , in any way except the iterator's own remove method  , the iterator will throw a ConcurrentModificationException. Thus , in the face of concurrent modification , the iterator fails quickly and cleanly . You can find it here  difference between fail-fast and fail-safe iterator in java with example.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TreeSetExample</a:t>
            </a:r>
            <a:endParaRPr b="0" lang="en-US" sz="4400" spc="-1" strike="noStrike">
              <a:solidFill>
                <a:srgbClr val="000000"/>
              </a:solidFill>
              <a:latin typeface="Calibri"/>
            </a:endParaRPr>
          </a:p>
        </p:txBody>
      </p:sp>
      <p:sp>
        <p:nvSpPr>
          <p:cNvPr id="114" name="Content Placeholder 2"/>
          <p:cNvSpPr txBox="1"/>
          <p:nvPr/>
        </p:nvSpPr>
        <p:spPr>
          <a:xfrm>
            <a:off x="838080" y="1825560"/>
            <a:ext cx="4674240" cy="4350960"/>
          </a:xfrm>
          <a:prstGeom prst="rect">
            <a:avLst/>
          </a:prstGeom>
          <a:noFill/>
          <a:ln w="0">
            <a:noFill/>
          </a:ln>
        </p:spPr>
        <p:txBody>
          <a:bodyPr>
            <a:normAutofit fontScale="47000"/>
          </a:bodyPr>
          <a:p>
            <a:pPr>
              <a:lnSpc>
                <a:spcPct val="90000"/>
              </a:lnSpc>
              <a:spcBef>
                <a:spcPts val="1001"/>
              </a:spcBef>
              <a:tabLst>
                <a:tab algn="l" pos="0"/>
              </a:tabLst>
            </a:pPr>
            <a:r>
              <a:rPr b="0" lang="en-IN" sz="2800" spc="-1" strike="noStrike">
                <a:solidFill>
                  <a:srgbClr val="000000"/>
                </a:solidFill>
                <a:latin typeface="Calibri"/>
              </a:rPr>
              <a:t>import java.util.TreeSet;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public class TreeSetExample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public static void main(String[] args) {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TreeSet&lt;String&gt; treesetobj = new TreeSet&lt;String&gt;();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treesetobj.add(“Book1");</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treesetobj.add(“Book2");</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System.out.println("TreeSet object output :"+ treesetobj);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
        <p:nvSpPr>
          <p:cNvPr id="115" name="Rectangle 2"/>
          <p:cNvSpPr/>
          <p:nvPr/>
        </p:nvSpPr>
        <p:spPr>
          <a:xfrm>
            <a:off x="5513040" y="2220840"/>
            <a:ext cx="6427080" cy="1766880"/>
          </a:xfrm>
          <a:prstGeom prst="rect">
            <a:avLst/>
          </a:prstGeom>
          <a:solidFill>
            <a:srgbClr val="ffffff"/>
          </a:solidFill>
          <a:ln w="0">
            <a:noFill/>
          </a:ln>
        </p:spPr>
        <p:style>
          <a:lnRef idx="0"/>
          <a:fillRef idx="0"/>
          <a:effectRef idx="0"/>
          <a:fontRef idx="minor"/>
        </p:style>
        <p:txBody>
          <a:bodyPr lIns="0" rIns="0" tIns="0" bIns="0" anchor="ctr">
            <a:spAutoFit/>
          </a:bodyPr>
          <a:p>
            <a:pPr>
              <a:lnSpc>
                <a:spcPct val="100000"/>
              </a:lnSpc>
              <a:tabLst>
                <a:tab algn="l" pos="0"/>
              </a:tabLst>
            </a:pPr>
            <a:r>
              <a:rPr b="0" lang="en-US" sz="2800" spc="-1" strike="noStrike">
                <a:solidFill>
                  <a:srgbClr val="333333"/>
                </a:solidFill>
                <a:latin typeface="Monaco"/>
              </a:rPr>
              <a:t>TreeSet object output :[Book1,Book2]</a:t>
            </a:r>
            <a:b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Linked Hashmap</a:t>
            </a:r>
            <a:endParaRPr b="0" lang="en-US" sz="4400" spc="-1" strike="noStrike">
              <a:solidFill>
                <a:srgbClr val="000000"/>
              </a:solidFill>
              <a:latin typeface="Calibri"/>
            </a:endParaRPr>
          </a:p>
        </p:txBody>
      </p:sp>
      <p:sp>
        <p:nvSpPr>
          <p:cNvPr id="117" name="Content Placeholder 2"/>
          <p:cNvSpPr txBox="1"/>
          <p:nvPr/>
        </p:nvSpPr>
        <p:spPr>
          <a:xfrm>
            <a:off x="838080" y="1825560"/>
            <a:ext cx="474480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Java LinkedHashMap is a hash table and doubly linked List based implementation of Java’s Map interface. It extends the HashMap class which is another very commonly used implementation of the Map interface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pic>
        <p:nvPicPr>
          <p:cNvPr id="118" name="Picture 2" descr="Java LinkedHashMap in Collection Hierarchy"/>
          <p:cNvPicPr/>
          <p:nvPr/>
        </p:nvPicPr>
        <p:blipFill>
          <a:blip r:embed="rId1"/>
          <a:stretch/>
        </p:blipFill>
        <p:spPr>
          <a:xfrm>
            <a:off x="7364520" y="1690560"/>
            <a:ext cx="2915280" cy="4200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HashMap</a:t>
            </a:r>
            <a:endParaRPr b="0" lang="en-US" sz="4400" spc="-1" strike="noStrike">
              <a:solidFill>
                <a:srgbClr val="000000"/>
              </a:solidFill>
              <a:latin typeface="Calibri"/>
            </a:endParaRPr>
          </a:p>
        </p:txBody>
      </p:sp>
      <p:sp>
        <p:nvSpPr>
          <p:cNvPr id="120" name="Rectangle 3"/>
          <p:cNvSpPr/>
          <p:nvPr/>
        </p:nvSpPr>
        <p:spPr>
          <a:xfrm>
            <a:off x="838080" y="1599120"/>
            <a:ext cx="10348920" cy="48452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2400" spc="-1" strike="noStrike">
                <a:solidFill>
                  <a:srgbClr val="000000"/>
                </a:solidFill>
                <a:latin typeface="Calibri"/>
              </a:rPr>
              <a:t>The HashMap class doesn’t guarantee any specific iteration order of the elements. It doesn’t keep track of the order in which the elements are inserted, and produces the elements in a random order every time you iterate over it.</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IN" sz="2400" spc="-1" strike="noStrike">
                <a:solidFill>
                  <a:srgbClr val="000000"/>
                </a:solidFill>
                <a:latin typeface="Calibri"/>
              </a:rPr>
              <a:t>If you want a predictable iteration order of the elements in a Map, then you can use a LinkedHashMap.</a:t>
            </a:r>
            <a:endParaRPr b="0" lang="en-US" sz="2400" spc="-1" strike="noStrike">
              <a:latin typeface="Arial"/>
            </a:endParaRPr>
          </a:p>
          <a:p>
            <a:pPr>
              <a:lnSpc>
                <a:spcPct val="100000"/>
              </a:lnSpc>
            </a:pPr>
            <a:endParaRPr b="0" lang="en-US" sz="2400" spc="-1" strike="noStrike">
              <a:latin typeface="Arial"/>
            </a:endParaRPr>
          </a:p>
          <a:p>
            <a:pPr>
              <a:lnSpc>
                <a:spcPct val="100000"/>
              </a:lnSpc>
            </a:pPr>
            <a:r>
              <a:rPr b="0" lang="en-IN" sz="2400" spc="-1" strike="noStrike">
                <a:solidFill>
                  <a:srgbClr val="000000"/>
                </a:solidFill>
                <a:latin typeface="Calibri"/>
              </a:rPr>
              <a:t>The iteration order in a LinkedHashMap is normally the order in which the elements are inserted. However, it also provides a special constructor using which you can change the iteration order from the least-recently accessed element to the most-recently accessed element and vice versa. This kind of iteration order can be useful in building LRU caches. In any case, the iteration order is predictable.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Important points to note about LinkedHashMap in Java -</a:t>
            </a:r>
            <a:endParaRPr b="0" lang="en-US" sz="4400" spc="-1" strike="noStrike">
              <a:solidFill>
                <a:srgbClr val="000000"/>
              </a:solidFill>
              <a:latin typeface="Calibri"/>
            </a:endParaRPr>
          </a:p>
        </p:txBody>
      </p:sp>
      <p:sp>
        <p:nvSpPr>
          <p:cNvPr id="122" name="Content Placeholder 2"/>
          <p:cNvSpPr txBox="1"/>
          <p:nvPr/>
        </p:nvSpPr>
        <p:spPr>
          <a:xfrm>
            <a:off x="838080" y="1825560"/>
            <a:ext cx="10515240" cy="4350960"/>
          </a:xfrm>
          <a:prstGeom prst="rect">
            <a:avLst/>
          </a:prstGeom>
          <a:noFill/>
          <a:ln w="0">
            <a:noFill/>
          </a:ln>
        </p:spPr>
        <p:txBody>
          <a:bodyPr>
            <a:normAutofit/>
          </a:bodyPr>
          <a:p>
            <a:pPr>
              <a:lnSpc>
                <a:spcPct val="90000"/>
              </a:lnSpc>
              <a:spcBef>
                <a:spcPts val="1001"/>
              </a:spcBef>
              <a:tabLst>
                <a:tab algn="l" pos="0"/>
              </a:tabLst>
            </a:pPr>
            <a:r>
              <a:rPr b="0" lang="en-IN" sz="2800" spc="-1" strike="noStrike">
                <a:solidFill>
                  <a:srgbClr val="000000"/>
                </a:solidFill>
                <a:latin typeface="Calibri"/>
              </a:rPr>
              <a:t>A LinkedHashMap cannot contain duplicate keys.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LinkedHashMap can have null values and the null key.</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Unlike HashMap, the iteration order of the elements in a LinkedHashMap is predictable.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Just like HashMap, LinkedHashMap is not thread-safe. You must explicitly synchronize concurrent access to a LinkedHashMap in a multi-threaded environment.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Creating and Initializing a LinkedHashMap</a:t>
            </a:r>
            <a:endParaRPr b="0" lang="en-US" sz="4400" spc="-1" strike="noStrike">
              <a:solidFill>
                <a:srgbClr val="000000"/>
              </a:solidFill>
              <a:latin typeface="Calibri"/>
            </a:endParaRPr>
          </a:p>
        </p:txBody>
      </p:sp>
      <p:sp>
        <p:nvSpPr>
          <p:cNvPr id="124" name="Rectangle 3"/>
          <p:cNvSpPr/>
          <p:nvPr/>
        </p:nvSpPr>
        <p:spPr>
          <a:xfrm>
            <a:off x="664920" y="1430280"/>
            <a:ext cx="10168920" cy="5200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import java.util.LinkedHashMap;</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IN" sz="1600" spc="-1" strike="noStrike">
                <a:solidFill>
                  <a:srgbClr val="000000"/>
                </a:solidFill>
                <a:latin typeface="Calibri"/>
              </a:rPr>
              <a:t>public class CreateLinkedHashMapExample {</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public static void main(String[] args) {</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Creating a LinkedHashMap</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LinkedHashMap&lt;String, Integer&gt; wordNumberMapping = new LinkedHashMap&lt;&gt;();</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Adding new key-value pairs to the LinkedHashMap</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wordNumberMapping.put("one", 1);</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wordNumberMapping.put("two", 2);</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wordNumberMapping.put("three", 3);</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wordNumberMapping.put("four", 4);</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Add a new key-value pair only if the key does not exist in the LinkedHashMap, or is mapped to `null`</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wordNumberMapping.putIfAbsent("five", 5);</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System.out.println(wordNumberMapping);</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Output</a:t>
            </a:r>
            <a:endParaRPr b="0" lang="en-US" sz="1600" spc="-1" strike="noStrike">
              <a:latin typeface="Arial"/>
            </a:endParaRPr>
          </a:p>
          <a:p>
            <a:pPr>
              <a:lnSpc>
                <a:spcPct val="100000"/>
              </a:lnSpc>
            </a:pPr>
            <a:r>
              <a:rPr b="0" lang="en-IN" sz="1600" spc="-1" strike="noStrike">
                <a:solidFill>
                  <a:srgbClr val="000000"/>
                </a:solidFill>
                <a:latin typeface="Calibri"/>
              </a:rPr>
              <a:t>{one=1, two=2, three=3, four=4, five=5}</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Accessing the entries of a LinkedHashMap</a:t>
            </a:r>
            <a:endParaRPr b="0" lang="en-US" sz="4400" spc="-1" strike="noStrike">
              <a:solidFill>
                <a:srgbClr val="000000"/>
              </a:solidFill>
              <a:latin typeface="Calibri"/>
            </a:endParaRPr>
          </a:p>
        </p:txBody>
      </p:sp>
      <p:sp>
        <p:nvSpPr>
          <p:cNvPr id="126" name="Content Placeholder 2"/>
          <p:cNvSpPr txBox="1"/>
          <p:nvPr/>
        </p:nvSpPr>
        <p:spPr>
          <a:xfrm>
            <a:off x="838080" y="1825560"/>
            <a:ext cx="1051524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This example shows how to</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Check if a key exists in a LinkedHashMap.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Check if a value exists in the LinkedHashMap.</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Modify the value associated with a given key in the LinkedHashMap.</a:t>
            </a:r>
            <a:br/>
            <a:r>
              <a:rPr b="0" lang="en-IN" sz="2800" spc="-1" strike="noStrike">
                <a:solidFill>
                  <a:srgbClr val="000000"/>
                </a:solidFill>
                <a:latin typeface="Calibri"/>
              </a:rPr>
              <a:t> </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Example</a:t>
            </a:r>
            <a:endParaRPr b="0" lang="en-US" sz="4400" spc="-1" strike="noStrike">
              <a:solidFill>
                <a:srgbClr val="000000"/>
              </a:solidFill>
              <a:latin typeface="Calibri"/>
            </a:endParaRPr>
          </a:p>
        </p:txBody>
      </p:sp>
      <p:sp>
        <p:nvSpPr>
          <p:cNvPr id="128" name="Rectangle 3"/>
          <p:cNvSpPr/>
          <p:nvPr/>
        </p:nvSpPr>
        <p:spPr>
          <a:xfrm>
            <a:off x="0" y="1060560"/>
            <a:ext cx="6095520" cy="5931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200" spc="-1" strike="noStrike">
                <a:solidFill>
                  <a:srgbClr val="000000"/>
                </a:solidFill>
                <a:latin typeface="Calibri"/>
              </a:rPr>
              <a:t>import java.util.LinkedHashMap;</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public class AccessEntriesFromLinkedHashMapExample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public static void main(String[] args)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LinkedHashMap&lt;Integer, String&gt; customerIdNameMapping = new LinkedHashMap&lt;&gt;();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customerIdNameMapping.put(1001, "Jack");</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customerIdNameMapping.put(1002, "David");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customerIdNameMapping.put(1003, "Steve");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customerIdNameMapping.put(1004, "Alice");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customerIdNameMapping.put(1005, "Marie");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System.out.println("customerIdNameMapping : " + customerIdNameMapping);</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Check if a key exists in the LinkedHashMap</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Integer id = 1005;</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if(customerIdNameMapping.containsKey(id))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System.out.println("Found the customer with id " + id + " : " + customerIdNameMapping.get(id));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else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System.out.println("Customer with id " + id + " does not exist");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Check if a value exists in the LinkedHashMap</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String name = "David";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if(customerIdNameMapping.containsValue(name))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System.out.println("A customer named " + name + " exist in the map");</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else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System.out.println("No customer found with name " + name + " in the map");</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endParaRPr b="0" lang="en-US" sz="1200" spc="-1" strike="noStrike">
              <a:latin typeface="Arial"/>
            </a:endParaRPr>
          </a:p>
        </p:txBody>
      </p:sp>
      <p:sp>
        <p:nvSpPr>
          <p:cNvPr id="129" name="Rectangle 4"/>
          <p:cNvSpPr/>
          <p:nvPr/>
        </p:nvSpPr>
        <p:spPr>
          <a:xfrm>
            <a:off x="5999040" y="1443960"/>
            <a:ext cx="6095520" cy="34974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 Change the value associated with an existing key</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id = 1004;</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customerIdNameMapping.put(id, "Bob");</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System.out.println("Changed the name of customer with id " + id + ", New mapping : " + customerIdNameMapping);</a:t>
            </a:r>
            <a:endParaRPr b="0" lang="en-US" sz="1600" spc="-1" strike="noStrike">
              <a:latin typeface="Arial"/>
            </a:endParaRPr>
          </a:p>
          <a:p>
            <a:pPr>
              <a:lnSpc>
                <a:spcPct val="100000"/>
              </a:lnSpc>
            </a:pPr>
            <a:r>
              <a:rPr b="0" lang="en-IN" sz="1600" spc="-1" strike="noStrike">
                <a:solidFill>
                  <a:srgbClr val="000000"/>
                </a:solidFill>
                <a:latin typeface="Calibri"/>
              </a:rPr>
              <a:t>    </a:t>
            </a: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a:t>
            </a:r>
            <a:endParaRPr b="0" lang="en-US" sz="1600" spc="-1" strike="noStrike">
              <a:latin typeface="Arial"/>
            </a:endParaRPr>
          </a:p>
          <a:p>
            <a:pPr>
              <a:lnSpc>
                <a:spcPct val="100000"/>
              </a:lnSpc>
            </a:pPr>
            <a:r>
              <a:rPr b="0" lang="en-IN" sz="1600" spc="-1" strike="noStrike">
                <a:solidFill>
                  <a:srgbClr val="000000"/>
                </a:solidFill>
                <a:latin typeface="Calibri"/>
              </a:rPr>
              <a:t># Output</a:t>
            </a:r>
            <a:endParaRPr b="0" lang="en-US" sz="1600" spc="-1" strike="noStrike">
              <a:latin typeface="Arial"/>
            </a:endParaRPr>
          </a:p>
          <a:p>
            <a:pPr>
              <a:lnSpc>
                <a:spcPct val="100000"/>
              </a:lnSpc>
            </a:pPr>
            <a:r>
              <a:rPr b="0" lang="en-IN" sz="1600" spc="-1" strike="noStrike">
                <a:solidFill>
                  <a:srgbClr val="000000"/>
                </a:solidFill>
                <a:latin typeface="Calibri"/>
              </a:rPr>
              <a:t>customerIdNameMapping : {1001=Jack, 1002=David, 1003=Steve, 1004=Alice, 1005=Marie}</a:t>
            </a:r>
            <a:endParaRPr b="0" lang="en-US" sz="1600" spc="-1" strike="noStrike">
              <a:latin typeface="Arial"/>
            </a:endParaRPr>
          </a:p>
          <a:p>
            <a:pPr>
              <a:lnSpc>
                <a:spcPct val="100000"/>
              </a:lnSpc>
            </a:pPr>
            <a:r>
              <a:rPr b="0" lang="en-IN" sz="1600" spc="-1" strike="noStrike">
                <a:solidFill>
                  <a:srgbClr val="000000"/>
                </a:solidFill>
                <a:latin typeface="Calibri"/>
              </a:rPr>
              <a:t>Found the customer with id 1005 : Marie</a:t>
            </a:r>
            <a:endParaRPr b="0" lang="en-US" sz="1600" spc="-1" strike="noStrike">
              <a:latin typeface="Arial"/>
            </a:endParaRPr>
          </a:p>
          <a:p>
            <a:pPr>
              <a:lnSpc>
                <a:spcPct val="100000"/>
              </a:lnSpc>
            </a:pPr>
            <a:r>
              <a:rPr b="0" lang="en-IN" sz="1600" spc="-1" strike="noStrike">
                <a:solidFill>
                  <a:srgbClr val="000000"/>
                </a:solidFill>
                <a:latin typeface="Calibri"/>
              </a:rPr>
              <a:t>A customer named David exist in the map</a:t>
            </a:r>
            <a:endParaRPr b="0" lang="en-US" sz="1600" spc="-1" strike="noStrike">
              <a:latin typeface="Arial"/>
            </a:endParaRPr>
          </a:p>
          <a:p>
            <a:pPr>
              <a:lnSpc>
                <a:spcPct val="100000"/>
              </a:lnSpc>
            </a:pPr>
            <a:r>
              <a:rPr b="0" lang="en-IN" sz="1600" spc="-1" strike="noStrike">
                <a:solidFill>
                  <a:srgbClr val="000000"/>
                </a:solidFill>
                <a:latin typeface="Calibri"/>
              </a:rPr>
              <a:t>Changed the name of customer with id 1004, New mapping : {1001=Jack, 1002=David, 1003=Steve, 1004=B</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Comparable Interface</a:t>
            </a:r>
            <a:endParaRPr b="0" lang="en-US" sz="4400" spc="-1" strike="noStrike">
              <a:solidFill>
                <a:srgbClr val="000000"/>
              </a:solidFill>
              <a:latin typeface="Calibri"/>
            </a:endParaRPr>
          </a:p>
        </p:txBody>
      </p:sp>
      <p:sp>
        <p:nvSpPr>
          <p:cNvPr id="131" name="Content Placeholder 2"/>
          <p:cNvSpPr txBox="1"/>
          <p:nvPr/>
        </p:nvSpPr>
        <p:spPr>
          <a:xfrm>
            <a:off x="652680" y="1514160"/>
            <a:ext cx="10515240" cy="5343480"/>
          </a:xfrm>
          <a:prstGeom prst="rect">
            <a:avLst/>
          </a:prstGeom>
          <a:noFill/>
          <a:ln w="0">
            <a:noFill/>
          </a:ln>
        </p:spPr>
        <p:txBody>
          <a:bodyPr>
            <a:normAutofit/>
          </a:bodyPr>
          <a:p>
            <a:pPr>
              <a:lnSpc>
                <a:spcPct val="90000"/>
              </a:lnSpc>
              <a:spcBef>
                <a:spcPts val="1001"/>
              </a:spcBef>
              <a:tabLst>
                <a:tab algn="l" pos="0"/>
              </a:tabLst>
            </a:pPr>
            <a:r>
              <a:rPr b="0" lang="en-IN" sz="2800" spc="-1" strike="noStrike">
                <a:solidFill>
                  <a:srgbClr val="000000"/>
                </a:solidFill>
                <a:latin typeface="Calibri"/>
              </a:rPr>
              <a:t>We often need to compare two values in our Java programs. Comparing primitive values like int, char, float is very easy and can be done with comparison operators like &lt;, &gt;, == etc.</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But comparing objects is a little different. For example, how would you compare two Employees? how would you compare two Students?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You need to explicitly define how the objects of user defined classes should be compared. For this purpose, Java provides two interfaces called Comparable and Comparator.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Once you define how the objects should be compared using any of these interfaces, you’ll be able to sort them using various library functions like Collections.sort or Arrays.sort.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Simple TreeSet</a:t>
            </a:r>
            <a:endParaRPr b="0" lang="en-US" sz="4400" spc="-1" strike="noStrike">
              <a:solidFill>
                <a:srgbClr val="000000"/>
              </a:solidFill>
              <a:latin typeface="Calibri"/>
            </a:endParaRPr>
          </a:p>
        </p:txBody>
      </p:sp>
      <p:sp>
        <p:nvSpPr>
          <p:cNvPr id="92" name="Content Placeholder 2"/>
          <p:cNvSpPr txBox="1"/>
          <p:nvPr/>
        </p:nvSpPr>
        <p:spPr>
          <a:xfrm>
            <a:off x="1010520" y="1905120"/>
            <a:ext cx="3998520" cy="4350960"/>
          </a:xfrm>
          <a:prstGeom prst="rect">
            <a:avLst/>
          </a:prstGeom>
          <a:noFill/>
          <a:ln w="0">
            <a:noFill/>
          </a:ln>
        </p:spPr>
        <p:txBody>
          <a:bodyPr>
            <a:noAutofit/>
          </a:bodyPr>
          <a:p>
            <a:pPr marL="228600" indent="-228240">
              <a:lnSpc>
                <a:spcPct val="90000"/>
              </a:lnSpc>
              <a:spcBef>
                <a:spcPts val="1001"/>
              </a:spcBef>
              <a:buClr>
                <a:srgbClr val="000000"/>
              </a:buClr>
              <a:buFont typeface="Arial"/>
              <a:buChar char="•"/>
            </a:pPr>
            <a:r>
              <a:rPr b="0" lang="en-IN" sz="2800" spc="-1" strike="noStrike">
                <a:solidFill>
                  <a:srgbClr val="000000"/>
                </a:solidFill>
                <a:latin typeface="Calibri"/>
              </a:rPr>
              <a:t>The following example shows how to create a TreeSet and add new elements to it. The TreeSet will be sorted based on the natural ordering of the elements -</a:t>
            </a:r>
            <a:endParaRPr b="0" lang="en-US" sz="2800" spc="-1" strike="noStrike">
              <a:solidFill>
                <a:srgbClr val="000000"/>
              </a:solidFill>
              <a:latin typeface="Calibri"/>
            </a:endParaRPr>
          </a:p>
          <a:p>
            <a:pPr>
              <a:lnSpc>
                <a:spcPct val="90000"/>
              </a:lnSpc>
              <a:spcBef>
                <a:spcPts val="1001"/>
              </a:spcBef>
            </a:pPr>
            <a:br/>
            <a:endParaRPr b="0" lang="en-US" sz="2800" spc="-1" strike="noStrike">
              <a:solidFill>
                <a:srgbClr val="000000"/>
              </a:solidFill>
              <a:latin typeface="Calibri"/>
            </a:endParaRPr>
          </a:p>
        </p:txBody>
      </p:sp>
      <p:sp>
        <p:nvSpPr>
          <p:cNvPr id="93" name="Rectangle 3"/>
          <p:cNvSpPr/>
          <p:nvPr/>
        </p:nvSpPr>
        <p:spPr>
          <a:xfrm>
            <a:off x="5552640" y="1356840"/>
            <a:ext cx="6095520" cy="5383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200" spc="-1" strike="noStrike">
                <a:solidFill>
                  <a:srgbClr val="000000"/>
                </a:solidFill>
                <a:latin typeface="Calibri"/>
              </a:rPr>
              <a:t>import java.util.SortedSet;</a:t>
            </a:r>
            <a:endParaRPr b="0" lang="en-US" sz="1200" spc="-1" strike="noStrike">
              <a:latin typeface="Arial"/>
            </a:endParaRPr>
          </a:p>
          <a:p>
            <a:pPr>
              <a:lnSpc>
                <a:spcPct val="100000"/>
              </a:lnSpc>
            </a:pPr>
            <a:r>
              <a:rPr b="0" lang="en-IN" sz="1200" spc="-1" strike="noStrike">
                <a:solidFill>
                  <a:srgbClr val="000000"/>
                </a:solidFill>
                <a:latin typeface="Calibri"/>
              </a:rPr>
              <a:t>import java.util.TreeSet;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public class CreateTreeSetExample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public static void main(String[] args)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Creating a TreeSet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SortedSet&lt;String&gt; fruits = new TreeSet&lt;&gt;();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Adding new elements to a TreeSet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fruits.add("Banana");</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fruits.add("Apple");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fruits.add("Pineapple");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fruits.add("Orange");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System.out.println("Fruits Set : " + fruits);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Duplicate elements are ignored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fruits.add("Apple");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System.out.println("After adding duplicate element \"Apple\" : " + fruits);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This will be allowed because it's in lowercase.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fruits.add("banana");</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System.out.println("After adding \"banana\" : " + fruits);</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r>
              <a:rPr b="0" lang="en-IN" sz="1200" spc="-1" strike="noStrike">
                <a:solidFill>
                  <a:srgbClr val="000000"/>
                </a:solidFill>
                <a:latin typeface="Calibri"/>
              </a:rPr>
              <a:t>}</a:t>
            </a:r>
            <a:endParaRPr b="0" lang="en-US" sz="1200" spc="-1" strike="noStrike">
              <a:latin typeface="Arial"/>
            </a:endParaRPr>
          </a:p>
          <a:p>
            <a:pPr>
              <a:lnSpc>
                <a:spcPct val="100000"/>
              </a:lnSpc>
            </a:pPr>
            <a:r>
              <a:rPr b="0" lang="en-IN" sz="1200" spc="-1" strike="noStrike">
                <a:solidFill>
                  <a:srgbClr val="000000"/>
                </a:solidFill>
                <a:latin typeface="Calibri"/>
              </a:rPr>
              <a:t># Output</a:t>
            </a:r>
            <a:endParaRPr b="0" lang="en-US" sz="1200" spc="-1" strike="noStrike">
              <a:latin typeface="Arial"/>
            </a:endParaRPr>
          </a:p>
          <a:p>
            <a:pPr>
              <a:lnSpc>
                <a:spcPct val="100000"/>
              </a:lnSpc>
            </a:pPr>
            <a:r>
              <a:rPr b="0" lang="en-IN" sz="1200" spc="-1" strike="noStrike">
                <a:solidFill>
                  <a:srgbClr val="000000"/>
                </a:solidFill>
                <a:latin typeface="Calibri"/>
              </a:rPr>
              <a:t>Fruits Set : [Apple, Banana, Orange, Pineapple]</a:t>
            </a:r>
            <a:endParaRPr b="0" lang="en-US" sz="1200" spc="-1" strike="noStrike">
              <a:latin typeface="Arial"/>
            </a:endParaRPr>
          </a:p>
          <a:p>
            <a:pPr>
              <a:lnSpc>
                <a:spcPct val="100000"/>
              </a:lnSpc>
            </a:pPr>
            <a:r>
              <a:rPr b="0" lang="en-IN" sz="1200" spc="-1" strike="noStrike">
                <a:solidFill>
                  <a:srgbClr val="000000"/>
                </a:solidFill>
                <a:latin typeface="Calibri"/>
              </a:rPr>
              <a:t>After adding duplicate element "Apple" : [Apple, Banana, Orange, Pineapple]</a:t>
            </a:r>
            <a:endParaRPr b="0" lang="en-US" sz="1200" spc="-1" strike="noStrike">
              <a:latin typeface="Arial"/>
            </a:endParaRPr>
          </a:p>
          <a:p>
            <a:pPr>
              <a:lnSpc>
                <a:spcPct val="100000"/>
              </a:lnSpc>
            </a:pPr>
            <a:r>
              <a:rPr b="0" lang="en-IN" sz="1200" spc="-1" strike="noStrike">
                <a:solidFill>
                  <a:srgbClr val="000000"/>
                </a:solidFill>
                <a:latin typeface="Calibri"/>
              </a:rPr>
              <a:t>After adding "banana" : [Apple, Banana, Orange, Pineapple, banana]</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Java Comparable interface intuition</a:t>
            </a:r>
            <a:endParaRPr b="0" lang="en-US" sz="4400" spc="-1" strike="noStrike">
              <a:solidFill>
                <a:srgbClr val="000000"/>
              </a:solidFill>
              <a:latin typeface="Calibri"/>
            </a:endParaRPr>
          </a:p>
        </p:txBody>
      </p:sp>
      <p:sp>
        <p:nvSpPr>
          <p:cNvPr id="133" name="Content Placeholder 2"/>
          <p:cNvSpPr txBox="1"/>
          <p:nvPr/>
        </p:nvSpPr>
        <p:spPr>
          <a:xfrm>
            <a:off x="371160" y="1690560"/>
            <a:ext cx="11502360" cy="5167080"/>
          </a:xfrm>
          <a:prstGeom prst="rect">
            <a:avLst/>
          </a:prstGeom>
          <a:noFill/>
          <a:ln w="0">
            <a:noFill/>
          </a:ln>
        </p:spPr>
        <p:txBody>
          <a:bodyPr>
            <a:normAutofit fontScale="63000"/>
          </a:bodyPr>
          <a:p>
            <a:pPr>
              <a:lnSpc>
                <a:spcPct val="90000"/>
              </a:lnSpc>
              <a:spcBef>
                <a:spcPts val="1001"/>
              </a:spcBef>
              <a:tabLst>
                <a:tab algn="l" pos="0"/>
              </a:tabLst>
            </a:pPr>
            <a:r>
              <a:rPr b="0" lang="en-IN" sz="2800" spc="-1" strike="noStrike">
                <a:solidFill>
                  <a:srgbClr val="000000"/>
                </a:solidFill>
                <a:latin typeface="Calibri"/>
              </a:rPr>
              <a:t>By default, a user defined class is not comparable. That is, its objects can’t be compared. To make an object comparable, the class must implement the Comparable interface.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Comparable interface has a single method called compareTo() that you need to implement in order to define how an object compares with the supplied object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public interface Comparable&lt;T&gt;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public int compareTo(T o);</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When you define the compareTo() method in your classes, you need to make sure that the return value of this method is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negative, if this object is less than the supplied object.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zero, if this object is equal to the supplied object.</a:t>
            </a:r>
            <a:endParaRPr b="0" lang="en-US" sz="2800" spc="-1" strike="noStrike">
              <a:solidFill>
                <a:srgbClr val="000000"/>
              </a:solidFill>
              <a:latin typeface="Calibri"/>
            </a:endParaRPr>
          </a:p>
          <a:p>
            <a:pPr marL="228600" indent="-228240">
              <a:lnSpc>
                <a:spcPct val="90000"/>
              </a:lnSpc>
              <a:spcBef>
                <a:spcPts val="1001"/>
              </a:spcBef>
              <a:buClr>
                <a:srgbClr val="000000"/>
              </a:buClr>
              <a:buFont typeface="Arial"/>
              <a:buChar char="•"/>
              <a:tabLst>
                <a:tab algn="l" pos="0"/>
              </a:tabLst>
            </a:pPr>
            <a:r>
              <a:rPr b="0" lang="en-IN" sz="2800" spc="-1" strike="noStrike">
                <a:solidFill>
                  <a:srgbClr val="000000"/>
                </a:solidFill>
                <a:latin typeface="Calibri"/>
              </a:rPr>
              <a:t>positive, if this object is greater than the supplied object.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Comparable Interface</a:t>
            </a:r>
            <a:endParaRPr b="0" lang="en-US" sz="4400" spc="-1" strike="noStrike">
              <a:solidFill>
                <a:srgbClr val="000000"/>
              </a:solidFill>
              <a:latin typeface="Calibri"/>
            </a:endParaRPr>
          </a:p>
        </p:txBody>
      </p:sp>
      <p:sp>
        <p:nvSpPr>
          <p:cNvPr id="135"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Many predefined Java classes like String, Date, LocalDate, LocalDateTime etc implement the Comparable interface to define the ordering of their instances.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Example</a:t>
            </a:r>
            <a:endParaRPr b="0" lang="en-US" sz="4400" spc="-1" strike="noStrike">
              <a:solidFill>
                <a:srgbClr val="000000"/>
              </a:solidFill>
              <a:latin typeface="Calibri"/>
            </a:endParaRPr>
          </a:p>
        </p:txBody>
      </p:sp>
      <p:sp>
        <p:nvSpPr>
          <p:cNvPr id="137" name="Rectangle 3"/>
          <p:cNvSpPr/>
          <p:nvPr/>
        </p:nvSpPr>
        <p:spPr>
          <a:xfrm>
            <a:off x="278280" y="1281240"/>
            <a:ext cx="3723480" cy="4835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200" spc="-1" strike="noStrike">
                <a:solidFill>
                  <a:srgbClr val="000000"/>
                </a:solidFill>
                <a:latin typeface="Calibri"/>
              </a:rPr>
              <a:t>import java.time.LocalDate;</a:t>
            </a:r>
            <a:endParaRPr b="0" lang="en-US" sz="1200" spc="-1" strike="noStrike">
              <a:latin typeface="Arial"/>
            </a:endParaRPr>
          </a:p>
          <a:p>
            <a:pPr>
              <a:lnSpc>
                <a:spcPct val="100000"/>
              </a:lnSpc>
            </a:pPr>
            <a:r>
              <a:rPr b="0" lang="en-IN" sz="1200" spc="-1" strike="noStrike">
                <a:solidFill>
                  <a:srgbClr val="000000"/>
                </a:solidFill>
                <a:latin typeface="Calibri"/>
              </a:rPr>
              <a:t>import java.util.Objects;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class Employee implements Comparable&lt;Employee&gt;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private int 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private String name;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private double salary;</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private LocalDate joiningDate;</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public Employee(int id, String name, double salary, LocalDate joiningDate)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this.id = 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this.name = name;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this.salary = salary;</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this.joiningDate = joiningDate;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public int getId()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return 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public void setId(int id)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this.id = id;</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endParaRPr b="0" lang="en-US" sz="1200" spc="-1" strike="noStrike">
              <a:latin typeface="Arial"/>
            </a:endParaRPr>
          </a:p>
        </p:txBody>
      </p:sp>
      <p:sp>
        <p:nvSpPr>
          <p:cNvPr id="138" name="Rectangle 5"/>
          <p:cNvSpPr/>
          <p:nvPr/>
        </p:nvSpPr>
        <p:spPr>
          <a:xfrm>
            <a:off x="3710520" y="1690560"/>
            <a:ext cx="4478760" cy="43527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String getName()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void setName(String name)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this.name = 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double getSalary()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salary;</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void setSalary(double salary)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this.salary = salary;</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LocalDate getJoiningDate()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joiningDate;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void setJoiningDate(LocalDate joiningDate)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this.joiningDate = joiningDate;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p:txBody>
      </p:sp>
      <p:sp>
        <p:nvSpPr>
          <p:cNvPr id="139" name="Rectangle 6"/>
          <p:cNvSpPr/>
          <p:nvPr/>
        </p:nvSpPr>
        <p:spPr>
          <a:xfrm>
            <a:off x="8190000" y="258840"/>
            <a:ext cx="3842640" cy="62708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int compareTo(Employee anotherEmployee)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this.getId() - anotherEmployee.getId();</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Two employees are equal if their IDs are equal</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boolean equals(Object o)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if (this == o) return true;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if (o == null || getClass() != o.getClass()) return false;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 employee = (Employee) o;</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id == employee.id;</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int hashCode()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Objects.hash(id);</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String toString()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"Employee{"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"id=" + id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name='" + name + '\''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salary=" + salary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joiningDate=" + joiningDate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ontent Placeholder 2"/>
          <p:cNvSpPr txBox="1"/>
          <p:nvPr/>
        </p:nvSpPr>
        <p:spPr>
          <a:xfrm>
            <a:off x="838080" y="1825560"/>
            <a:ext cx="10515240" cy="4350960"/>
          </a:xfrm>
          <a:prstGeom prst="rect">
            <a:avLst/>
          </a:prstGeom>
          <a:noFill/>
          <a:ln w="0">
            <a:noFill/>
          </a:ln>
        </p:spPr>
        <p:txBody>
          <a:bodyPr>
            <a:normAutofit fontScale="97000"/>
          </a:bodyPr>
          <a:p>
            <a:pPr>
              <a:lnSpc>
                <a:spcPct val="90000"/>
              </a:lnSpc>
              <a:spcBef>
                <a:spcPts val="1001"/>
              </a:spcBef>
              <a:tabLst>
                <a:tab algn="l" pos="0"/>
              </a:tabLst>
            </a:pPr>
            <a:r>
              <a:rPr b="0" lang="en-IN" sz="2800" spc="-1" strike="noStrike">
                <a:solidFill>
                  <a:srgbClr val="000000"/>
                </a:solidFill>
                <a:latin typeface="Calibri"/>
              </a:rPr>
              <a:t>In the above example, we’re comparing two employees by their IDs.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We’re just returning this.getId() - anotherEmployee.getId() from the compareTo() function, which will be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negative if the ID of this employee is less then the ID of the supplied employee,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zero if the ID of this employee is equal to the ID of the supplied employee, and</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positive if the ID of this employee is greater than the ID of the supplied employee.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Comparable Interface example</a:t>
            </a:r>
            <a:endParaRPr b="0" lang="en-US" sz="4400" spc="-1" strike="noStrike">
              <a:solidFill>
                <a:srgbClr val="000000"/>
              </a:solidFill>
              <a:latin typeface="Calibri"/>
            </a:endParaRPr>
          </a:p>
        </p:txBody>
      </p:sp>
      <p:sp>
        <p:nvSpPr>
          <p:cNvPr id="142" name="Rectangle 4"/>
          <p:cNvSpPr/>
          <p:nvPr/>
        </p:nvSpPr>
        <p:spPr>
          <a:xfrm>
            <a:off x="331200" y="1346760"/>
            <a:ext cx="5764320" cy="328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import java.time.LocalDate;</a:t>
            </a:r>
            <a:endParaRPr b="0" lang="en-US" sz="1400" spc="-1" strike="noStrike">
              <a:latin typeface="Arial"/>
            </a:endParaRPr>
          </a:p>
          <a:p>
            <a:pPr>
              <a:lnSpc>
                <a:spcPct val="100000"/>
              </a:lnSpc>
            </a:pPr>
            <a:r>
              <a:rPr b="0" lang="en-IN" sz="1400" spc="-1" strike="noStrike">
                <a:solidFill>
                  <a:srgbClr val="000000"/>
                </a:solidFill>
                <a:latin typeface="Calibri"/>
              </a:rPr>
              <a:t>import java.util.ArrayList;</a:t>
            </a:r>
            <a:endParaRPr b="0" lang="en-US" sz="1400" spc="-1" strike="noStrike">
              <a:latin typeface="Arial"/>
            </a:endParaRPr>
          </a:p>
          <a:p>
            <a:pPr>
              <a:lnSpc>
                <a:spcPct val="100000"/>
              </a:lnSpc>
            </a:pPr>
            <a:r>
              <a:rPr b="0" lang="en-IN" sz="1400" spc="-1" strike="noStrike">
                <a:solidFill>
                  <a:srgbClr val="000000"/>
                </a:solidFill>
                <a:latin typeface="Calibri"/>
              </a:rPr>
              <a:t>import java.util.Collections;</a:t>
            </a:r>
            <a:endParaRPr b="0" lang="en-US" sz="1400" spc="-1" strike="noStrike">
              <a:latin typeface="Arial"/>
            </a:endParaRPr>
          </a:p>
          <a:p>
            <a:pPr>
              <a:lnSpc>
                <a:spcPct val="100000"/>
              </a:lnSpc>
            </a:pPr>
            <a:r>
              <a:rPr b="0" lang="en-IN" sz="1400" spc="-1" strike="noStrike">
                <a:solidFill>
                  <a:srgbClr val="000000"/>
                </a:solidFill>
                <a:latin typeface="Calibri"/>
              </a:rPr>
              <a:t>import java.util.Comparator;</a:t>
            </a:r>
            <a:endParaRPr b="0" lang="en-US" sz="1400" spc="-1" strike="noStrike">
              <a:latin typeface="Arial"/>
            </a:endParaRPr>
          </a:p>
          <a:p>
            <a:pPr>
              <a:lnSpc>
                <a:spcPct val="100000"/>
              </a:lnSpc>
            </a:pPr>
            <a:r>
              <a:rPr b="0" lang="en-IN" sz="1400" spc="-1" strike="noStrike">
                <a:solidFill>
                  <a:srgbClr val="000000"/>
                </a:solidFill>
                <a:latin typeface="Calibri"/>
              </a:rPr>
              <a:t>import java.util.List;</a:t>
            </a:r>
            <a:endParaRPr b="0" lang="en-US" sz="1400" spc="-1" strike="noStrike">
              <a:latin typeface="Arial"/>
            </a:endParaRPr>
          </a:p>
          <a:p>
            <a:pPr>
              <a:lnSpc>
                <a:spcPct val="100000"/>
              </a:lnSpc>
            </a:pPr>
            <a:r>
              <a:rPr b="0" lang="en-IN" sz="1400" spc="-1" strike="noStrike">
                <a:solidFill>
                  <a:srgbClr val="000000"/>
                </a:solidFill>
                <a:latin typeface="Calibri"/>
              </a:rPr>
              <a:t>public class ComparableExample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static void main(String[] args)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List&lt;Employee&gt; employees = new ArrayList&lt;&gt;();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Employee(1010, "Rajeev", 100000.00, LocalDate.of(2010, 7, 10)));</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Employee(1004, "Chris", 95000.50, LocalDate.of(2017, 3, 19)));</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Employee(1015, "David", 134000.00, LocalDate.of(2017, 9, 28)));</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System.out.println("Employees (Before Sorting) : " + employees);</a:t>
            </a:r>
            <a:endParaRPr b="0" lang="en-US" sz="1400" spc="-1" strike="noStrike">
              <a:latin typeface="Arial"/>
            </a:endParaRPr>
          </a:p>
        </p:txBody>
      </p:sp>
      <p:sp>
        <p:nvSpPr>
          <p:cNvPr id="143" name="Rectangle 5"/>
          <p:cNvSpPr/>
          <p:nvPr/>
        </p:nvSpPr>
        <p:spPr>
          <a:xfrm>
            <a:off x="6003360" y="1540800"/>
            <a:ext cx="6095520" cy="179532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This will use the `compareTo()` method of the `Employee` class to compare two employees and sort them.</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Collections.sort(employees);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System.out.println("\nEmployees (After Sorting) : " + employees);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a:t>
            </a:r>
            <a:endParaRPr b="0" lang="en-US" sz="1400" spc="-1" strike="noStrike">
              <a:latin typeface="Arial"/>
            </a:endParaRPr>
          </a:p>
        </p:txBody>
      </p:sp>
      <p:sp>
        <p:nvSpPr>
          <p:cNvPr id="144" name="Rectangle 6"/>
          <p:cNvSpPr/>
          <p:nvPr/>
        </p:nvSpPr>
        <p:spPr>
          <a:xfrm>
            <a:off x="185400" y="4969440"/>
            <a:ext cx="11913480" cy="130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Calibri"/>
              </a:rPr>
              <a:t># Output</a:t>
            </a:r>
            <a:endParaRPr b="0" lang="en-US" sz="1600" spc="-1" strike="noStrike">
              <a:latin typeface="Arial"/>
            </a:endParaRPr>
          </a:p>
          <a:p>
            <a:pPr>
              <a:lnSpc>
                <a:spcPct val="100000"/>
              </a:lnSpc>
            </a:pPr>
            <a:r>
              <a:rPr b="1" lang="en-IN" sz="1600" spc="-1" strike="noStrike">
                <a:solidFill>
                  <a:srgbClr val="000000"/>
                </a:solidFill>
                <a:latin typeface="Calibri"/>
              </a:rPr>
              <a:t>Employees (Before Sorting) : [Employee{id=1010, name='Rajeev', salary=100000.0, joiningDate=2010-07-10}, Employee{id=1004, name='Chris', salary=95000.5, joiningDate=2017-03-19}, Employee{id=1015, name='David', salary=134000.0, joiningDate=2017-09-28}]</a:t>
            </a:r>
            <a:endParaRPr b="0" lang="en-US" sz="1600" spc="-1" strike="noStrike">
              <a:latin typeface="Arial"/>
            </a:endParaRPr>
          </a:p>
          <a:p>
            <a:pPr>
              <a:lnSpc>
                <a:spcPct val="100000"/>
              </a:lnSpc>
            </a:pPr>
            <a:r>
              <a:rPr b="1" lang="en-IN" sz="1600" spc="-1" strike="noStrike">
                <a:solidFill>
                  <a:srgbClr val="000000"/>
                </a:solidFill>
                <a:latin typeface="Calibri"/>
              </a:rPr>
              <a:t>Employees (After Sorting) : [Employee{id=1004, name='Chris', salary=95000.5, joiningDate=2017-03-19}, Employee{id=1010, name='Rajeev', salary=100000.0, joiningDate=2010-07-10}, Employee{id=1015, name='David', salary=134000.0, joiningDate=2017-09-28}]</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Java Comparator interface Example</a:t>
            </a:r>
            <a:endParaRPr b="0" lang="en-US" sz="4400" spc="-1" strike="noStrike">
              <a:solidFill>
                <a:srgbClr val="000000"/>
              </a:solidFill>
              <a:latin typeface="Calibri"/>
            </a:endParaRPr>
          </a:p>
        </p:txBody>
      </p:sp>
      <p:sp>
        <p:nvSpPr>
          <p:cNvPr id="146" name="Rectangle 5"/>
          <p:cNvSpPr/>
          <p:nvPr/>
        </p:nvSpPr>
        <p:spPr>
          <a:xfrm>
            <a:off x="225000" y="1392840"/>
            <a:ext cx="5870520" cy="477900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import java.time.LocalDate;</a:t>
            </a:r>
            <a:endParaRPr b="0" lang="en-US" sz="1400" spc="-1" strike="noStrike">
              <a:latin typeface="Arial"/>
            </a:endParaRPr>
          </a:p>
          <a:p>
            <a:pPr>
              <a:lnSpc>
                <a:spcPct val="100000"/>
              </a:lnSpc>
            </a:pPr>
            <a:r>
              <a:rPr b="0" lang="en-IN" sz="1400" spc="-1" strike="noStrike">
                <a:solidFill>
                  <a:srgbClr val="000000"/>
                </a:solidFill>
                <a:latin typeface="Calibri"/>
              </a:rPr>
              <a:t>import java.util.ArrayList;</a:t>
            </a:r>
            <a:endParaRPr b="0" lang="en-US" sz="1400" spc="-1" strike="noStrike">
              <a:latin typeface="Arial"/>
            </a:endParaRPr>
          </a:p>
          <a:p>
            <a:pPr>
              <a:lnSpc>
                <a:spcPct val="100000"/>
              </a:lnSpc>
            </a:pPr>
            <a:r>
              <a:rPr b="0" lang="en-IN" sz="1400" spc="-1" strike="noStrike">
                <a:solidFill>
                  <a:srgbClr val="000000"/>
                </a:solidFill>
                <a:latin typeface="Calibri"/>
              </a:rPr>
              <a:t>import java.util.Collections;</a:t>
            </a:r>
            <a:endParaRPr b="0" lang="en-US" sz="1400" spc="-1" strike="noStrike">
              <a:latin typeface="Arial"/>
            </a:endParaRPr>
          </a:p>
          <a:p>
            <a:pPr>
              <a:lnSpc>
                <a:spcPct val="100000"/>
              </a:lnSpc>
            </a:pPr>
            <a:r>
              <a:rPr b="0" lang="en-IN" sz="1400" spc="-1" strike="noStrike">
                <a:solidFill>
                  <a:srgbClr val="000000"/>
                </a:solidFill>
                <a:latin typeface="Calibri"/>
              </a:rPr>
              <a:t>import java.util.Comparator;</a:t>
            </a:r>
            <a:endParaRPr b="0" lang="en-US" sz="1400" spc="-1" strike="noStrike">
              <a:latin typeface="Arial"/>
            </a:endParaRPr>
          </a:p>
          <a:p>
            <a:pPr>
              <a:lnSpc>
                <a:spcPct val="100000"/>
              </a:lnSpc>
            </a:pPr>
            <a:r>
              <a:rPr b="0" lang="en-IN" sz="1400" spc="-1" strike="noStrike">
                <a:solidFill>
                  <a:srgbClr val="000000"/>
                </a:solidFill>
                <a:latin typeface="Calibri"/>
              </a:rPr>
              <a:t>import java.util.List;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public class ComparatorExample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static void main(String[] args)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List&lt;Employee&gt; employees = new ArrayList&lt;&gt;();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Employee(1010, "Rajeev", 100000.00, LocalDate.of(2010, 7, 10)));</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Employee(1004, "Chris", 95000.50, LocalDate.of(2017, 3, 19)));</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Employee(1015, "David", 134000.00, LocalDate.of(2017, 9, 28)));</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employees.add(new Employee(1009, "Steve", 100000.00, LocalDate.of(2016, 5, 18)));</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System.out.println("Employees : " + employees);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endParaRPr b="0" lang="en-US" sz="1400" spc="-1" strike="noStrike">
              <a:latin typeface="Arial"/>
            </a:endParaRPr>
          </a:p>
        </p:txBody>
      </p:sp>
      <p:sp>
        <p:nvSpPr>
          <p:cNvPr id="147" name="Rectangle 6"/>
          <p:cNvSpPr/>
          <p:nvPr/>
        </p:nvSpPr>
        <p:spPr>
          <a:xfrm>
            <a:off x="5676840" y="1222920"/>
            <a:ext cx="6095520" cy="49921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 Sort employees by 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Comparator&lt;Employee&gt; employeeNameComparator = new Comparator&lt;Employee&gt;()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int compare(Employee e1, Employee e2)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e1.getName().compareTo(e2.getName());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The above Comparator can also be written using lambda expression like so =&gt;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employeeNameComparator = (e1, e2) -&gt; e1.getName().compareTo(e2.getName());</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Which can be shortened even further using Java 8 Comparator default method</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employeeNameComparator = Comparator.comparing(Employee::getName)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Collections.sort(employees, employeeNameComparator);</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System.out.println("\nEmployees (Sorted by Name) : " + employees);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a:t>
            </a:r>
            <a:r>
              <a:rPr b="0" lang="en-IN" sz="1400" spc="-1" strike="noStrike">
                <a:solidFill>
                  <a:srgbClr val="000000"/>
                </a:solidFill>
                <a:latin typeface="Calibri"/>
              </a:rPr>
              <a:t>	</a:t>
            </a:r>
            <a:r>
              <a:rPr b="0" lang="en-IN" sz="1400" spc="-1" strike="noStrike">
                <a:solidFill>
                  <a:srgbClr val="000000"/>
                </a:solidFill>
                <a:latin typeface="Calibri"/>
              </a:rPr>
              <a:t>	</a:t>
            </a:r>
            <a:r>
              <a:rPr b="0" lang="en-IN" sz="1400" spc="-1" strike="noStrike">
                <a:solidFill>
                  <a:srgbClr val="000000"/>
                </a:solidFill>
                <a:latin typeface="Calibri"/>
              </a:rPr>
              <a:t>	</a:t>
            </a:r>
            <a:r>
              <a:rPr b="0" lang="en-IN" sz="1400" spc="-1" strike="noStrike">
                <a:solidFill>
                  <a:srgbClr val="000000"/>
                </a:solidFill>
                <a:latin typeface="Calibri"/>
              </a:rPr>
              <a:t>	</a:t>
            </a:r>
            <a:r>
              <a:rPr b="0" lang="en-IN" sz="1400" spc="-1" strike="noStrike">
                <a:solidFill>
                  <a:srgbClr val="000000"/>
                </a:solidFill>
                <a:latin typeface="Calibri"/>
              </a:rPr>
              <a:t>contd…..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Rectangle 3"/>
          <p:cNvSpPr/>
          <p:nvPr/>
        </p:nvSpPr>
        <p:spPr>
          <a:xfrm>
            <a:off x="248400" y="213480"/>
            <a:ext cx="6095520" cy="35002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Sort employees by Salary</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Comparator&lt;Employee&gt; employeeSalaryComparator = new Comparator&lt;Employee&gt;()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int compare(Employee e1, Employee e2)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if(e1.getSalary() &lt; e2.getSalary())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-1;</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else if (e1.getSalary() &gt; e2.getSalary())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1;</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else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0;</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endParaRPr b="0" lang="en-US" sz="1400" spc="-1" strike="noStrike">
              <a:latin typeface="Arial"/>
            </a:endParaRPr>
          </a:p>
          <a:p>
            <a:pPr>
              <a:lnSpc>
                <a:spcPct val="100000"/>
              </a:lnSpc>
            </a:pPr>
            <a:r>
              <a:rPr b="0" lang="en-IN" sz="1400" spc="-1" strike="noStrike">
                <a:solidFill>
                  <a:srgbClr val="000000"/>
                </a:solidFill>
                <a:latin typeface="Calibri"/>
              </a:rPr>
              <a:t>        </a:t>
            </a:r>
            <a:endParaRPr b="0" lang="en-US" sz="1400" spc="-1" strike="noStrike">
              <a:latin typeface="Arial"/>
            </a:endParaRPr>
          </a:p>
        </p:txBody>
      </p:sp>
      <p:sp>
        <p:nvSpPr>
          <p:cNvPr id="149" name="Rectangle 4"/>
          <p:cNvSpPr/>
          <p:nvPr/>
        </p:nvSpPr>
        <p:spPr>
          <a:xfrm>
            <a:off x="140760" y="3320640"/>
            <a:ext cx="12051000" cy="328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1400" spc="-1" strike="noStrike">
                <a:solidFill>
                  <a:srgbClr val="000000"/>
                </a:solidFill>
                <a:latin typeface="Calibri"/>
              </a:rPr>
              <a:t># Output</a:t>
            </a:r>
            <a:endParaRPr b="0" lang="en-US" sz="1400" spc="-1" strike="noStrike">
              <a:latin typeface="Arial"/>
            </a:endParaRPr>
          </a:p>
          <a:p>
            <a:pPr>
              <a:lnSpc>
                <a:spcPct val="100000"/>
              </a:lnSpc>
            </a:pPr>
            <a:endParaRPr b="0" lang="en-US" sz="1400" spc="-1" strike="noStrike">
              <a:latin typeface="Arial"/>
            </a:endParaRPr>
          </a:p>
          <a:p>
            <a:pPr>
              <a:lnSpc>
                <a:spcPct val="100000"/>
              </a:lnSpc>
            </a:pPr>
            <a:r>
              <a:rPr b="1" lang="en-IN" sz="1400" spc="-1" strike="noStrike">
                <a:solidFill>
                  <a:srgbClr val="000000"/>
                </a:solidFill>
                <a:latin typeface="Calibri"/>
              </a:rPr>
              <a:t>Employees : [Employee{id=1010, name='Rajeev', salary=100000.0, joiningDate=2010-07-10}, Employee{id=1004, name='Chris', salary=95000.5, joiningDate=2017-03-19}, Employee{id=1015, name='David', salary=134000.0, joiningDate=2017-09-28}, Employee{id=1009, name='Steve', salary=100000.0, joiningDate=2016-05-18}]</a:t>
            </a:r>
            <a:endParaRPr b="0" lang="en-US" sz="1400" spc="-1" strike="noStrike">
              <a:latin typeface="Arial"/>
            </a:endParaRPr>
          </a:p>
          <a:p>
            <a:pPr>
              <a:lnSpc>
                <a:spcPct val="100000"/>
              </a:lnSpc>
            </a:pPr>
            <a:r>
              <a:rPr b="1" lang="en-IN" sz="1400" spc="-1" strike="noStrike">
                <a:solidFill>
                  <a:srgbClr val="000000"/>
                </a:solidFill>
                <a:latin typeface="Calibri"/>
              </a:rPr>
              <a:t>Employees (Sorted by Name) : [Employee{id=1004, name='Chris', salary=95000.5, joiningDate=2017-03-19}, Employee{id=1015, name='David', salary=134000.0, joiningDate=2017-09-28}, Employee{id=1010, name='Rajeev', salary=100000.0, joiningDate=2010-07-10}, Employee{id=1009, name='Steve', salary=100000.0, joiningDate=2016-05-18}]</a:t>
            </a:r>
            <a:endParaRPr b="0" lang="en-US" sz="1400" spc="-1" strike="noStrike">
              <a:latin typeface="Arial"/>
            </a:endParaRPr>
          </a:p>
          <a:p>
            <a:pPr>
              <a:lnSpc>
                <a:spcPct val="100000"/>
              </a:lnSpc>
            </a:pPr>
            <a:r>
              <a:rPr b="1" lang="en-IN" sz="1400" spc="-1" strike="noStrike">
                <a:solidFill>
                  <a:srgbClr val="000000"/>
                </a:solidFill>
                <a:latin typeface="Calibri"/>
              </a:rPr>
              <a:t>Employees (Sorted by Salary) : [Employee{id=1004, name='Chris', salary=95000.5, joiningDate=2017-03-19}, Employee{id=1010, name='Rajeev', salary=100000.0, joiningDate=2010-07-10}, Employee{id=1009, name='Steve', salary=100000.0, joiningDate=2016-05-18}, Employee{id=1015, name='David', salary=134000.0, joiningDate=2017-09-28}]</a:t>
            </a:r>
            <a:endParaRPr b="0" lang="en-US" sz="1400" spc="-1" strike="noStrike">
              <a:latin typeface="Arial"/>
            </a:endParaRPr>
          </a:p>
          <a:p>
            <a:pPr>
              <a:lnSpc>
                <a:spcPct val="100000"/>
              </a:lnSpc>
            </a:pPr>
            <a:r>
              <a:rPr b="1" lang="en-IN" sz="1400" spc="-1" strike="noStrike">
                <a:solidFill>
                  <a:srgbClr val="000000"/>
                </a:solidFill>
                <a:latin typeface="Calibri"/>
              </a:rPr>
              <a:t>Employees (Sorted by JoiningDate) : [Employee{id=1010, name='Rajeev', salary=100000.0, joiningDate=2010-07-10}, Employee{id=1009, name='Steve', salary=100000.0, joiningDate=2016-05-18}, Employee{id=1004, name='Chris', salary=95000.5, joiningDate=2017-03-19}, Employee{id=1015, name='David', salary=134000.0, joiningDate=2017-09-28}]</a:t>
            </a:r>
            <a:endParaRPr b="0" lang="en-US" sz="1400" spc="-1" strike="noStrike">
              <a:latin typeface="Arial"/>
            </a:endParaRPr>
          </a:p>
          <a:p>
            <a:pPr>
              <a:lnSpc>
                <a:spcPct val="100000"/>
              </a:lnSpc>
            </a:pPr>
            <a:endParaRPr b="0" lang="en-US" sz="1400" spc="-1" strike="noStrike">
              <a:latin typeface="Arial"/>
            </a:endParaRPr>
          </a:p>
        </p:txBody>
      </p:sp>
      <p:sp>
        <p:nvSpPr>
          <p:cNvPr id="150" name="Rectangle 5"/>
          <p:cNvSpPr/>
          <p:nvPr/>
        </p:nvSpPr>
        <p:spPr>
          <a:xfrm>
            <a:off x="5847480" y="213480"/>
            <a:ext cx="6095520" cy="30740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Collections.sort(employees, employeeSalaryComparator);</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System.out.println("\nEmployees (Sorted by Salary) : " + employees);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Sort employees by JoiningDate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Comparator&lt;Employee&gt; employeeJoiningDateComparator = new Comparator&lt;Employee&gt;()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@Override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public int compare(Employee e1, Employee e2) {</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return e1.getJoiningDate().compareTo(e2.getJoiningDate());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Collections.sort(employees, employeeJoiningDateComparator);</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System.out.println("\nEmployees (Sorted by JoiningDate) : " + employees);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Java 8 Comparator default methods</a:t>
            </a:r>
            <a:endParaRPr b="0" lang="en-US" sz="4400" spc="-1" strike="noStrike">
              <a:solidFill>
                <a:srgbClr val="000000"/>
              </a:solidFill>
              <a:latin typeface="Calibri"/>
            </a:endParaRPr>
          </a:p>
        </p:txBody>
      </p:sp>
      <p:sp>
        <p:nvSpPr>
          <p:cNvPr id="152"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The Comparator interface contains various default factory methods for creating Comparator instances.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All the Comparators that we created in the previous section can be made more concise by using these factory methods.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Here is the same Comparator example that we saw in the previous section using Java 8 Comparator default methods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Java 8 Comparator default methods</a:t>
            </a:r>
            <a:endParaRPr b="0" lang="en-US" sz="4400" spc="-1" strike="noStrike">
              <a:solidFill>
                <a:srgbClr val="000000"/>
              </a:solidFill>
              <a:latin typeface="Calibri"/>
            </a:endParaRPr>
          </a:p>
        </p:txBody>
      </p:sp>
      <p:sp>
        <p:nvSpPr>
          <p:cNvPr id="154" name="Rectangle 5"/>
          <p:cNvSpPr/>
          <p:nvPr/>
        </p:nvSpPr>
        <p:spPr>
          <a:xfrm>
            <a:off x="136080" y="1285920"/>
            <a:ext cx="6095520" cy="52009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200" spc="-1" strike="noStrike">
                <a:solidFill>
                  <a:srgbClr val="000000"/>
                </a:solidFill>
                <a:latin typeface="Calibri"/>
              </a:rPr>
              <a:t>import java.time.LocalDate;</a:t>
            </a:r>
            <a:endParaRPr b="0" lang="en-US" sz="1200" spc="-1" strike="noStrike">
              <a:latin typeface="Arial"/>
            </a:endParaRPr>
          </a:p>
          <a:p>
            <a:pPr>
              <a:lnSpc>
                <a:spcPct val="100000"/>
              </a:lnSpc>
            </a:pPr>
            <a:r>
              <a:rPr b="0" lang="en-IN" sz="1200" spc="-1" strike="noStrike">
                <a:solidFill>
                  <a:srgbClr val="000000"/>
                </a:solidFill>
                <a:latin typeface="Calibri"/>
              </a:rPr>
              <a:t>import java.util.ArrayList;</a:t>
            </a:r>
            <a:endParaRPr b="0" lang="en-US" sz="1200" spc="-1" strike="noStrike">
              <a:latin typeface="Arial"/>
            </a:endParaRPr>
          </a:p>
          <a:p>
            <a:pPr>
              <a:lnSpc>
                <a:spcPct val="100000"/>
              </a:lnSpc>
            </a:pPr>
            <a:r>
              <a:rPr b="0" lang="en-IN" sz="1200" spc="-1" strike="noStrike">
                <a:solidFill>
                  <a:srgbClr val="000000"/>
                </a:solidFill>
                <a:latin typeface="Calibri"/>
              </a:rPr>
              <a:t>import java.util.Collections;</a:t>
            </a:r>
            <a:endParaRPr b="0" lang="en-US" sz="1200" spc="-1" strike="noStrike">
              <a:latin typeface="Arial"/>
            </a:endParaRPr>
          </a:p>
          <a:p>
            <a:pPr>
              <a:lnSpc>
                <a:spcPct val="100000"/>
              </a:lnSpc>
            </a:pPr>
            <a:r>
              <a:rPr b="0" lang="en-IN" sz="1200" spc="-1" strike="noStrike">
                <a:solidFill>
                  <a:srgbClr val="000000"/>
                </a:solidFill>
                <a:latin typeface="Calibri"/>
              </a:rPr>
              <a:t>import java.util.Comparator;</a:t>
            </a:r>
            <a:endParaRPr b="0" lang="en-US" sz="1200" spc="-1" strike="noStrike">
              <a:latin typeface="Arial"/>
            </a:endParaRPr>
          </a:p>
          <a:p>
            <a:pPr>
              <a:lnSpc>
                <a:spcPct val="100000"/>
              </a:lnSpc>
            </a:pPr>
            <a:r>
              <a:rPr b="0" lang="en-IN" sz="1200" spc="-1" strike="noStrike">
                <a:solidFill>
                  <a:srgbClr val="000000"/>
                </a:solidFill>
                <a:latin typeface="Calibri"/>
              </a:rPr>
              <a:t>import java.util.List;</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public class ComparatorExample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public static void main(String[] args) {</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List&lt;Employee&gt; employees = new ArrayList&lt;&gt;();</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employees.add(new Employee(1010, "Rajeev", 100000.00, LocalDate.of(2010, 7, 10)));</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employees.add(new Employee(1004, "Chris", 95000.50, LocalDate.of(2017, 3, 19)));</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employees.add(new Employee(1015, "David", 134000.00, LocalDate.of(2017, 9, 28)));</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employees.add(new Employee(1009, "Steve", 100000.00, LocalDate.of(2016, 5, 18)));</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System.out.println("Employees : " + employees);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Sort employees by Name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Collections.sort(employees, Comparator.comparing(Employee::getName));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System.out.println("\nEmployees (Sorted by Name) : " + employees);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Sort employees by Salary</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Collections.sort(employees, Comparator.comparingDouble(Employee::getSalary));</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System.out.println("\nEmployees (Sorted by Salary) : " + employees);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 Sort employees by JoiningDate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Collections.sort(employees, Comparator.comparing(Employee::getJoiningDate));</a:t>
            </a:r>
            <a:endParaRPr b="0" lang="en-US" sz="1200" spc="-1" strike="noStrike">
              <a:latin typeface="Arial"/>
            </a:endParaRPr>
          </a:p>
          <a:p>
            <a:pPr>
              <a:lnSpc>
                <a:spcPct val="100000"/>
              </a:lnSpc>
            </a:pPr>
            <a:r>
              <a:rPr b="0" lang="en-IN" sz="1200" spc="-1" strike="noStrike">
                <a:solidFill>
                  <a:srgbClr val="000000"/>
                </a:solidFill>
                <a:latin typeface="Calibri"/>
              </a:rPr>
              <a:t>        </a:t>
            </a:r>
            <a:r>
              <a:rPr b="0" lang="en-IN" sz="1200" spc="-1" strike="noStrike">
                <a:solidFill>
                  <a:srgbClr val="000000"/>
                </a:solidFill>
                <a:latin typeface="Calibri"/>
              </a:rPr>
              <a:t>System.out.println("\nEmployees (Sorted by JoiningDate) : " + employees);</a:t>
            </a:r>
            <a:endParaRPr b="0" lang="en-US" sz="1200" spc="-1" strike="noStrike">
              <a:latin typeface="Arial"/>
            </a:endParaRPr>
          </a:p>
          <a:p>
            <a:pPr>
              <a:lnSpc>
                <a:spcPct val="100000"/>
              </a:lnSpc>
            </a:pPr>
            <a:endParaRPr b="0" lang="en-US" sz="1200" spc="-1" strike="noStrike">
              <a:latin typeface="Arial"/>
            </a:endParaRPr>
          </a:p>
          <a:p>
            <a:pPr>
              <a:lnSpc>
                <a:spcPct val="100000"/>
              </a:lnSpc>
            </a:pPr>
            <a:r>
              <a:rPr b="0" lang="en-IN" sz="1200" spc="-1" strike="noStrike">
                <a:solidFill>
                  <a:srgbClr val="000000"/>
                </a:solidFill>
                <a:latin typeface="Calibri"/>
              </a:rPr>
              <a:t>    </a:t>
            </a:r>
            <a:endParaRPr b="0" lang="en-US" sz="1200" spc="-1" strike="noStrike">
              <a:latin typeface="Arial"/>
            </a:endParaRPr>
          </a:p>
        </p:txBody>
      </p:sp>
      <p:sp>
        <p:nvSpPr>
          <p:cNvPr id="155" name="Rectangle 6"/>
          <p:cNvSpPr/>
          <p:nvPr/>
        </p:nvSpPr>
        <p:spPr>
          <a:xfrm>
            <a:off x="5964840" y="1602000"/>
            <a:ext cx="6226920" cy="3926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400" spc="-1" strike="noStrike">
                <a:solidFill>
                  <a:srgbClr val="000000"/>
                </a:solidFill>
                <a:latin typeface="Calibri"/>
              </a:rPr>
              <a:t> </a:t>
            </a:r>
            <a:endParaRPr b="0" lang="en-US" sz="1400" spc="-1" strike="noStrike">
              <a:latin typeface="Arial"/>
            </a:endParaRPr>
          </a:p>
          <a:p>
            <a:pPr>
              <a:lnSpc>
                <a:spcPct val="100000"/>
              </a:lnSpc>
            </a:pP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Sort employees by Name in descending order</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Collections.sort(employees, Comparator.comparing(Employee::getName).reversed());</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System.out.println("\nEmployees (Sorted by Name in descending order) : " + employees);</a:t>
            </a:r>
            <a:endParaRPr b="0" lang="en-US" sz="1400" spc="-1" strike="noStrike">
              <a:latin typeface="Arial"/>
            </a:endParaRPr>
          </a:p>
          <a:p>
            <a:pPr>
              <a:lnSpc>
                <a:spcPct val="100000"/>
              </a:lnSpc>
            </a:pP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Chaining multiple Comparators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 Sort by Salary. If Salary is same then sort by 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Collections.sort(employees, Comparator.comparingDouble(Employee::getSalary).thenComparing(Employee::getName));</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System.out.println("\nEmployees (Sorted by Salary and Name) : " + employees);</a:t>
            </a:r>
            <a:endParaRPr b="0" lang="en-US" sz="1400" spc="-1" strike="noStrike">
              <a:latin typeface="Arial"/>
            </a:endParaRPr>
          </a:p>
          <a:p>
            <a:pPr>
              <a:lnSpc>
                <a:spcPct val="100000"/>
              </a:lnSpc>
            </a:pPr>
            <a:r>
              <a:rPr b="0" lang="en-IN" sz="1400" spc="-1" strike="noStrike">
                <a:solidFill>
                  <a:srgbClr val="000000"/>
                </a:solidFill>
                <a:latin typeface="Calibri"/>
              </a:rPr>
              <a:t>    </a:t>
            </a:r>
            <a:r>
              <a:rPr b="0" lang="en-IN" sz="1400" spc="-1" strike="noStrike">
                <a:solidFill>
                  <a:srgbClr val="000000"/>
                </a:solidFill>
                <a:latin typeface="Calibri"/>
              </a:rPr>
              <a:t>}</a:t>
            </a:r>
            <a:endParaRPr b="0" lang="en-US" sz="1400" spc="-1" strike="noStrike">
              <a:latin typeface="Arial"/>
            </a:endParaRPr>
          </a:p>
          <a:p>
            <a:pPr>
              <a:lnSpc>
                <a:spcPct val="100000"/>
              </a:lnSpc>
            </a:pPr>
            <a:r>
              <a:rPr b="0" lang="en-IN" sz="1400" spc="-1" strike="noStrike">
                <a:solidFill>
                  <a:srgbClr val="000000"/>
                </a:solidFill>
                <a:latin typeface="Calibri"/>
              </a:rPr>
              <a:t>}</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 Output</a:t>
            </a:r>
            <a:endParaRPr b="0" lang="en-US" sz="4400" spc="-1" strike="noStrike">
              <a:solidFill>
                <a:srgbClr val="000000"/>
              </a:solidFill>
              <a:latin typeface="Calibri"/>
            </a:endParaRPr>
          </a:p>
        </p:txBody>
      </p:sp>
      <p:sp>
        <p:nvSpPr>
          <p:cNvPr id="157" name="Content Placeholder 2"/>
          <p:cNvSpPr txBox="1"/>
          <p:nvPr/>
        </p:nvSpPr>
        <p:spPr>
          <a:xfrm>
            <a:off x="478440" y="1825560"/>
            <a:ext cx="11507040" cy="4546800"/>
          </a:xfrm>
          <a:prstGeom prst="rect">
            <a:avLst/>
          </a:prstGeom>
          <a:noFill/>
          <a:ln w="0">
            <a:noFill/>
          </a:ln>
        </p:spPr>
        <p:txBody>
          <a:bodyPr>
            <a:normAutofit fontScale="26000"/>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Employees : [Employee{id=1010, name='Rajeev', salary=100000.0, joiningDate=2010-07-10}, Employee{id=1004, name='Chris', salary=95000.5, joiningDate=2017-03-19}, Employee{id=1015, name='David', salary=134000.0, joiningDate=2017-09-28}, Employee{id=1009, name='Steve', salary=100000.0, joiningDate=2016-05-18}]</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Employees (Sorted by Name) : [Employee{id=1004, name='Chris', salary=95000.5, joiningDate=2017-03-19}, Employee{id=1015, name='David', salary=134000.0, joiningDate=2017-09-28}, Employee{id=1010, name='Rajeev', salary=100000.0, joiningDate=2010-07-10}, Employee{id=1009, name='Steve', salary=100000.0, joiningDate=2016-05-18}]</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Employees (Sorted by Salary) : [Employee{id=1004, name='Chris', salary=95000.5, joiningDate=2017-03-19}, Employee{id=1010, name='Rajeev', salary=100000.0, joiningDate=2010-07-10}, Employee{id=1009, name='Steve', salary=100000.0, joiningDate=2016-05-18}, Employee{id=1015, name='David', salary=134000.0, joiningDate=2017-09-28}]</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Employees (Sorted by JoiningDate) : [Employee{id=1010, name='Rajeev', salary=100000.0, joiningDate=2010-07-10}, Employee{id=1009, name='Steve', salary=100000.0, joiningDate=2016-05-18}, Employee{id=1004, name='Chris', salary=95000.5, joiningDate=2017-03-19}, Employee{id=1015, name='David', salary=134000.0, joiningDate=2017-09-28}]</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Employees (Sorted by Name in descending order) : [Employee{id=1009, name='Steve', salary=100000.0, joiningDate=2016-05-18}, Employee{id=1010, name='Rajeev', salary=100000.0, joiningDate=2010-07-10}, Employee{id=1015, name='David', salary=134000.0, joiningDate=2017-09-28}, Employee{id=1004, name='Chris', salary=95000.5, joiningDate=2017-03-19}]</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Employees (Sorted by Salary and Name) : [Employee{id=1004, name='Chris', salary=95000.5, joiningDate=2017-03-19}, Employee{id=1010, name='Rajeev', salary=100000.0, joiningDate=2010-07-10}, Employee{id=1009, name='Steve', salary=100000.0, joiningDate=2016-05-18}, Employee{id=1015, name='David', salary=134000.0, joiningDate=2017-09-28}]</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le 1"/>
          <p:cNvSpPr txBox="1"/>
          <p:nvPr/>
        </p:nvSpPr>
        <p:spPr>
          <a:xfrm>
            <a:off x="838080" y="365040"/>
            <a:ext cx="10515240" cy="1325160"/>
          </a:xfrm>
          <a:prstGeom prst="rect">
            <a:avLst/>
          </a:prstGeom>
          <a:noFill/>
          <a:ln w="0">
            <a:noFill/>
          </a:ln>
        </p:spPr>
        <p:txBody>
          <a:bodyPr anchor="ctr">
            <a:normAutofit/>
          </a:bodyPr>
          <a:p>
            <a:pPr algn="ctr">
              <a:lnSpc>
                <a:spcPct val="90000"/>
              </a:lnSpc>
            </a:pPr>
            <a:r>
              <a:rPr b="1" lang="en-IN" sz="4400" spc="-1" strike="noStrike">
                <a:solidFill>
                  <a:srgbClr val="000000"/>
                </a:solidFill>
                <a:latin typeface="Calibri Light"/>
              </a:rPr>
              <a:t>Tree Set with a custom Comparator (Descending order)</a:t>
            </a:r>
            <a:endParaRPr b="0" lang="en-US" sz="4400" spc="-1" strike="noStrike">
              <a:solidFill>
                <a:srgbClr val="000000"/>
              </a:solidFill>
              <a:latin typeface="Calibri"/>
            </a:endParaRPr>
          </a:p>
        </p:txBody>
      </p:sp>
      <p:sp>
        <p:nvSpPr>
          <p:cNvPr id="95" name="Content Placeholder 2"/>
          <p:cNvSpPr txBox="1"/>
          <p:nvPr/>
        </p:nvSpPr>
        <p:spPr>
          <a:xfrm>
            <a:off x="185400" y="1690560"/>
            <a:ext cx="4889520" cy="4961520"/>
          </a:xfrm>
          <a:prstGeom prst="rect">
            <a:avLst/>
          </a:prstGeom>
          <a:noFill/>
          <a:ln w="0">
            <a:noFill/>
          </a:ln>
        </p:spPr>
        <p:txBody>
          <a:bodyPr>
            <a:noAutofit/>
          </a:bodyPr>
          <a:p>
            <a:pPr>
              <a:lnSpc>
                <a:spcPct val="90000"/>
              </a:lnSpc>
              <a:spcBef>
                <a:spcPts val="1001"/>
              </a:spcBef>
              <a:tabLst>
                <a:tab algn="l" pos="0"/>
              </a:tabLst>
            </a:pPr>
            <a:r>
              <a:rPr b="0" lang="en-IN" sz="1100" spc="-1" strike="noStrike">
                <a:solidFill>
                  <a:srgbClr val="000000"/>
                </a:solidFill>
                <a:latin typeface="Calibri"/>
              </a:rPr>
              <a:t>The example below demonstrates how to create a TreeSet with a custom comparator that sorts the elements in descending order -</a:t>
            </a:r>
            <a:endParaRPr b="0" lang="en-US" sz="1100" spc="-1" strike="noStrike">
              <a:solidFill>
                <a:srgbClr val="000000"/>
              </a:solidFill>
              <a:latin typeface="Calibri"/>
            </a:endParaRPr>
          </a:p>
          <a:p>
            <a:pPr>
              <a:lnSpc>
                <a:spcPct val="90000"/>
              </a:lnSpc>
              <a:spcBef>
                <a:spcPts val="1001"/>
              </a:spcBef>
              <a:tabLst>
                <a:tab algn="l" pos="0"/>
              </a:tabLst>
            </a:pP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java.util.Comparator;</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java.util.SortedSet;</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import java.util.TreeSet;</a:t>
            </a:r>
            <a:endParaRPr b="0" lang="en-US" sz="1100" spc="-1" strike="noStrike">
              <a:solidFill>
                <a:srgbClr val="000000"/>
              </a:solidFill>
              <a:latin typeface="Calibri"/>
            </a:endParaRPr>
          </a:p>
          <a:p>
            <a:pPr>
              <a:lnSpc>
                <a:spcPct val="90000"/>
              </a:lnSpc>
              <a:spcBef>
                <a:spcPts val="1001"/>
              </a:spcBef>
              <a:tabLst>
                <a:tab algn="l" pos="0"/>
              </a:tabLst>
            </a:pP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public class TreeSetDescendingOrderExample {</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public static void main(String[] args) {</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 Creating a TreeSet with a custom Comparator (Descending  Order)</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SortedSet&lt;String&gt; fruits = new TreeSet&lt;&gt;(Comparator.reverseOrder());</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The above TreeSet with the custom Comparator is the concise form of the following:</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SortedSet&lt;String&gt; fruits = new TreeSet&lt;&gt;(new Comparator&lt;String&gt;() {</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@Override</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public int compare(String s1, String s2) {</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return s2.compareTo(s1);</a:t>
            </a: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r>
              <a:rPr b="0" lang="en-IN" sz="1100" spc="-1" strike="noStrike">
                <a:solidFill>
                  <a:srgbClr val="000000"/>
                </a:solidFill>
                <a:latin typeface="Calibri"/>
              </a:rPr>
              <a:t>}            });        */</a:t>
            </a:r>
            <a:endParaRPr b="0" lang="en-US" sz="1100" spc="-1" strike="noStrike">
              <a:solidFill>
                <a:srgbClr val="000000"/>
              </a:solidFill>
              <a:latin typeface="Calibri"/>
            </a:endParaRPr>
          </a:p>
          <a:p>
            <a:pPr>
              <a:lnSpc>
                <a:spcPct val="90000"/>
              </a:lnSpc>
              <a:spcBef>
                <a:spcPts val="1001"/>
              </a:spcBef>
              <a:tabLst>
                <a:tab algn="l" pos="0"/>
              </a:tabLst>
            </a:pPr>
            <a:endParaRPr b="0" lang="en-US" sz="1100" spc="-1" strike="noStrike">
              <a:solidFill>
                <a:srgbClr val="000000"/>
              </a:solidFill>
              <a:latin typeface="Calibri"/>
            </a:endParaRPr>
          </a:p>
          <a:p>
            <a:pPr>
              <a:lnSpc>
                <a:spcPct val="90000"/>
              </a:lnSpc>
              <a:spcBef>
                <a:spcPts val="1001"/>
              </a:spcBef>
              <a:tabLst>
                <a:tab algn="l" pos="0"/>
              </a:tabLst>
            </a:pPr>
            <a:r>
              <a:rPr b="0" lang="en-IN" sz="1100" spc="-1" strike="noStrike">
                <a:solidFill>
                  <a:srgbClr val="000000"/>
                </a:solidFill>
                <a:latin typeface="Calibri"/>
              </a:rPr>
              <a:t>      </a:t>
            </a:r>
            <a:endParaRPr b="0" lang="en-US" sz="1100" spc="-1" strike="noStrike">
              <a:solidFill>
                <a:srgbClr val="000000"/>
              </a:solidFill>
              <a:latin typeface="Calibri"/>
            </a:endParaRPr>
          </a:p>
        </p:txBody>
      </p:sp>
      <p:sp>
        <p:nvSpPr>
          <p:cNvPr id="96" name="Rectangle 3"/>
          <p:cNvSpPr/>
          <p:nvPr/>
        </p:nvSpPr>
        <p:spPr>
          <a:xfrm>
            <a:off x="5499720" y="1825560"/>
            <a:ext cx="6095520" cy="31078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 Adding new elements to a TreeSet</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fruits.add("Banana");</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fruits.add("Apple");</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fruits.add("Pineapple");</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fruits.add("Orange");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System.out.println("Fruits Set : " + fruits);</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 Output</a:t>
            </a:r>
            <a:endParaRPr b="0" lang="en-US" sz="1800" spc="-1" strike="noStrike">
              <a:latin typeface="Arial"/>
            </a:endParaRPr>
          </a:p>
          <a:p>
            <a:pPr>
              <a:lnSpc>
                <a:spcPct val="100000"/>
              </a:lnSpc>
            </a:pPr>
            <a:r>
              <a:rPr b="0" lang="en-IN" sz="1800" spc="-1" strike="noStrike">
                <a:solidFill>
                  <a:srgbClr val="000000"/>
                </a:solidFill>
                <a:latin typeface="Calibri"/>
              </a:rPr>
              <a:t>Fruits Set : [Pineapple, Orange, Banana, Apple]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itle 1"/>
          <p:cNvSpPr txBox="1"/>
          <p:nvPr/>
        </p:nvSpPr>
        <p:spPr>
          <a:xfrm>
            <a:off x="1523880" y="1122480"/>
            <a:ext cx="9143640" cy="2387160"/>
          </a:xfrm>
          <a:prstGeom prst="rect">
            <a:avLst/>
          </a:prstGeom>
          <a:noFill/>
          <a:ln w="0">
            <a:noFill/>
          </a:ln>
        </p:spPr>
        <p:txBody>
          <a:bodyPr anchor="b">
            <a:noAutofit/>
          </a:bodyPr>
          <a:p>
            <a:pPr algn="ctr">
              <a:lnSpc>
                <a:spcPct val="90000"/>
              </a:lnSpc>
            </a:pPr>
            <a:r>
              <a:rPr b="0" lang="en-IN" sz="6000" spc="-1" strike="noStrike">
                <a:solidFill>
                  <a:srgbClr val="000000"/>
                </a:solidFill>
                <a:latin typeface="Calibri Light"/>
              </a:rPr>
              <a:t>Extra reference content </a:t>
            </a:r>
            <a:endParaRPr b="0" lang="en-US" sz="6000" spc="-1" strike="noStrike">
              <a:solidFill>
                <a:srgbClr val="000000"/>
              </a:solidFill>
              <a:latin typeface="Calibri"/>
            </a:endParaRPr>
          </a:p>
        </p:txBody>
      </p:sp>
      <p:sp>
        <p:nvSpPr>
          <p:cNvPr id="159" name="Subtitle 2"/>
          <p:cNvSpPr txBox="1"/>
          <p:nvPr/>
        </p:nvSpPr>
        <p:spPr>
          <a:xfrm>
            <a:off x="1523880" y="3602160"/>
            <a:ext cx="9143640" cy="1655280"/>
          </a:xfrm>
          <a:prstGeom prst="rect">
            <a:avLst/>
          </a:prstGeom>
          <a:noFill/>
          <a:ln w="0">
            <a:noFill/>
          </a:ln>
        </p:spPr>
        <p:txBody>
          <a:bodyPr>
            <a:noAutofit/>
          </a:bodyPr>
          <a:p>
            <a:pPr algn="ctr">
              <a:lnSpc>
                <a:spcPct val="90000"/>
              </a:lnSpc>
              <a:spcBef>
                <a:spcPts val="1001"/>
              </a:spcBef>
              <a:tabLst>
                <a:tab algn="l" pos="0"/>
              </a:tabLst>
            </a:pPr>
            <a:r>
              <a:rPr b="0" lang="en-IN" sz="2400" spc="-1" strike="noStrike">
                <a:solidFill>
                  <a:srgbClr val="000000"/>
                </a:solidFill>
                <a:latin typeface="Calibri"/>
              </a:rPr>
              <a:t>Red black tree </a:t>
            </a:r>
            <a:endParaRPr b="0" lang="en-US" sz="2400" spc="-1" strike="noStrike">
              <a:latin typeface="Arial"/>
            </a:endParaRPr>
          </a:p>
          <a:p>
            <a:pPr algn="ctr">
              <a:lnSpc>
                <a:spcPct val="90000"/>
              </a:lnSpc>
              <a:spcBef>
                <a:spcPts val="1001"/>
              </a:spcBef>
              <a:tabLst>
                <a:tab algn="l" pos="0"/>
              </a:tabLst>
            </a:pPr>
            <a:r>
              <a:rPr b="0" lang="en-IN" sz="2400" spc="-1" strike="noStrike">
                <a:solidFill>
                  <a:srgbClr val="000000"/>
                </a:solidFill>
                <a:latin typeface="Calibri"/>
              </a:rPr>
              <a:t>Next  slides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4400" spc="-1" strike="noStrike">
                <a:solidFill>
                  <a:srgbClr val="000000"/>
                </a:solidFill>
                <a:latin typeface="Calibri Light"/>
              </a:rPr>
              <a:t>Red-Black Trees</a:t>
            </a:r>
            <a:endParaRPr b="0" lang="en-US" sz="4400" spc="-1" strike="noStrike">
              <a:solidFill>
                <a:srgbClr val="000000"/>
              </a:solidFill>
              <a:latin typeface="Calibri"/>
            </a:endParaRPr>
          </a:p>
        </p:txBody>
      </p:sp>
      <p:sp>
        <p:nvSpPr>
          <p:cNvPr id="161" name="Content Placeholder 2"/>
          <p:cNvSpPr txBox="1"/>
          <p:nvPr/>
        </p:nvSpPr>
        <p:spPr>
          <a:xfrm>
            <a:off x="239040" y="1364400"/>
            <a:ext cx="11114280" cy="5127840"/>
          </a:xfrm>
          <a:prstGeom prst="rect">
            <a:avLst/>
          </a:prstGeom>
          <a:noFill/>
          <a:ln w="0">
            <a:noFill/>
          </a:ln>
        </p:spPr>
        <p:txBody>
          <a:bodyPr>
            <a:normAutofit fontScale="73000"/>
          </a:bodyPr>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A red-black tree is a binary search tree with one extra attribute for each node: the colour, which is either red or black. We also need to keep track of the parent of each node, so that a red-black tree's node structure would be:</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struct t_red_black_node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enum { red, black } colour;</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void *item;</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struct t_red_black_node *left,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*right,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*parent;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the NULL nodes which terminate the tree are considered to be the leaves and are coloured black. For ref.</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u="sng">
                <a:solidFill>
                  <a:srgbClr val="0563c1"/>
                </a:solidFill>
                <a:uFillTx/>
                <a:latin typeface="Calibri"/>
                <a:hlinkClick r:id="rId1"/>
              </a:rPr>
              <a:t>https://www.cs.usfca.edu/~galles/visualization/RedBlack.html</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u="sng">
                <a:solidFill>
                  <a:srgbClr val="0563c1"/>
                </a:solidFill>
                <a:uFillTx/>
                <a:latin typeface="Calibri"/>
                <a:hlinkClick r:id="rId2"/>
              </a:rPr>
              <a:t>https://www.cs.auckland.ac.nz/software/AlgAnim/red_black.html</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5"/>
          <p:cNvSpPr/>
          <p:nvPr/>
        </p:nvSpPr>
        <p:spPr>
          <a:xfrm>
            <a:off x="555840" y="736560"/>
            <a:ext cx="6436440" cy="447948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Red-Black Tree | Set 1 (Introduction)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Red-Black Tree is a self-balancing Binary Search Tree (BST) where every node follows following rules.</a:t>
            </a:r>
            <a:endParaRPr b="0" lang="en-US" sz="1800" spc="-1" strike="noStrike">
              <a:latin typeface="Arial"/>
            </a:endParaRPr>
          </a:p>
          <a:p>
            <a:pPr>
              <a:lnSpc>
                <a:spcPct val="100000"/>
              </a:lnSpc>
            </a:pPr>
            <a:r>
              <a:rPr b="0" lang="en-IN" sz="1800" spc="-1" strike="noStrike">
                <a:solidFill>
                  <a:srgbClr val="000000"/>
                </a:solidFill>
                <a:latin typeface="Calibri"/>
              </a:rPr>
              <a:t>RedBlackTree</a:t>
            </a:r>
            <a:endParaRPr b="0" lang="en-US" sz="1800" spc="-1" strike="noStrike">
              <a:latin typeface="Arial"/>
            </a:endParaRPr>
          </a:p>
          <a:p>
            <a:pPr>
              <a:lnSpc>
                <a:spcPct val="100000"/>
              </a:lnSpc>
            </a:pPr>
            <a:r>
              <a:rPr b="0" lang="en-IN" sz="1800" spc="-1" strike="noStrike">
                <a:solidFill>
                  <a:srgbClr val="000000"/>
                </a:solidFill>
                <a:latin typeface="Calibri"/>
              </a:rPr>
              <a:t>1) Every node has a color either red or black.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2) Root of tree is always black.</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3) There are no two adjacent red nodes (A red node cannot have a red parent or red child).</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4) Every path from a node (including root) to any of its descendant NULL node has the same number of black nodes.</a:t>
            </a:r>
            <a:endParaRPr b="0" lang="en-US" sz="1800" spc="-1" strike="noStrike">
              <a:latin typeface="Arial"/>
            </a:endParaRPr>
          </a:p>
          <a:p>
            <a:pPr>
              <a:lnSpc>
                <a:spcPct val="100000"/>
              </a:lnSpc>
            </a:pPr>
            <a:endParaRPr b="0" lang="en-US" sz="1800" spc="-1" strike="noStrike">
              <a:latin typeface="Arial"/>
            </a:endParaRPr>
          </a:p>
        </p:txBody>
      </p:sp>
      <p:pic>
        <p:nvPicPr>
          <p:cNvPr id="163" name="Picture 7" descr=""/>
          <p:cNvPicPr/>
          <p:nvPr/>
        </p:nvPicPr>
        <p:blipFill>
          <a:blip r:embed="rId1"/>
          <a:stretch/>
        </p:blipFill>
        <p:spPr>
          <a:xfrm>
            <a:off x="7275600" y="1735200"/>
            <a:ext cx="4059000" cy="209592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Definition of a red-black tree</a:t>
            </a:r>
            <a:endParaRPr b="0" lang="en-US" sz="4400" spc="-1" strike="noStrike">
              <a:solidFill>
                <a:srgbClr val="000000"/>
              </a:solidFill>
              <a:latin typeface="Calibri"/>
            </a:endParaRPr>
          </a:p>
        </p:txBody>
      </p:sp>
      <p:sp>
        <p:nvSpPr>
          <p:cNvPr id="165" name="Content Placeholder 2"/>
          <p:cNvSpPr txBox="1"/>
          <p:nvPr/>
        </p:nvSpPr>
        <p:spPr>
          <a:xfrm>
            <a:off x="533520" y="1825560"/>
            <a:ext cx="6052680" cy="4350960"/>
          </a:xfrm>
          <a:prstGeom prst="rect">
            <a:avLst/>
          </a:prstGeom>
          <a:noFill/>
          <a:ln w="0">
            <a:noFill/>
          </a:ln>
        </p:spPr>
        <p:txBody>
          <a:bodyPr>
            <a:normAutofit/>
          </a:bodyPr>
          <a:p>
            <a:pPr>
              <a:lnSpc>
                <a:spcPct val="90000"/>
              </a:lnSpc>
              <a:spcBef>
                <a:spcPts val="1001"/>
              </a:spcBef>
              <a:tabLst>
                <a:tab algn="l" pos="0"/>
              </a:tabLst>
            </a:pPr>
            <a:r>
              <a:rPr b="0" lang="en-IN" sz="2800" spc="-1" strike="noStrike">
                <a:solidFill>
                  <a:srgbClr val="000000"/>
                </a:solidFill>
                <a:latin typeface="Calibri"/>
              </a:rPr>
              <a:t>A red-black tree is a binary search tree which has the following red-black properties: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Every node is either red or black.</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Every leaf (NULL) is black.</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If a node is red, then both its children are black.</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Every simple path from a node to a descendant leaf contains the same number of black nodes. </a:t>
            </a:r>
            <a:endParaRPr b="0" lang="en-US" sz="2800" spc="-1" strike="noStrike">
              <a:solidFill>
                <a:srgbClr val="000000"/>
              </a:solidFill>
              <a:latin typeface="Calibri"/>
            </a:endParaRPr>
          </a:p>
        </p:txBody>
      </p:sp>
      <p:pic>
        <p:nvPicPr>
          <p:cNvPr id="166" name="Picture 6" descr=""/>
          <p:cNvPicPr/>
          <p:nvPr/>
        </p:nvPicPr>
        <p:blipFill>
          <a:blip r:embed="rId1"/>
          <a:stretch/>
        </p:blipFill>
        <p:spPr>
          <a:xfrm>
            <a:off x="7096320" y="1825560"/>
            <a:ext cx="3723840" cy="203796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4400" spc="-1" strike="noStrike">
                <a:solidFill>
                  <a:srgbClr val="000000"/>
                </a:solidFill>
                <a:latin typeface="Calibri Light"/>
              </a:rPr>
              <a:t>Comparison with AVL Tree</a:t>
            </a:r>
            <a:endParaRPr b="0" lang="en-US" sz="4400" spc="-1" strike="noStrike">
              <a:solidFill>
                <a:srgbClr val="000000"/>
              </a:solidFill>
              <a:latin typeface="Calibri"/>
            </a:endParaRPr>
          </a:p>
        </p:txBody>
      </p:sp>
      <p:sp>
        <p:nvSpPr>
          <p:cNvPr id="168"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r>
              <a:rPr b="0" lang="en-IN" sz="2800" spc="-1" strike="noStrike">
                <a:solidFill>
                  <a:srgbClr val="000000"/>
                </a:solidFill>
                <a:latin typeface="Calibri"/>
              </a:rPr>
              <a:t>The AVL trees are more balanced compared to Red-Black Trees, but they may cause more rotations during insertion and deletion. So if your application involves many frequent insertions and deletions, then Red Black trees should be preferred. And if the insertions and deletions are less frequent and search is a more frequent operation, then AVL tree should be preferred over Red-Black Tree.</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How Treeset Works</a:t>
            </a:r>
            <a:endParaRPr b="0" lang="en-US" sz="4400" spc="-1" strike="noStrike">
              <a:solidFill>
                <a:srgbClr val="000000"/>
              </a:solidFill>
              <a:latin typeface="Calibri"/>
            </a:endParaRPr>
          </a:p>
        </p:txBody>
      </p:sp>
      <p:sp>
        <p:nvSpPr>
          <p:cNvPr id="98" name="Content Placeholder 2"/>
          <p:cNvSpPr txBox="1"/>
          <p:nvPr/>
        </p:nvSpPr>
        <p:spPr>
          <a:xfrm>
            <a:off x="304920" y="1690560"/>
            <a:ext cx="11621880" cy="4485960"/>
          </a:xfrm>
          <a:prstGeom prst="rect">
            <a:avLst/>
          </a:prstGeom>
          <a:noFill/>
          <a:ln w="0">
            <a:noFill/>
          </a:ln>
        </p:spPr>
        <p:txBody>
          <a:bodyPr>
            <a:normAutofit fontScale="40000"/>
          </a:bodyPr>
          <a:p>
            <a:pPr>
              <a:lnSpc>
                <a:spcPct val="90000"/>
              </a:lnSpc>
              <a:spcBef>
                <a:spcPts val="1001"/>
              </a:spcBef>
              <a:tabLst>
                <a:tab algn="l" pos="0"/>
              </a:tabLst>
            </a:pPr>
            <a:r>
              <a:rPr b="0" lang="en-IN" sz="2800" spc="-1" strike="noStrike">
                <a:solidFill>
                  <a:srgbClr val="000000"/>
                </a:solidFill>
                <a:latin typeface="Calibri"/>
              </a:rPr>
              <a:t>Hence , whenever you are adding element to the TreeSet object , it works just like HashSet , The only difference is that instead of HashMap here we have TreeMap object in the constructor.</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As we know in TreeMap each key is unique as it internally uses HashMap . So what we do in the TreeSet is that we pass the argument in the add(Elemene E) that is E as a key in the TreeSet . Now we need to associate some value to the key , so what Java apis developer did is to pass the Dummy  value that is ( new Object () ) which is referred by Object reference PRESENT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So , actually when you are adding a line in TreeSet like  treeset.add(3)   what java does internally is that it will put that element E here 3 as a key in the TreeMap(created during TreeSet object creation) and some dummy value that is Object's object is passed as a value to the key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Now if you see the code of the TreeMap put(Key k,Value V) method , you will find something like this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 </a:t>
            </a:r>
            <a:r>
              <a:rPr b="0" lang="en-IN" sz="2800" spc="-1" strike="noStrike">
                <a:solidFill>
                  <a:srgbClr val="000000"/>
                </a:solidFill>
                <a:latin typeface="Calibri"/>
              </a:rPr>
              <a:t>public V put(K key, V value) {</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//Some code</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itle 1"/>
          <p:cNvSpPr txBox="1"/>
          <p:nvPr/>
        </p:nvSpPr>
        <p:spPr>
          <a:xfrm>
            <a:off x="838080" y="29880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Points to remember about Treeset</a:t>
            </a:r>
            <a:endParaRPr b="0" lang="en-US" sz="4400" spc="-1" strike="noStrike">
              <a:solidFill>
                <a:srgbClr val="000000"/>
              </a:solidFill>
              <a:latin typeface="Calibri"/>
            </a:endParaRPr>
          </a:p>
        </p:txBody>
      </p:sp>
      <p:sp>
        <p:nvSpPr>
          <p:cNvPr id="100" name="Rectangle 3"/>
          <p:cNvSpPr/>
          <p:nvPr/>
        </p:nvSpPr>
        <p:spPr>
          <a:xfrm>
            <a:off x="1046880" y="1386000"/>
            <a:ext cx="10402560" cy="475380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The main point to notice in above code is that put (key,value) will return</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1.  null , if key is unique and added to the map</a:t>
            </a:r>
            <a:endParaRPr b="0" lang="en-US" sz="1800" spc="-1" strike="noStrike">
              <a:latin typeface="Arial"/>
            </a:endParaRPr>
          </a:p>
          <a:p>
            <a:pPr>
              <a:lnSpc>
                <a:spcPct val="100000"/>
              </a:lnSpc>
            </a:pPr>
            <a:r>
              <a:rPr b="0" lang="en-IN" sz="1800" spc="-1" strike="noStrike">
                <a:solidFill>
                  <a:srgbClr val="000000"/>
                </a:solidFill>
                <a:latin typeface="Calibri"/>
              </a:rPr>
              <a:t>2.  Old Value of the key , if key is duplicate</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So , in TreeSet add() method ,  we check the return value of map.put(key,value) method with null value</a:t>
            </a:r>
            <a:endParaRPr b="0" lang="en-US" sz="1800" spc="-1" strike="noStrike">
              <a:latin typeface="Arial"/>
            </a:endParaRPr>
          </a:p>
          <a:p>
            <a:pPr>
              <a:lnSpc>
                <a:spcPct val="100000"/>
              </a:lnSpc>
            </a:pPr>
            <a:r>
              <a:rPr b="0" lang="en-IN" sz="1800" spc="-1" strike="noStrike">
                <a:solidFill>
                  <a:srgbClr val="000000"/>
                </a:solidFill>
                <a:latin typeface="Calibri"/>
              </a:rPr>
              <a:t>i.e.</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public boolean add(E e) {</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return map.put(e, PRESENT)==null;</a:t>
            </a:r>
            <a:endParaRPr b="0" lang="en-US" sz="1800" spc="-1" strike="noStrike">
              <a:latin typeface="Arial"/>
            </a:endParaRPr>
          </a:p>
          <a:p>
            <a:pPr>
              <a:lnSpc>
                <a:spcPct val="100000"/>
              </a:lnSpc>
            </a:pPr>
            <a:r>
              <a:rPr b="0" lang="en-IN" sz="1800" spc="-1" strike="noStrike">
                <a:solidFill>
                  <a:srgbClr val="000000"/>
                </a:solidFill>
                <a:latin typeface="Calibri"/>
              </a:rPr>
              <a:t>       </a:t>
            </a:r>
            <a:r>
              <a:rPr b="0" lang="en-IN" sz="1800" spc="-1" strike="noStrike">
                <a:solidFill>
                  <a:srgbClr val="000000"/>
                </a:solidFill>
                <a:latin typeface="Calibri"/>
              </a:rPr>
              <a:t>}</a:t>
            </a:r>
            <a:endParaRPr b="0" lang="en-US" sz="1800" spc="-1" strike="noStrike">
              <a:latin typeface="Arial"/>
            </a:endParaRPr>
          </a:p>
          <a:p>
            <a:pPr>
              <a:lnSpc>
                <a:spcPct val="100000"/>
              </a:lnSpc>
            </a:pPr>
            <a:r>
              <a:rPr b="0" lang="en-IN" sz="1800" spc="-1" strike="noStrike">
                <a:solidFill>
                  <a:srgbClr val="000000"/>
                </a:solidFill>
                <a:latin typeface="Calibri"/>
              </a:rPr>
              <a:t>So , if map.put(key,value) returns null ,then</a:t>
            </a:r>
            <a:endParaRPr b="0" lang="en-US" sz="1800" spc="-1" strike="noStrike">
              <a:latin typeface="Arial"/>
            </a:endParaRPr>
          </a:p>
          <a:p>
            <a:pPr>
              <a:lnSpc>
                <a:spcPct val="100000"/>
              </a:lnSpc>
            </a:pPr>
            <a:r>
              <a:rPr b="0" lang="en-IN" sz="1800" spc="-1" strike="noStrike">
                <a:solidFill>
                  <a:srgbClr val="000000"/>
                </a:solidFill>
                <a:latin typeface="Calibri"/>
              </a:rPr>
              <a:t>map.put(e, PRESENT)==null      will return true and element is added to the TreeSet.</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So , if map.put(key,value) returns old value of the key ,then</a:t>
            </a:r>
            <a:endParaRPr b="0" lang="en-US" sz="1800" spc="-1" strike="noStrike">
              <a:latin typeface="Arial"/>
            </a:endParaRPr>
          </a:p>
          <a:p>
            <a:pPr>
              <a:lnSpc>
                <a:spcPct val="100000"/>
              </a:lnSpc>
            </a:pPr>
            <a:r>
              <a:rPr b="0" lang="en-IN" sz="1800" spc="-1" strike="noStrike">
                <a:solidFill>
                  <a:srgbClr val="000000"/>
                </a:solidFill>
                <a:latin typeface="Calibri"/>
              </a:rPr>
              <a:t>map.put(e, PRESENT)==null      will return false and element is  not added to the TreeSet .</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3600" spc="-1" strike="noStrike">
                <a:solidFill>
                  <a:srgbClr val="000000"/>
                </a:solidFill>
                <a:latin typeface="Calibri Light"/>
              </a:rPr>
              <a:t>How to find the index of  any element in the TreeSet ?</a:t>
            </a:r>
            <a:br/>
            <a:endParaRPr b="0" lang="en-US" sz="3600" spc="-1" strike="noStrike">
              <a:solidFill>
                <a:srgbClr val="000000"/>
              </a:solidFill>
              <a:latin typeface="Calibri"/>
            </a:endParaRPr>
          </a:p>
        </p:txBody>
      </p:sp>
      <p:sp>
        <p:nvSpPr>
          <p:cNvPr id="102" name="Rectangle 3"/>
          <p:cNvSpPr/>
          <p:nvPr/>
        </p:nvSpPr>
        <p:spPr>
          <a:xfrm>
            <a:off x="1020240" y="1338480"/>
            <a:ext cx="9369000" cy="5302440"/>
          </a:xfrm>
          <a:prstGeom prst="rect">
            <a:avLst/>
          </a:prstGeom>
          <a:noFill/>
          <a:ln w="0">
            <a:noFill/>
          </a:ln>
        </p:spPr>
        <p:style>
          <a:lnRef idx="0"/>
          <a:fillRef idx="0"/>
          <a:effectRef idx="0"/>
          <a:fontRef idx="minor"/>
        </p:style>
        <p:txBody>
          <a:bodyPr lIns="90000" rIns="90000" tIns="45000" bIns="45000">
            <a:sp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There are many ways to find out the index of element in the TreeSet. Below is the one liner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set.headSet(element).size()</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Note  :  headSet(element) method returns the sub TreeSet(portion of TreeSet) whose values  are less than input element. Then we are calling size() method on the sub TreeSet , which returns the index of the element as sub TreeSet is already sorted.</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Why and when we use TreeSet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We prefer TreeSet in order  to maintain the unique elements  in the sorted order .</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IN" sz="1800" spc="-1" strike="noStrike">
                <a:solidFill>
                  <a:srgbClr val="000000"/>
                </a:solidFill>
                <a:latin typeface="Calibri"/>
              </a:rPr>
              <a:t>What is the runtime performance of the add() method of the TreeSet and HashSet , where n represents the number of elements?</a:t>
            </a:r>
            <a:endParaRPr b="0" lang="en-US" sz="1800" spc="-1" strike="noStrike">
              <a:latin typeface="Arial"/>
            </a:endParaRPr>
          </a:p>
          <a:p>
            <a:pPr>
              <a:lnSpc>
                <a:spcPct val="100000"/>
              </a:lnSpc>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1" lang="en-IN" sz="4400" spc="-1" strike="noStrike">
                <a:solidFill>
                  <a:srgbClr val="000000"/>
                </a:solidFill>
                <a:latin typeface="Calibri Light"/>
              </a:rPr>
              <a:t>Performance of Treeset</a:t>
            </a:r>
            <a:endParaRPr b="0" lang="en-US" sz="4400" spc="-1" strike="noStrike">
              <a:solidFill>
                <a:srgbClr val="000000"/>
              </a:solidFill>
              <a:latin typeface="Calibri"/>
            </a:endParaRPr>
          </a:p>
        </p:txBody>
      </p:sp>
      <p:sp>
        <p:nvSpPr>
          <p:cNvPr id="104" name="Content Placeholder 2"/>
          <p:cNvSpPr txBox="1"/>
          <p:nvPr/>
        </p:nvSpPr>
        <p:spPr>
          <a:xfrm>
            <a:off x="596520" y="1825560"/>
            <a:ext cx="10757160" cy="4667040"/>
          </a:xfrm>
          <a:prstGeom prst="rect">
            <a:avLst/>
          </a:prstGeom>
          <a:noFill/>
          <a:ln w="0">
            <a:noFill/>
          </a:ln>
        </p:spPr>
        <p:txBody>
          <a:bodyPr>
            <a:normAutofit fontScale="91000"/>
          </a:bodyPr>
          <a:p>
            <a:pPr>
              <a:lnSpc>
                <a:spcPct val="90000"/>
              </a:lnSpc>
              <a:spcBef>
                <a:spcPts val="1001"/>
              </a:spcBef>
              <a:tabLst>
                <a:tab algn="l" pos="0"/>
              </a:tabLst>
            </a:pPr>
            <a:r>
              <a:rPr b="0" lang="en-IN" sz="2800" spc="-1" strike="noStrike">
                <a:solidFill>
                  <a:srgbClr val="000000"/>
                </a:solidFill>
                <a:latin typeface="Calibri"/>
              </a:rPr>
              <a:t>According to TreeSet Oracle doc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TreeSet implementation provides guaranteed log(n) time cost for the basic operations (add, remove and contains ) method.</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According to HashSet Oracle doc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HashSet provides constant time performance O(1) for basic operations  (add, remove and contains) method assuming the hash  function disperses the elements properly among the buckets.</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One-liner :                TreeSet : O(log(n))  HashSet : O(1)</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What is natural ordering in TreeSet ?</a:t>
            </a:r>
            <a:endParaRPr b="0" lang="en-US" sz="4400" spc="-1" strike="noStrike">
              <a:solidFill>
                <a:srgbClr val="000000"/>
              </a:solidFill>
              <a:latin typeface="Calibri"/>
            </a:endParaRPr>
          </a:p>
        </p:txBody>
      </p:sp>
      <p:sp>
        <p:nvSpPr>
          <p:cNvPr id="106" name="Content Placeholder 2"/>
          <p:cNvSpPr txBox="1"/>
          <p:nvPr/>
        </p:nvSpPr>
        <p:spPr>
          <a:xfrm>
            <a:off x="838080" y="1825560"/>
            <a:ext cx="10515240" cy="4350960"/>
          </a:xfrm>
          <a:prstGeom prst="rect">
            <a:avLst/>
          </a:prstGeom>
          <a:noFill/>
          <a:ln w="0">
            <a:noFill/>
          </a:ln>
        </p:spPr>
        <p:txBody>
          <a:bodyPr>
            <a:norm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"Natural" ordering is the ordering implied by the implementation of Comparable interface by the objects in the TreeSet . Essentially RBTree must be able to tell which object is smaller than other object , and there are two  ways to supply that logic to the RB Tree implementation :</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1. We need to implement the Comparable interface in the class(es) used as objects in TreeSet.</a:t>
            </a: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2. Supply an implementation of the Comparator would do comparing outside the class itself.</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itle 1"/>
          <p:cNvSpPr txBox="1"/>
          <p:nvPr/>
        </p:nvSpPr>
        <p:spPr>
          <a:xfrm>
            <a:off x="838080" y="365040"/>
            <a:ext cx="10515240" cy="1325160"/>
          </a:xfrm>
          <a:prstGeom prst="rect">
            <a:avLst/>
          </a:prstGeom>
          <a:noFill/>
          <a:ln w="0">
            <a:noFill/>
          </a:ln>
        </p:spPr>
        <p:txBody>
          <a:bodyPr anchor="ctr">
            <a:noAutofit/>
          </a:bodyPr>
          <a:p>
            <a:pPr algn="ctr">
              <a:lnSpc>
                <a:spcPct val="90000"/>
              </a:lnSpc>
            </a:pPr>
            <a:r>
              <a:rPr b="0" lang="en-IN" sz="4400" spc="-1" strike="noStrike">
                <a:solidFill>
                  <a:srgbClr val="000000"/>
                </a:solidFill>
                <a:latin typeface="Calibri Light"/>
              </a:rPr>
              <a:t>Why do we need TreeSet when we already had SortedSet ?</a:t>
            </a:r>
            <a:endParaRPr b="0" lang="en-US" sz="4400" spc="-1" strike="noStrike">
              <a:solidFill>
                <a:srgbClr val="000000"/>
              </a:solidFill>
              <a:latin typeface="Calibri"/>
            </a:endParaRPr>
          </a:p>
        </p:txBody>
      </p:sp>
      <p:sp>
        <p:nvSpPr>
          <p:cNvPr id="108" name="Content Placeholder 2"/>
          <p:cNvSpPr txBox="1"/>
          <p:nvPr/>
        </p:nvSpPr>
        <p:spPr>
          <a:xfrm>
            <a:off x="838080" y="1825560"/>
            <a:ext cx="10515240" cy="4350960"/>
          </a:xfrm>
          <a:prstGeom prst="rect">
            <a:avLst/>
          </a:prstGeom>
          <a:noFill/>
          <a:ln w="0">
            <a:noFill/>
          </a:ln>
        </p:spPr>
        <p:txBody>
          <a:bodyPr>
            <a:noAutofit/>
          </a:bodyPr>
          <a:p>
            <a:pPr>
              <a:lnSpc>
                <a:spcPct val="90000"/>
              </a:lnSpc>
              <a:spcBef>
                <a:spcPts val="1001"/>
              </a:spcBef>
              <a:tabLst>
                <a:tab algn="l" pos="0"/>
              </a:tabLst>
            </a:pPr>
            <a:endParaRPr b="0" lang="en-US" sz="2800" spc="-1" strike="noStrike">
              <a:solidFill>
                <a:srgbClr val="000000"/>
              </a:solidFill>
              <a:latin typeface="Calibri"/>
            </a:endParaRPr>
          </a:p>
          <a:p>
            <a:pPr>
              <a:lnSpc>
                <a:spcPct val="90000"/>
              </a:lnSpc>
              <a:spcBef>
                <a:spcPts val="1001"/>
              </a:spcBef>
              <a:tabLst>
                <a:tab algn="l" pos="0"/>
              </a:tabLst>
            </a:pPr>
            <a:r>
              <a:rPr b="0" lang="en-IN" sz="2800" spc="-1" strike="noStrike">
                <a:solidFill>
                  <a:srgbClr val="000000"/>
                </a:solidFill>
                <a:latin typeface="Calibri"/>
              </a:rPr>
              <a:t>sortedSet is an interface while TreeSet is the class implementing it. As we know, in java, we can not create the objects of the interface. The class implementing the interface must fulfill the contract of interface, i.e , concrete class must implement all the methods present in the interface. TreeSet is such an implementation.</a:t>
            </a:r>
            <a:endParaRPr b="0" lang="en-US" sz="2800" spc="-1" strike="noStrike">
              <a:solidFill>
                <a:srgbClr val="000000"/>
              </a:solidFill>
              <a:latin typeface="Calibri"/>
            </a:endParaRPr>
          </a:p>
          <a:p>
            <a:pPr>
              <a:lnSpc>
                <a:spcPct val="90000"/>
              </a:lnSpc>
              <a:spcBef>
                <a:spcPts val="1001"/>
              </a:spcBef>
              <a:tabLst>
                <a:tab algn="l" pos="0"/>
              </a:tabLst>
            </a:pP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488</TotalTime>
  <Application>LibreOffice/7.1.7.2$Windows_X86_64 LibreOffice_project/c6a4e3954236145e2acb0b65f68614365aeee33f</Application>
  <AppVersion>15.0000</AppVersion>
  <Words>5688</Words>
  <Paragraphs>539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2019-08-14T15:07:40Z</dcterms:created>
  <dc:creator>manisha shah</dc:creator>
  <dc:description/>
  <dc:language>en-US</dc:language>
  <cp:lastModifiedBy>manisha shah</cp:lastModifiedBy>
  <dcterms:modified xsi:type="dcterms:W3CDTF">2019-08-16T17:15:59Z</dcterms:modified>
  <cp:revision>30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34</vt:i4>
  </property>
</Properties>
</file>