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8" r:id="rId4"/>
    <p:sldId id="309" r:id="rId5"/>
    <p:sldId id="259" r:id="rId6"/>
    <p:sldId id="310" r:id="rId7"/>
    <p:sldId id="261" r:id="rId8"/>
    <p:sldId id="262" r:id="rId9"/>
    <p:sldId id="263" r:id="rId10"/>
    <p:sldId id="264" r:id="rId11"/>
    <p:sldId id="312" r:id="rId12"/>
    <p:sldId id="311" r:id="rId13"/>
    <p:sldId id="313" r:id="rId14"/>
    <p:sldId id="268" r:id="rId15"/>
    <p:sldId id="316" r:id="rId16"/>
    <p:sldId id="314" r:id="rId17"/>
    <p:sldId id="317" r:id="rId18"/>
    <p:sldId id="318" r:id="rId19"/>
    <p:sldId id="286" r:id="rId20"/>
    <p:sldId id="319" r:id="rId21"/>
    <p:sldId id="320" r:id="rId22"/>
    <p:sldId id="321" r:id="rId23"/>
    <p:sldId id="324" r:id="rId24"/>
    <p:sldId id="325" r:id="rId25"/>
    <p:sldId id="326" r:id="rId26"/>
    <p:sldId id="327" r:id="rId27"/>
    <p:sldId id="304" r:id="rId28"/>
    <p:sldId id="328" r:id="rId29"/>
    <p:sldId id="305" r:id="rId30"/>
    <p:sldId id="32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mRm86lF5ShPComd8tBuctdfFY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E445B-8C63-4D76-8A18-73BCDD31B99A}">
  <a:tblStyle styleId="{BCBE445B-8C63-4D76-8A18-73BCDD31B9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C049E84-29DE-4115-A86C-49FEBCF6C10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64" autoAdjust="0"/>
  </p:normalViewPr>
  <p:slideViewPr>
    <p:cSldViewPr snapToGrid="0">
      <p:cViewPr varScale="1">
        <p:scale>
          <a:sx n="71" d="100"/>
          <a:sy n="71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3C2C749E-F254-679B-C7F3-43C8ED4A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>
            <a:extLst>
              <a:ext uri="{FF2B5EF4-FFF2-40B4-BE49-F238E27FC236}">
                <a16:creationId xmlns:a16="http://schemas.microsoft.com/office/drawing/2014/main" id="{3AAB1E14-41F1-FF73-3EA6-4E004E104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0" name="Google Shape;160;p8:notes">
            <a:extLst>
              <a:ext uri="{FF2B5EF4-FFF2-40B4-BE49-F238E27FC236}">
                <a16:creationId xmlns:a16="http://schemas.microsoft.com/office/drawing/2014/main" id="{81AF82C2-F533-9D54-3671-11BC5E6EF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524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BAC8B2D-89E3-0B23-3204-11BF6CC8C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>
            <a:extLst>
              <a:ext uri="{FF2B5EF4-FFF2-40B4-BE49-F238E27FC236}">
                <a16:creationId xmlns:a16="http://schemas.microsoft.com/office/drawing/2014/main" id="{5DF40319-49D6-1383-BC38-C9E8F8D0A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9" name="Google Shape;169;p9:notes">
            <a:extLst>
              <a:ext uri="{FF2B5EF4-FFF2-40B4-BE49-F238E27FC236}">
                <a16:creationId xmlns:a16="http://schemas.microsoft.com/office/drawing/2014/main" id="{00ECF197-DBEA-4A51-888C-85BC79C86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966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EF880CC6-2715-FE7A-66D5-48181396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>
            <a:extLst>
              <a:ext uri="{FF2B5EF4-FFF2-40B4-BE49-F238E27FC236}">
                <a16:creationId xmlns:a16="http://schemas.microsoft.com/office/drawing/2014/main" id="{FD58516C-1FF5-7FEB-60D3-9511A2542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9" name="Google Shape;169;p9:notes">
            <a:extLst>
              <a:ext uri="{FF2B5EF4-FFF2-40B4-BE49-F238E27FC236}">
                <a16:creationId xmlns:a16="http://schemas.microsoft.com/office/drawing/2014/main" id="{9A1A368C-BF02-FFD4-59D1-779848D72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51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E450E4BD-6AC3-27D3-3CE4-8534A21ED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>
            <a:extLst>
              <a:ext uri="{FF2B5EF4-FFF2-40B4-BE49-F238E27FC236}">
                <a16:creationId xmlns:a16="http://schemas.microsoft.com/office/drawing/2014/main" id="{0A9A0BEE-0F82-8683-28BE-3F63D8231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2:notes">
            <a:extLst>
              <a:ext uri="{FF2B5EF4-FFF2-40B4-BE49-F238E27FC236}">
                <a16:creationId xmlns:a16="http://schemas.microsoft.com/office/drawing/2014/main" id="{6F2AA501-A29D-5083-4406-9DA577215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110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50D1AC59-E6E8-806C-9EA1-0AE758B9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>
            <a:extLst>
              <a:ext uri="{FF2B5EF4-FFF2-40B4-BE49-F238E27FC236}">
                <a16:creationId xmlns:a16="http://schemas.microsoft.com/office/drawing/2014/main" id="{5D0DEC0A-1D1A-ABDA-5518-7557DA7F2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2:notes">
            <a:extLst>
              <a:ext uri="{FF2B5EF4-FFF2-40B4-BE49-F238E27FC236}">
                <a16:creationId xmlns:a16="http://schemas.microsoft.com/office/drawing/2014/main" id="{3F9FF593-D7A0-30BF-F991-134C94211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35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2403CBD5-FC4D-32A5-F0A5-6AB8C3ECF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>
            <a:extLst>
              <a:ext uri="{FF2B5EF4-FFF2-40B4-BE49-F238E27FC236}">
                <a16:creationId xmlns:a16="http://schemas.microsoft.com/office/drawing/2014/main" id="{04701A10-20FD-A145-E8FF-B94A567A06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2:notes">
            <a:extLst>
              <a:ext uri="{FF2B5EF4-FFF2-40B4-BE49-F238E27FC236}">
                <a16:creationId xmlns:a16="http://schemas.microsoft.com/office/drawing/2014/main" id="{E83A2F77-197C-7625-9C24-0790E602DB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0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D377671-BB5E-AE39-C50E-D895D87B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>
            <a:extLst>
              <a:ext uri="{FF2B5EF4-FFF2-40B4-BE49-F238E27FC236}">
                <a16:creationId xmlns:a16="http://schemas.microsoft.com/office/drawing/2014/main" id="{F6185A0C-D22C-362D-63EE-5B9DFFCE71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2:notes">
            <a:extLst>
              <a:ext uri="{FF2B5EF4-FFF2-40B4-BE49-F238E27FC236}">
                <a16:creationId xmlns:a16="http://schemas.microsoft.com/office/drawing/2014/main" id="{3A0B4F1F-4016-E95F-EDAB-2198D60EB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39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D3233A9E-8CDE-65F8-AB70-21EADEEE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41DD28A3-DA7B-F415-C350-4044094B6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019DF5DD-DA65-5FAA-444B-93873F170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6985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23ADB0F5-3F37-9615-BCE7-8F887C8A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1C4063CC-5D3B-29E8-35E6-C2D80F7A1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AE2256D2-A600-A25C-CCAD-3E6508813D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33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11FBB10C-4976-EA35-FA19-4FB89A54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54138EEB-F251-899A-2F8D-1630BA6BD0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D8A88B68-9B5C-55B7-0E12-4300018B3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7182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7671425A-9405-D840-3D1C-2FCED020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BA9D9D0B-2F88-9AA7-E9A0-DC4F5F6B5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73C0C30A-C6B4-C5BA-BB68-97C2B016B7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2488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3995E5D0-84B1-4F7E-32D0-AE29AFBC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F1394287-8057-CC5B-A7DC-146B5FB75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913C446E-81DC-AC51-D615-FDF7B81499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61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2CF52FFA-9306-24D6-6355-7D6A128E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600AAAE5-C8B6-1A47-26D0-97F8FCCE8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3F243FA1-1837-355F-93CB-45741022C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4088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ECBA937C-6B46-B020-7758-9EC87C93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>
            <a:extLst>
              <a:ext uri="{FF2B5EF4-FFF2-40B4-BE49-F238E27FC236}">
                <a16:creationId xmlns:a16="http://schemas.microsoft.com/office/drawing/2014/main" id="{8798FF1B-AF58-91C3-1334-20678C3AC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9:notes">
            <a:extLst>
              <a:ext uri="{FF2B5EF4-FFF2-40B4-BE49-F238E27FC236}">
                <a16:creationId xmlns:a16="http://schemas.microsoft.com/office/drawing/2014/main" id="{15F9C39F-1B17-3477-1818-11C44F1D9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0133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6" name="Google Shape;50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80BFBED2-93AC-6E38-5E11-59A860AC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>
            <a:extLst>
              <a:ext uri="{FF2B5EF4-FFF2-40B4-BE49-F238E27FC236}">
                <a16:creationId xmlns:a16="http://schemas.microsoft.com/office/drawing/2014/main" id="{D1611F66-2516-3A8D-FD32-C54D55267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6" name="Google Shape;506;p49:notes">
            <a:extLst>
              <a:ext uri="{FF2B5EF4-FFF2-40B4-BE49-F238E27FC236}">
                <a16:creationId xmlns:a16="http://schemas.microsoft.com/office/drawing/2014/main" id="{7BDE2B27-D31F-F4DB-8E25-C69C58916C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0216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4" name="Google Shape;5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E24C709-5A82-717F-E294-189DD1B1C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E357EDC0-7A7C-CBD6-64AA-5640E94FD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0806E17A-4B6E-8B93-2387-1A4DE489A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C6415CCB-2A50-D9E3-1B7C-622186DB51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87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>
          <a:extLst>
            <a:ext uri="{FF2B5EF4-FFF2-40B4-BE49-F238E27FC236}">
              <a16:creationId xmlns:a16="http://schemas.microsoft.com/office/drawing/2014/main" id="{E7863879-B113-0765-B3D2-F6E19B44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>
            <a:extLst>
              <a:ext uri="{FF2B5EF4-FFF2-40B4-BE49-F238E27FC236}">
                <a16:creationId xmlns:a16="http://schemas.microsoft.com/office/drawing/2014/main" id="{5A6B5A5E-CC3E-D324-4508-D0AC9FE24D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4" name="Google Shape;514;p50:notes">
            <a:extLst>
              <a:ext uri="{FF2B5EF4-FFF2-40B4-BE49-F238E27FC236}">
                <a16:creationId xmlns:a16="http://schemas.microsoft.com/office/drawing/2014/main" id="{2BA75570-73DC-0292-78EE-0AEB27F09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75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501412A7-B8A8-0695-A28E-F81163F9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862FD7C0-8AE7-BE35-578E-29D23D875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2A9CF8C3-0D32-5111-8C22-2D3422C00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8393F621-7D17-1707-C025-7E38C03AC9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90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349A7CC-C40C-A733-BCDA-B001C472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22BB406F-B516-B8E7-6DA3-B35EC49B9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E70272F6-2B37-899E-A97C-5B4BDF7065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CAEED3F4-7405-409D-FF5A-09BA789302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0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56382" y="546050"/>
            <a:ext cx="11479236" cy="139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dirty="0">
                <a:latin typeface="+mj-lt"/>
                <a:ea typeface="Arial"/>
                <a:cs typeface="Arial"/>
                <a:sym typeface="Arial"/>
              </a:rPr>
              <a:t>C-Pay: An E-Wallet Application</a:t>
            </a:r>
            <a:br>
              <a:rPr lang="en-US" sz="4400" b="1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4400" b="1" dirty="0">
                <a:latin typeface="+mj-lt"/>
                <a:ea typeface="Arial"/>
                <a:cs typeface="Arial"/>
                <a:sym typeface="Arial"/>
              </a:rPr>
              <a:t>Utilizing C-Programming</a:t>
            </a:r>
            <a:endParaRPr dirty="0">
              <a:latin typeface="+mj-lt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56381" y="2129890"/>
            <a:ext cx="11479236" cy="36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+mj-lt"/>
                <a:ea typeface="Arial"/>
                <a:cs typeface="Arial"/>
                <a:sym typeface="Arial"/>
              </a:rPr>
              <a:t>Team Members</a:t>
            </a:r>
            <a:endParaRPr dirty="0">
              <a:latin typeface="+mj-lt"/>
            </a:endParaRPr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455286566"/>
              </p:ext>
            </p:extLst>
          </p:nvPr>
        </p:nvGraphicFramePr>
        <p:xfrm>
          <a:off x="3780886" y="2496921"/>
          <a:ext cx="4814474" cy="1585000"/>
        </p:xfrm>
        <a:graphic>
          <a:graphicData uri="http://schemas.openxmlformats.org/drawingml/2006/table">
            <a:tbl>
              <a:tblPr firstRow="1" bandRow="1">
                <a:noFill/>
                <a:tableStyleId>{BCBE445B-8C63-4D76-8A18-73BCDD31B99A}</a:tableStyleId>
              </a:tblPr>
              <a:tblGrid>
                <a:gridCol w="269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Aswin Kandel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THA081BCT004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Dikesh Manandhar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THA081BCT008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Kishan Kumar Shah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THA081BCT014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Pujag Dallakoti</a:t>
                      </a:r>
                      <a:endParaRPr sz="2000" u="none" strike="noStrike" cap="none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THA081BCT024</a:t>
                      </a:r>
                      <a:endParaRPr sz="1400" u="none" strike="noStrike" cap="none" dirty="0">
                        <a:latin typeface="+mj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356381" y="4307100"/>
            <a:ext cx="11479236" cy="83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Under the Supervision of: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Er. Prajwal Pakka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56381" y="5456445"/>
            <a:ext cx="11479236" cy="123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Department of Electronics and Computer Engineering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Institute of Engineering, Thapathali Campus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March 12, 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Methodology [2]</a:t>
            </a:r>
            <a:br>
              <a:rPr lang="en-US" sz="4000" b="1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(Hardware Requirements)</a:t>
            </a:r>
            <a:endParaRPr sz="3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10</a:t>
            </a:fld>
            <a:endParaRPr dirty="0">
              <a:latin typeface="+mj-lt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Processor</a:t>
            </a:r>
            <a:endParaRPr sz="2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Dual-core (Intel Core i3 or equivalent)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RAM</a:t>
            </a:r>
            <a:endParaRPr dirty="0">
              <a:latin typeface="+mj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4GB minimum</a:t>
            </a:r>
            <a:endParaRPr lang="en-US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Storage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10GB free disk space</a:t>
            </a:r>
            <a:endParaRPr lang="en-US" dirty="0">
              <a:latin typeface="+mj-lt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lang="en-US" dirty="0">
              <a:latin typeface="+mj-lt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162675" y="1915319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Operating System</a:t>
            </a:r>
            <a:endParaRPr lang="en-US" dirty="0">
              <a:latin typeface="+mj-l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Windows 7 or later, Linux, macOS</a:t>
            </a:r>
            <a:endParaRPr lang="en-US" dirty="0">
              <a:latin typeface="+mj-lt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+mj-lt"/>
                <a:ea typeface="Calibri"/>
              </a:rPr>
              <a:t>Display</a:t>
            </a:r>
            <a:endParaRPr lang="en-US" sz="2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1024x768 resolution minimum</a:t>
            </a:r>
            <a:endParaRPr lang="en-US" sz="24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ED615AA1-5531-EF99-F46D-A4D5D983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>
            <a:extLst>
              <a:ext uri="{FF2B5EF4-FFF2-40B4-BE49-F238E27FC236}">
                <a16:creationId xmlns:a16="http://schemas.microsoft.com/office/drawing/2014/main" id="{84824EF8-2656-3C94-D528-72031D904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Methodology-[3]</a:t>
            </a:r>
            <a:br>
              <a:rPr lang="en-US" sz="4000" b="1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(System Block Architecture)</a:t>
            </a:r>
            <a:endParaRPr lang="en-US" sz="3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>
            <a:extLst>
              <a:ext uri="{FF2B5EF4-FFF2-40B4-BE49-F238E27FC236}">
                <a16:creationId xmlns:a16="http://schemas.microsoft.com/office/drawing/2014/main" id="{491B032F-4BBA-399E-968E-F45E22F12C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64" name="Google Shape;164;p8">
            <a:extLst>
              <a:ext uri="{FF2B5EF4-FFF2-40B4-BE49-F238E27FC236}">
                <a16:creationId xmlns:a16="http://schemas.microsoft.com/office/drawing/2014/main" id="{8CAD5C51-7F2D-6F58-5AC7-B16A5D0B86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11</a:t>
            </a:fld>
            <a:endParaRPr dirty="0">
              <a:latin typeface="+mj-lt"/>
            </a:endParaRPr>
          </a:p>
        </p:txBody>
      </p:sp>
      <p:pic>
        <p:nvPicPr>
          <p:cNvPr id="5" name="Picture 4" descr="A group of white icons&#10;&#10;AI-generated content may be incorrect.">
            <a:extLst>
              <a:ext uri="{FF2B5EF4-FFF2-40B4-BE49-F238E27FC236}">
                <a16:creationId xmlns:a16="http://schemas.microsoft.com/office/drawing/2014/main" id="{E2FC34E1-6763-6A5F-CFA7-35DEAEBC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121"/>
            <a:ext cx="11742821" cy="4775962"/>
          </a:xfrm>
          <a:prstGeom prst="rect">
            <a:avLst/>
          </a:prstGeom>
        </p:spPr>
      </p:pic>
      <p:sp>
        <p:nvSpPr>
          <p:cNvPr id="6" name="Google Shape;165;p8">
            <a:extLst>
              <a:ext uri="{FF2B5EF4-FFF2-40B4-BE49-F238E27FC236}">
                <a16:creationId xmlns:a16="http://schemas.microsoft.com/office/drawing/2014/main" id="{5AC9C725-4749-07AF-227C-A2A16D0D3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8573" y="5930320"/>
            <a:ext cx="3685674" cy="85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000" dirty="0">
                <a:latin typeface="+mj-lt"/>
              </a:rPr>
              <a:t>Fig: Overview of the Flow</a:t>
            </a:r>
          </a:p>
        </p:txBody>
      </p:sp>
    </p:spTree>
    <p:extLst>
      <p:ext uri="{BB962C8B-B14F-4D97-AF65-F5344CB8AC3E}">
        <p14:creationId xmlns:p14="http://schemas.microsoft.com/office/powerpoint/2010/main" val="6544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66A55D2-6246-1FE7-706E-DB155A94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>
            <a:extLst>
              <a:ext uri="{FF2B5EF4-FFF2-40B4-BE49-F238E27FC236}">
                <a16:creationId xmlns:a16="http://schemas.microsoft.com/office/drawing/2014/main" id="{D9C61226-4609-7126-CF61-3DCD9A27FDB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172" name="Google Shape;172;p9">
            <a:extLst>
              <a:ext uri="{FF2B5EF4-FFF2-40B4-BE49-F238E27FC236}">
                <a16:creationId xmlns:a16="http://schemas.microsoft.com/office/drawing/2014/main" id="{9F92E793-68D3-4158-DB97-0ABAB56068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73" name="Google Shape;173;p9">
            <a:extLst>
              <a:ext uri="{FF2B5EF4-FFF2-40B4-BE49-F238E27FC236}">
                <a16:creationId xmlns:a16="http://schemas.microsoft.com/office/drawing/2014/main" id="{6D07E6DE-4C25-C3E8-C828-B01CBB0C4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69394" y="2766419"/>
            <a:ext cx="657491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Methodology-[4]</a:t>
            </a:r>
            <a:br>
              <a:rPr lang="en-US" sz="4400" dirty="0"/>
            </a:b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Menu Handling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F596783-6BA8-B2CB-BE33-5002CDE7914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32" y="139032"/>
            <a:ext cx="4670712" cy="65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5D51A3AF-563B-7708-3678-E71224D3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>
            <a:extLst>
              <a:ext uri="{FF2B5EF4-FFF2-40B4-BE49-F238E27FC236}">
                <a16:creationId xmlns:a16="http://schemas.microsoft.com/office/drawing/2014/main" id="{047305D4-3B7E-02DC-8BD0-E142E819ABC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172" name="Google Shape;172;p9">
            <a:extLst>
              <a:ext uri="{FF2B5EF4-FFF2-40B4-BE49-F238E27FC236}">
                <a16:creationId xmlns:a16="http://schemas.microsoft.com/office/drawing/2014/main" id="{610ED5F2-4C39-E36C-987B-840615DF03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73" name="Google Shape;173;p9">
            <a:extLst>
              <a:ext uri="{FF2B5EF4-FFF2-40B4-BE49-F238E27FC236}">
                <a16:creationId xmlns:a16="http://schemas.microsoft.com/office/drawing/2014/main" id="{608A6C70-363A-031F-5710-DA2B8D07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-5400000">
            <a:off x="-2269394" y="2766419"/>
            <a:ext cx="657491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Methodology-[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4400" dirty="0"/>
            </a:b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Menu Handling)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8C837D95-D9D8-C228-0CDB-A3E2EFF19F1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37" y="94732"/>
            <a:ext cx="5207869" cy="65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14</a:t>
            </a:fld>
            <a:endParaRPr dirty="0">
              <a:latin typeface="+mj-lt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Methodology-[</a:t>
            </a: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]</a:t>
            </a:r>
            <a:br>
              <a:rPr lang="en-US" sz="4000" dirty="0">
                <a:latin typeface="+mj-lt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(Working Principle contd…)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754952" y="6356350"/>
            <a:ext cx="892873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838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t>09/03/2025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6">
            <a:extLst>
              <a:ext uri="{FF2B5EF4-FFF2-40B4-BE49-F238E27FC236}">
                <a16:creationId xmlns:a16="http://schemas.microsoft.com/office/drawing/2014/main" id="{7B6F8F6B-2B8E-911E-55BE-EFD9AB0E7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3893"/>
            <a:ext cx="10515120" cy="4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Overall Program Flow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main() Function: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Serves as entry point. Initializes UI &amp; offers initial choices (Login, Sign Up, Reset Password)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300" dirty="0">
              <a:latin typeface="+mj-lt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Data Management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File Handling Functions: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Arial"/>
                <a:cs typeface="Arial"/>
                <a:sym typeface="Arial"/>
              </a:rPr>
              <a:t>load_user_data() and save_user_data(): Load user profiles &amp; save to .</a:t>
            </a:r>
            <a:r>
              <a:rPr lang="en-US" sz="2300" dirty="0" err="1">
                <a:latin typeface="+mj-lt"/>
                <a:ea typeface="Arial"/>
                <a:cs typeface="Arial"/>
                <a:sym typeface="Arial"/>
              </a:rPr>
              <a:t>dat</a:t>
            </a:r>
            <a:r>
              <a:rPr lang="en-US" sz="2300" dirty="0">
                <a:latin typeface="+mj-lt"/>
                <a:ea typeface="Arial"/>
                <a:cs typeface="Arial"/>
                <a:sym typeface="Arial"/>
              </a:rPr>
              <a:t> files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Arial"/>
                <a:cs typeface="Arial"/>
                <a:sym typeface="Arial"/>
              </a:rPr>
              <a:t>encrypt() and decrypt(): Save &amp; retrieve user passwords by simple bitwise shift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Validation Functions: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validate_email(), validate_phone(), validate_receiver(): Check for valid input formats and existing data</a:t>
            </a:r>
          </a:p>
          <a:p>
            <a:pPr marL="1139825" lvl="2" indent="0">
              <a:buSzPts val="2400"/>
              <a:buNone/>
            </a:pPr>
            <a:endParaRPr lang="en-US" sz="2300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A406FDEC-2094-C69C-AD42-663938C6E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>
            <a:extLst>
              <a:ext uri="{FF2B5EF4-FFF2-40B4-BE49-F238E27FC236}">
                <a16:creationId xmlns:a16="http://schemas.microsoft.com/office/drawing/2014/main" id="{AC1E7F25-BA60-8E5C-21E1-68353EE33E2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96" name="Google Shape;196;p12">
            <a:extLst>
              <a:ext uri="{FF2B5EF4-FFF2-40B4-BE49-F238E27FC236}">
                <a16:creationId xmlns:a16="http://schemas.microsoft.com/office/drawing/2014/main" id="{E3B8B58C-9458-78CB-061B-1D8F9E8C1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15</a:t>
            </a:fld>
            <a:endParaRPr dirty="0">
              <a:latin typeface="+mj-lt"/>
            </a:endParaRPr>
          </a:p>
        </p:txBody>
      </p:sp>
      <p:sp>
        <p:nvSpPr>
          <p:cNvPr id="197" name="Google Shape;197;p12">
            <a:extLst>
              <a:ext uri="{FF2B5EF4-FFF2-40B4-BE49-F238E27FC236}">
                <a16:creationId xmlns:a16="http://schemas.microsoft.com/office/drawing/2014/main" id="{20EB6268-92A1-960A-90E5-703748631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Methodology-[7]</a:t>
            </a:r>
            <a:br>
              <a:rPr lang="en-US" sz="4000" dirty="0">
                <a:latin typeface="+mj-lt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(Working Principle contd…)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>
            <a:extLst>
              <a:ext uri="{FF2B5EF4-FFF2-40B4-BE49-F238E27FC236}">
                <a16:creationId xmlns:a16="http://schemas.microsoft.com/office/drawing/2014/main" id="{5C0457E7-0361-BCAD-BA1A-457889178CAB}"/>
              </a:ext>
            </a:extLst>
          </p:cNvPr>
          <p:cNvSpPr/>
          <p:nvPr/>
        </p:nvSpPr>
        <p:spPr>
          <a:xfrm>
            <a:off x="754952" y="6356350"/>
            <a:ext cx="892873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>
            <a:extLst>
              <a:ext uri="{FF2B5EF4-FFF2-40B4-BE49-F238E27FC236}">
                <a16:creationId xmlns:a16="http://schemas.microsoft.com/office/drawing/2014/main" id="{46186B49-61BC-1C87-3773-4A6F3CB18A7B}"/>
              </a:ext>
            </a:extLst>
          </p:cNvPr>
          <p:cNvSpPr txBox="1"/>
          <p:nvPr/>
        </p:nvSpPr>
        <p:spPr>
          <a:xfrm>
            <a:off x="838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t>09/03/2025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6">
            <a:extLst>
              <a:ext uri="{FF2B5EF4-FFF2-40B4-BE49-F238E27FC236}">
                <a16:creationId xmlns:a16="http://schemas.microsoft.com/office/drawing/2014/main" id="{A3BC7662-1774-7B85-3513-297640DF5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4952" y="1573306"/>
            <a:ext cx="10598368" cy="468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100" dirty="0">
                <a:latin typeface="+mj-lt"/>
                <a:ea typeface="Arial"/>
                <a:cs typeface="Arial"/>
                <a:sym typeface="Arial"/>
              </a:rPr>
              <a:t>User Account Management</a:t>
            </a:r>
            <a:endParaRPr lang="en-US" sz="3100" dirty="0">
              <a:latin typeface="+mj-lt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signup() Function: 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Registers users by collecting &amp; validating inputs , encrypting the password, and storing all information securely.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cs typeface="Arial"/>
                <a:sym typeface="Arial"/>
              </a:rPr>
              <a:t>Calls: validate_email(), validate_phone(), encrypt(), save_user_data().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login() Function: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Authenticates users by matching input credentials against stored data.</a:t>
            </a:r>
          </a:p>
          <a:p>
            <a:pPr marL="968375" lvl="1" indent="-285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Utilizes: decrypt(), transitions to menu_handling() on successful login.</a:t>
            </a: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reset_password() Function: 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Allows users to reset passwords after verifying identity via multiple personal details.</a:t>
            </a:r>
          </a:p>
          <a:p>
            <a:pPr marL="968375" lvl="1" indent="-2857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Uses: validate_email(), validate_phone(), encrypt(), updates data via save_user_data().</a:t>
            </a:r>
          </a:p>
          <a:p>
            <a:pPr marL="1139825" lvl="2" indent="0">
              <a:buSzPts val="2400"/>
              <a:buNone/>
            </a:pP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75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8A61BDAC-02CD-54CD-0DA2-F6E2E507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>
            <a:extLst>
              <a:ext uri="{FF2B5EF4-FFF2-40B4-BE49-F238E27FC236}">
                <a16:creationId xmlns:a16="http://schemas.microsoft.com/office/drawing/2014/main" id="{C596E2D9-E603-6751-82B7-40C89D1D091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96" name="Google Shape;196;p12">
            <a:extLst>
              <a:ext uri="{FF2B5EF4-FFF2-40B4-BE49-F238E27FC236}">
                <a16:creationId xmlns:a16="http://schemas.microsoft.com/office/drawing/2014/main" id="{DEE6204A-254A-0D16-FFCB-9D8958D0ED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16</a:t>
            </a:fld>
            <a:endParaRPr dirty="0">
              <a:latin typeface="+mj-lt"/>
            </a:endParaRPr>
          </a:p>
        </p:txBody>
      </p:sp>
      <p:sp>
        <p:nvSpPr>
          <p:cNvPr id="197" name="Google Shape;197;p12">
            <a:extLst>
              <a:ext uri="{FF2B5EF4-FFF2-40B4-BE49-F238E27FC236}">
                <a16:creationId xmlns:a16="http://schemas.microsoft.com/office/drawing/2014/main" id="{A36762F1-B494-AD6A-E9B1-2BB10C636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Methodology-[</a:t>
            </a: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]</a:t>
            </a:r>
            <a:br>
              <a:rPr lang="en-US" sz="4000" dirty="0">
                <a:latin typeface="+mj-lt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(Working Principle contd…)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>
            <a:extLst>
              <a:ext uri="{FF2B5EF4-FFF2-40B4-BE49-F238E27FC236}">
                <a16:creationId xmlns:a16="http://schemas.microsoft.com/office/drawing/2014/main" id="{C1D4AE54-BCD4-222C-6027-70626673AD5B}"/>
              </a:ext>
            </a:extLst>
          </p:cNvPr>
          <p:cNvSpPr/>
          <p:nvPr/>
        </p:nvSpPr>
        <p:spPr>
          <a:xfrm>
            <a:off x="754952" y="6356350"/>
            <a:ext cx="892873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>
            <a:extLst>
              <a:ext uri="{FF2B5EF4-FFF2-40B4-BE49-F238E27FC236}">
                <a16:creationId xmlns:a16="http://schemas.microsoft.com/office/drawing/2014/main" id="{7EE9AE8F-633B-E842-0D9C-13E6B368DC06}"/>
              </a:ext>
            </a:extLst>
          </p:cNvPr>
          <p:cNvSpPr txBox="1"/>
          <p:nvPr/>
        </p:nvSpPr>
        <p:spPr>
          <a:xfrm>
            <a:off x="838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t>09/03/2025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6">
            <a:extLst>
              <a:ext uri="{FF2B5EF4-FFF2-40B4-BE49-F238E27FC236}">
                <a16:creationId xmlns:a16="http://schemas.microsoft.com/office/drawing/2014/main" id="{F4827C09-A3B8-E65A-59AD-72B65E423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3893"/>
            <a:ext cx="10515120" cy="4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Menu Navigation and Operations</a:t>
            </a: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menu_handling() Function: 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Central hub for navigation : viewing details, sending money, paying fees, viewing transaction history, or exiting.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User Interactions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show_details(): Fetches and displays current user information.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send_money(): Manages money transfers, checks for valid recipient and sufficiency of funds, logs the transaction.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pay_school_fee(): Processes fee payments, verifies sufficiency of funds, and records the transaction.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show_transaction_history(): Retrieves and displays a detailed log of user's past transactions.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300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sz="2300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29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BFE00E76-309E-25B5-20B9-B270E0A2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>
            <a:extLst>
              <a:ext uri="{FF2B5EF4-FFF2-40B4-BE49-F238E27FC236}">
                <a16:creationId xmlns:a16="http://schemas.microsoft.com/office/drawing/2014/main" id="{74A3A736-9A19-2A6B-410C-07D1F26D2EE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96" name="Google Shape;196;p12">
            <a:extLst>
              <a:ext uri="{FF2B5EF4-FFF2-40B4-BE49-F238E27FC236}">
                <a16:creationId xmlns:a16="http://schemas.microsoft.com/office/drawing/2014/main" id="{4740F4E3-8E23-9054-6840-2687644824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17</a:t>
            </a:fld>
            <a:endParaRPr dirty="0">
              <a:latin typeface="+mj-lt"/>
            </a:endParaRPr>
          </a:p>
        </p:txBody>
      </p:sp>
      <p:sp>
        <p:nvSpPr>
          <p:cNvPr id="197" name="Google Shape;197;p12">
            <a:extLst>
              <a:ext uri="{FF2B5EF4-FFF2-40B4-BE49-F238E27FC236}">
                <a16:creationId xmlns:a16="http://schemas.microsoft.com/office/drawing/2014/main" id="{BCD08C35-682F-12FA-A963-CD3289D61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Methodology-[</a:t>
            </a: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]</a:t>
            </a:r>
            <a:br>
              <a:rPr lang="en-US" sz="4000" dirty="0">
                <a:latin typeface="+mj-lt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(Working Principle contd…)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>
            <a:extLst>
              <a:ext uri="{FF2B5EF4-FFF2-40B4-BE49-F238E27FC236}">
                <a16:creationId xmlns:a16="http://schemas.microsoft.com/office/drawing/2014/main" id="{CDA2CE70-4B44-C0C7-71DF-451814715B63}"/>
              </a:ext>
            </a:extLst>
          </p:cNvPr>
          <p:cNvSpPr/>
          <p:nvPr/>
        </p:nvSpPr>
        <p:spPr>
          <a:xfrm>
            <a:off x="754952" y="6356350"/>
            <a:ext cx="892873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>
            <a:extLst>
              <a:ext uri="{FF2B5EF4-FFF2-40B4-BE49-F238E27FC236}">
                <a16:creationId xmlns:a16="http://schemas.microsoft.com/office/drawing/2014/main" id="{BA3E5740-3C21-3E46-9FDD-56DDF09CF954}"/>
              </a:ext>
            </a:extLst>
          </p:cNvPr>
          <p:cNvSpPr txBox="1"/>
          <p:nvPr/>
        </p:nvSpPr>
        <p:spPr>
          <a:xfrm>
            <a:off x="838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t>09/03/2025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6">
            <a:extLst>
              <a:ext uri="{FF2B5EF4-FFF2-40B4-BE49-F238E27FC236}">
                <a16:creationId xmlns:a16="http://schemas.microsoft.com/office/drawing/2014/main" id="{C57F1BB6-FBED-0E4C-5FD5-D9C84172AA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3893"/>
            <a:ext cx="10515120" cy="4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Transaction and Logging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log_transaction():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Called within send_money() and pay_school_fee() to record each transaction in the system, capturing details like sender, receiver, amount, and type.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300" dirty="0">
              <a:latin typeface="+mj-lt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Utility and Helper Functions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clear_input_buffer(), delay(), password_taker():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Arial"/>
                <a:cs typeface="Arial"/>
                <a:sym typeface="Arial"/>
              </a:rPr>
              <a:t>Facilitate user input handling and improve the user interface experience by managing input dynamics and system responses.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3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System Exit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 dirty="0">
                <a:latin typeface="+mj-lt"/>
                <a:ea typeface="Arial"/>
                <a:cs typeface="Arial"/>
                <a:sym typeface="Arial"/>
              </a:rPr>
              <a:t>exit_program():</a:t>
            </a:r>
          </a:p>
          <a:p>
            <a:pPr marL="968375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dirty="0">
                <a:latin typeface="+mj-lt"/>
                <a:ea typeface="Arial"/>
                <a:cs typeface="Arial"/>
                <a:sym typeface="Arial"/>
              </a:rPr>
              <a:t>Ends the program execution gracefully, providing a user-friendly shutdown process.</a:t>
            </a:r>
          </a:p>
          <a:p>
            <a:pPr marL="6826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28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F26DCC6A-56D4-2D1F-2754-D0DF8FF4D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>
            <a:extLst>
              <a:ext uri="{FF2B5EF4-FFF2-40B4-BE49-F238E27FC236}">
                <a16:creationId xmlns:a16="http://schemas.microsoft.com/office/drawing/2014/main" id="{BEBDC8EA-7965-3FC9-8B2E-FA47A5FC82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96" name="Google Shape;196;p12">
            <a:extLst>
              <a:ext uri="{FF2B5EF4-FFF2-40B4-BE49-F238E27FC236}">
                <a16:creationId xmlns:a16="http://schemas.microsoft.com/office/drawing/2014/main" id="{429CAAAE-E3FF-9A81-75B8-8E0FF0649A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18</a:t>
            </a:fld>
            <a:endParaRPr dirty="0">
              <a:latin typeface="+mj-lt"/>
            </a:endParaRPr>
          </a:p>
        </p:txBody>
      </p:sp>
      <p:sp>
        <p:nvSpPr>
          <p:cNvPr id="197" name="Google Shape;197;p12">
            <a:extLst>
              <a:ext uri="{FF2B5EF4-FFF2-40B4-BE49-F238E27FC236}">
                <a16:creationId xmlns:a16="http://schemas.microsoft.com/office/drawing/2014/main" id="{D07CC885-21AA-A828-A610-DAB6F6804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Methodology-[</a:t>
            </a: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]</a:t>
            </a:r>
            <a:br>
              <a:rPr lang="en-US" sz="4000" dirty="0">
                <a:latin typeface="+mj-lt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(Working Principle contd…)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>
            <a:extLst>
              <a:ext uri="{FF2B5EF4-FFF2-40B4-BE49-F238E27FC236}">
                <a16:creationId xmlns:a16="http://schemas.microsoft.com/office/drawing/2014/main" id="{E23A6D9F-4F75-19B1-352E-4CEA923EC989}"/>
              </a:ext>
            </a:extLst>
          </p:cNvPr>
          <p:cNvSpPr/>
          <p:nvPr/>
        </p:nvSpPr>
        <p:spPr>
          <a:xfrm>
            <a:off x="754952" y="6356350"/>
            <a:ext cx="892873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>
            <a:extLst>
              <a:ext uri="{FF2B5EF4-FFF2-40B4-BE49-F238E27FC236}">
                <a16:creationId xmlns:a16="http://schemas.microsoft.com/office/drawing/2014/main" id="{2E107F4A-C639-6CAE-4791-59FFDEBB6D4F}"/>
              </a:ext>
            </a:extLst>
          </p:cNvPr>
          <p:cNvSpPr txBox="1"/>
          <p:nvPr/>
        </p:nvSpPr>
        <p:spPr>
          <a:xfrm>
            <a:off x="838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t>09/03/2025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6">
            <a:extLst>
              <a:ext uri="{FF2B5EF4-FFF2-40B4-BE49-F238E27FC236}">
                <a16:creationId xmlns:a16="http://schemas.microsoft.com/office/drawing/2014/main" id="{CA64BEF9-28F5-4087-D2C4-3390CECA6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3893"/>
            <a:ext cx="10515120" cy="4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</a:rPr>
              <a:t>Correlations and Integrations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Each function is designed to interact seamlessly, with data validation and security being central to all user-related operations.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Transaction functions integrate closely with the logging function to ensure all financial activities are accurately recorded.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User interface functions (like those for menu handling and details display) are directly linked to data management functions, ensuring that user interactions are both intuitive and secure.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1139825" lvl="2" indent="0">
              <a:buSzPts val="240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04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19</a:t>
            </a:fld>
            <a:endParaRPr dirty="0">
              <a:latin typeface="+mj-lt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Results &amp; Analysis-[1]</a:t>
            </a:r>
            <a:b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(Initial Screen</a:t>
            </a: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860330" y="1647688"/>
            <a:ext cx="11532196" cy="46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User-Friendly Interface: Clear options for easy navigation.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Visual Appeal: Engaging ASCII art and concise prompts.</a:t>
            </a:r>
            <a:endParaRPr sz="24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CC0F201-FCBC-5247-6E63-06EFF3AB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38" y="2462508"/>
            <a:ext cx="6216924" cy="3881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Presentation Outline</a:t>
            </a:r>
            <a:endParaRPr dirty="0">
              <a:latin typeface="+mj-lt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196047" y="2076914"/>
            <a:ext cx="4760741" cy="270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Introduction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Motivation 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Project Objectives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Scope of Project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Project Applications</a:t>
            </a:r>
            <a:endParaRPr dirty="0">
              <a:latin typeface="+mj-lt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314635" y="2076914"/>
            <a:ext cx="4591929" cy="270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Methodology</a:t>
            </a:r>
            <a:endParaRPr dirty="0">
              <a:latin typeface="+mj-lt"/>
            </a:endParaRPr>
          </a:p>
          <a:p>
            <a:pPr marL="2286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Results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&amp; Analysis</a:t>
            </a:r>
            <a:endParaRPr sz="2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Future Enhancements</a:t>
            </a: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+mj-lt"/>
              </a:rPr>
              <a:t>Conclusion</a:t>
            </a:r>
            <a:endParaRPr sz="2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A3B51365-1D44-12AD-8EFB-218ECA9A0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A053CA8B-2D3C-CD88-A8FE-8BA6801E48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20</a:t>
            </a:fld>
            <a:endParaRPr dirty="0">
              <a:latin typeface="+mj-lt"/>
            </a:endParaRPr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24DA3F7A-0276-1036-7990-17E1E78A9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Results &amp; Analysis-[2]</a:t>
            </a:r>
            <a:b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(SignUp - Validation</a:t>
            </a: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8AEA5447-337F-5337-41C0-FC7D007831F1}"/>
              </a:ext>
            </a:extLst>
          </p:cNvPr>
          <p:cNvSpPr txBox="1"/>
          <p:nvPr/>
        </p:nvSpPr>
        <p:spPr>
          <a:xfrm>
            <a:off x="482383" y="1826641"/>
            <a:ext cx="11532196" cy="46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Comprehensive Validation: Ensures data accuracy and uniqueness.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57C06507-BBCB-F57F-8AFC-E3C351DEA4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30934-0232-5267-079D-A96BBB73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8224" y="2271436"/>
            <a:ext cx="7000513" cy="4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297C3863-591D-D2A2-16F9-0039FF28B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DD7E1C3F-16DE-23C0-749E-5850D228C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0BD60D41-A3F3-72DF-D36F-E327D8ACD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Analysis-[3]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(SignUp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91FC8B65-BECC-95F8-1C95-E530E6187205}"/>
              </a:ext>
            </a:extLst>
          </p:cNvPr>
          <p:cNvSpPr txBox="1"/>
          <p:nvPr/>
        </p:nvSpPr>
        <p:spPr>
          <a:xfrm>
            <a:off x="646156" y="1666192"/>
            <a:ext cx="11532196" cy="46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Registration: Validates and confirms successful signup.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692259F7-DDC0-4F97-C0FD-055F60E0589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0542-A61C-D904-A0B2-F37D1643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87308" y="2212865"/>
            <a:ext cx="7017383" cy="39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186AB81F-FFEC-5694-A8B8-04EE804E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D6C3090C-7956-73A9-1DEA-EC9A9653F5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C965EAE5-2138-0190-68F7-6C06B591D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Analysis-[4]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Password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6697FE37-EF30-A1CF-8BDC-956F54EC2BF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6C343-1FF4-0F9E-5B13-B5951D2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9840" y="2568993"/>
            <a:ext cx="6013097" cy="3945944"/>
          </a:xfrm>
          <a:prstGeom prst="rect">
            <a:avLst/>
          </a:prstGeom>
        </p:spPr>
      </p:pic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09C48CF-C4A5-CFA6-2FA7-7C8D9CD6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97" y="2568800"/>
            <a:ext cx="5627727" cy="3932489"/>
          </a:xfrm>
          <a:prstGeom prst="rect">
            <a:avLst/>
          </a:prstGeom>
        </p:spPr>
      </p:pic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5B8C4D49-2040-BD39-1E63-CCC42A32C6BC}"/>
              </a:ext>
            </a:extLst>
          </p:cNvPr>
          <p:cNvSpPr txBox="1"/>
          <p:nvPr/>
        </p:nvSpPr>
        <p:spPr>
          <a:xfrm>
            <a:off x="659804" y="1668944"/>
            <a:ext cx="11532196" cy="469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Check: Prevents unauthorized password reset attempts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Reset: Confirms password reset with matched credentials</a:t>
            </a:r>
          </a:p>
        </p:txBody>
      </p:sp>
    </p:spTree>
    <p:extLst>
      <p:ext uri="{BB962C8B-B14F-4D97-AF65-F5344CB8AC3E}">
        <p14:creationId xmlns:p14="http://schemas.microsoft.com/office/powerpoint/2010/main" val="159549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2C0D2A25-D81B-77CC-F9E3-ADC4CA6AC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A628790D-C08D-6E59-28EA-08AFD1F79A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CDF90706-DADA-21C6-ECF1-7EF1C4525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Analysis-[5]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(Login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603DF7B9-0BC7-87B9-3858-AD4FFFA5D90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EC75CC9F-B38A-E1C8-89DB-52E3CEE0EAE9}"/>
              </a:ext>
            </a:extLst>
          </p:cNvPr>
          <p:cNvSpPr txBox="1"/>
          <p:nvPr/>
        </p:nvSpPr>
        <p:spPr>
          <a:xfrm>
            <a:off x="659804" y="1668944"/>
            <a:ext cx="11532196" cy="14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Validation: Successfully validates user credentials and grants access, confirming system security and reliability.</a:t>
            </a:r>
          </a:p>
        </p:txBody>
      </p:sp>
      <p:pic>
        <p:nvPicPr>
          <p:cNvPr id="4" name="Picture 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C0CECE26-8215-2969-92DB-70E6A2F0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13" y="2458103"/>
            <a:ext cx="6835522" cy="40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EB9821A7-49B3-003E-A47E-61B7A9A4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D0C3331F-2DF5-57D9-5456-63F59FB765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6195D8D6-8779-5E87-AB11-86E2F9BDE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Analysis-[6]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(Main Menu &amp; Show Details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51903EFE-D8AD-92F0-FBC7-37B7DFE8C3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F84D4D10-17F5-0564-8EC0-229C65275A7C}"/>
              </a:ext>
            </a:extLst>
          </p:cNvPr>
          <p:cNvSpPr txBox="1"/>
          <p:nvPr/>
        </p:nvSpPr>
        <p:spPr>
          <a:xfrm>
            <a:off x="659804" y="1668944"/>
            <a:ext cx="11532196" cy="14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 Menu: Personalized greeting and clear navigation options.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Details Display: Accurately shows username, info, and balance.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4653F-3BA8-4D65-FA9A-3E2CE27E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0719" y="2685996"/>
            <a:ext cx="5949467" cy="3032416"/>
          </a:xfrm>
          <a:prstGeom prst="rect">
            <a:avLst/>
          </a:prstGeom>
        </p:spPr>
      </p:pic>
      <p:pic>
        <p:nvPicPr>
          <p:cNvPr id="3" name="Picture 2" descr="A menu screen shot&#10;&#10;AI-generated content may be incorrect.">
            <a:extLst>
              <a:ext uri="{FF2B5EF4-FFF2-40B4-BE49-F238E27FC236}">
                <a16:creationId xmlns:a16="http://schemas.microsoft.com/office/drawing/2014/main" id="{F8552C62-016F-0BC6-603F-1DFA800D0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03" y="2523429"/>
            <a:ext cx="4646566" cy="36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4E84F182-D31A-4BB8-FE47-8C1F97DE7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0A0C0ACF-DB6A-8A94-8646-94868C1E19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187FB030-04AB-8688-5B4E-1376CAF91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Analysis-[7]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(Send Money &amp; Fee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640984A9-992F-1CF3-7076-B9F7EB1062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549B41DF-4372-8682-C43D-900EC683FB66}"/>
              </a:ext>
            </a:extLst>
          </p:cNvPr>
          <p:cNvSpPr txBox="1"/>
          <p:nvPr/>
        </p:nvSpPr>
        <p:spPr>
          <a:xfrm>
            <a:off x="659804" y="1668944"/>
            <a:ext cx="11532196" cy="14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Check: Alerts on insufficient funds effectively.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Transfer: Confirms transaction and updates balance immediately.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4AB06-4FFE-5FB5-B523-62367D92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6116" y="2927335"/>
            <a:ext cx="5408883" cy="3032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C56640-CAD6-048E-B65B-DB1915CFEC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7080" y="2462142"/>
            <a:ext cx="4148640" cy="39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3CEBCE86-9DF5-9D9A-3CFB-AEE80825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>
            <a:extLst>
              <a:ext uri="{FF2B5EF4-FFF2-40B4-BE49-F238E27FC236}">
                <a16:creationId xmlns:a16="http://schemas.microsoft.com/office/drawing/2014/main" id="{3A291B4B-5437-C717-8A13-68FA8F78E7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349" name="Google Shape;349;p29">
            <a:extLst>
              <a:ext uri="{FF2B5EF4-FFF2-40B4-BE49-F238E27FC236}">
                <a16:creationId xmlns:a16="http://schemas.microsoft.com/office/drawing/2014/main" id="{993E37C4-7867-5A2F-6649-0F91769D1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3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&amp; Analysis-[8]</a:t>
            </a:r>
            <a:b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(Transaction History)</a:t>
            </a: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>
            <a:extLst>
              <a:ext uri="{FF2B5EF4-FFF2-40B4-BE49-F238E27FC236}">
                <a16:creationId xmlns:a16="http://schemas.microsoft.com/office/drawing/2014/main" id="{1A4F4E25-4300-7E76-91B7-88CD0E10C75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350" name="Google Shape;350;p29">
            <a:extLst>
              <a:ext uri="{FF2B5EF4-FFF2-40B4-BE49-F238E27FC236}">
                <a16:creationId xmlns:a16="http://schemas.microsoft.com/office/drawing/2014/main" id="{802FFC48-27C1-A24A-3B88-CD2007E0F194}"/>
              </a:ext>
            </a:extLst>
          </p:cNvPr>
          <p:cNvSpPr txBox="1"/>
          <p:nvPr/>
        </p:nvSpPr>
        <p:spPr>
          <a:xfrm>
            <a:off x="659804" y="1668944"/>
            <a:ext cx="11532196" cy="149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Record: Displays comprehensive transaction history with sender, receiver, amount, and timestamps.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E9247-4C5B-DA70-FA4C-9BD271D2B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379"/>
          <a:stretch/>
        </p:blipFill>
        <p:spPr>
          <a:xfrm>
            <a:off x="1466233" y="2417612"/>
            <a:ext cx="9258934" cy="38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509" name="Google Shape;50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27</a:t>
            </a:fld>
            <a:endParaRPr dirty="0">
              <a:latin typeface="+mj-lt"/>
            </a:endParaRPr>
          </a:p>
        </p:txBody>
      </p:sp>
      <p:sp>
        <p:nvSpPr>
          <p:cNvPr id="510" name="Google Shape;510;p49"/>
          <p:cNvSpPr txBox="1">
            <a:spLocks noGrp="1"/>
          </p:cNvSpPr>
          <p:nvPr>
            <p:ph type="title"/>
          </p:nvPr>
        </p:nvSpPr>
        <p:spPr>
          <a:xfrm>
            <a:off x="838080" y="212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Future Enhancements</a:t>
            </a:r>
            <a:endParaRPr sz="30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9"/>
          <p:cNvSpPr txBox="1"/>
          <p:nvPr/>
        </p:nvSpPr>
        <p:spPr>
          <a:xfrm>
            <a:off x="838080" y="1537800"/>
            <a:ext cx="10839450" cy="455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Graphical User Interface:</a:t>
            </a:r>
          </a:p>
          <a:p>
            <a:pPr lvl="1">
              <a:lnSpc>
                <a:spcPct val="150000"/>
              </a:lnSpc>
              <a:buSzPts val="2800"/>
            </a:pPr>
            <a:r>
              <a:rPr lang="en-US" sz="2800" dirty="0">
                <a:latin typeface="Arial (Headings)"/>
              </a:rPr>
              <a:t>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Implement a simple GUI using advance libraries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Advanced Encryption:</a:t>
            </a:r>
          </a:p>
          <a:p>
            <a:pPr lvl="1">
              <a:lnSpc>
                <a:spcPct val="150000"/>
              </a:lnSpc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	Upgrade current encryption methods to more robus</a:t>
            </a:r>
            <a:r>
              <a:rPr lang="en-US" sz="2800" dirty="0">
                <a:latin typeface="Arial (Headings)"/>
              </a:rPr>
              <a:t>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Memory Management Enhancements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Multi-Factor Authentication:</a:t>
            </a:r>
          </a:p>
          <a:p>
            <a:pPr lvl="1">
              <a:lnSpc>
                <a:spcPct val="150000"/>
              </a:lnSpc>
              <a:buSzPts val="2800"/>
            </a:pPr>
            <a:r>
              <a:rPr lang="en-US" sz="2800" dirty="0">
                <a:latin typeface="Arial (Headings)"/>
              </a:rPr>
              <a:t>	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 (Headings)"/>
                <a:sym typeface="Arial"/>
              </a:rPr>
              <a:t>Enhance security features using C's cryptographic libraries.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 (Headings)"/>
              </a:rPr>
              <a:t>API Integration:</a:t>
            </a:r>
          </a:p>
          <a:p>
            <a:pPr lvl="1">
              <a:lnSpc>
                <a:spcPct val="150000"/>
              </a:lnSpc>
              <a:buSzPts val="2800"/>
            </a:pPr>
            <a:r>
              <a:rPr lang="en-US" sz="2800" dirty="0">
                <a:latin typeface="Arial (Headings)"/>
              </a:rPr>
              <a:t>	Expand payment capabilities by integrating with banking APIs</a:t>
            </a:r>
            <a:endParaRPr b="0" i="0" u="none" strike="noStrike" cap="none" dirty="0">
              <a:solidFill>
                <a:srgbClr val="000000"/>
              </a:solidFill>
              <a:latin typeface="Arial (Headings)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>
          <a:extLst>
            <a:ext uri="{FF2B5EF4-FFF2-40B4-BE49-F238E27FC236}">
              <a16:creationId xmlns:a16="http://schemas.microsoft.com/office/drawing/2014/main" id="{A7509238-F16B-1C3C-5F6B-6C18BC81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>
            <a:extLst>
              <a:ext uri="{FF2B5EF4-FFF2-40B4-BE49-F238E27FC236}">
                <a16:creationId xmlns:a16="http://schemas.microsoft.com/office/drawing/2014/main" id="{C6A3E736-3948-5A19-1FC9-E95C21E4760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509" name="Google Shape;509;p49">
            <a:extLst>
              <a:ext uri="{FF2B5EF4-FFF2-40B4-BE49-F238E27FC236}">
                <a16:creationId xmlns:a16="http://schemas.microsoft.com/office/drawing/2014/main" id="{F5DAEC73-0915-969F-76EC-97B0377369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28</a:t>
            </a:fld>
            <a:endParaRPr dirty="0">
              <a:latin typeface="+mj-lt"/>
            </a:endParaRPr>
          </a:p>
        </p:txBody>
      </p:sp>
      <p:sp>
        <p:nvSpPr>
          <p:cNvPr id="510" name="Google Shape;510;p49">
            <a:extLst>
              <a:ext uri="{FF2B5EF4-FFF2-40B4-BE49-F238E27FC236}">
                <a16:creationId xmlns:a16="http://schemas.microsoft.com/office/drawing/2014/main" id="{2CFDA47A-F510-8663-6C4E-5D5462DDB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212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Conclusion</a:t>
            </a:r>
            <a:endParaRPr sz="3000" b="0" strike="noStrike" dirty="0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11;p49">
            <a:extLst>
              <a:ext uri="{FF2B5EF4-FFF2-40B4-BE49-F238E27FC236}">
                <a16:creationId xmlns:a16="http://schemas.microsoft.com/office/drawing/2014/main" id="{00CF5D19-B1D7-17C4-C618-F3A35EFB03EB}"/>
              </a:ext>
            </a:extLst>
          </p:cNvPr>
          <p:cNvSpPr txBox="1"/>
          <p:nvPr/>
        </p:nvSpPr>
        <p:spPr>
          <a:xfrm>
            <a:off x="571140" y="1417245"/>
            <a:ext cx="11049120" cy="455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Developed a Digital Wallet Using C Programming: </a:t>
            </a:r>
          </a:p>
          <a:p>
            <a:pPr lvl="1">
              <a:buSzPts val="2800"/>
            </a:pPr>
            <a:r>
              <a:rPr lang="en-US" sz="2400" dirty="0">
                <a:latin typeface="+mn-lt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Created an e-wallet application, C-Pay, focused on basic financial 	transactions 	and user management, leveraging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fundamental C-	programming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concepts.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Successfully Met Project Objectives:</a:t>
            </a:r>
          </a:p>
          <a:p>
            <a:pPr lvl="1">
              <a:buSzPts val="2800"/>
            </a:pPr>
            <a:r>
              <a:rPr lang="en-US" sz="2400" dirty="0">
                <a:latin typeface="+mn-lt"/>
              </a:rPr>
              <a:t>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Achieved the goal of integrating educational programming skills with 	practical application, demonstrating the feasibility and functionality of the 	C-Pay system in executing secure transactions and user interactions 	effectively.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43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1"/>
          </p:nvPr>
        </p:nvSpPr>
        <p:spPr>
          <a:xfrm>
            <a:off x="838200" y="1452282"/>
            <a:ext cx="10515600" cy="474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[1] “Digital wallet,” Wikipedia [Online]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Available: https://en.wikipedia.org/wiki/Digital_wallet [Accessed: Mar. 11, 2025]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[2] A. Devil, “Programming-Basics,” GitHub [Online]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Available: https://github.com/Astrodevil/Programming-Basics [Accessed: Mar. 11, 2025]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[3] ECB, “2023 Report on Digital Wallets,” European Central Bank, Apr. 24, 2023. [Online] Available: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https://ecb.europa.eu/press/pr/date/2023/html/ecb.pr230424_1_annex~93abdb80da.en.pdf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[Accessed: Mar. 11, 2025]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[4] S. A. Al-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Qubati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and N. A. Al-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Shaibany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, “E-Wallet Security Readiness: A Survey,”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International Journal of Computer Science and Mobile Computing, vol. 13, no. 3, pp. 20-26, Mar. 2024.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[Online] Available: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https://ijcsmc.com/docs/papers/March2024/V13I3202410.pdf [Accessed: Mar. 11, 2025]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[5] "C-Authentication Program with Username &amp; Password," Learn </a:t>
            </a:r>
            <a:r>
              <a:rPr lang="en-US" sz="20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eTutorials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. [Online]. Available: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    https://learnetutorials.com/c-programming/programs/authentication-program [Accessed: Mar. 11, 2025]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8" name="Google Shape;5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519" name="Google Shape;51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29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EDA091AA-EFF9-C425-A1A5-63AB9EEA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45B0B6CE-675A-8902-5141-B3A7F0A91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Introduction</a:t>
            </a:r>
            <a:endParaRPr dirty="0">
              <a:latin typeface="+mj-lt"/>
            </a:endParaRPr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FB75BCA0-3D72-8252-8317-20CCAD2D4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What is C-Pay ?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A digital wallet prototype</a:t>
            </a:r>
            <a:endParaRPr dirty="0">
              <a:latin typeface="+mj-lt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Why choose C programming ?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Simplicity &amp; Efficiency and Curriculum Based</a:t>
            </a:r>
            <a:endParaRPr dirty="0">
              <a:latin typeface="+mj-lt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Key Features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Secure User Authentication &amp; Transaction System</a:t>
            </a:r>
            <a:endParaRPr dirty="0">
              <a:latin typeface="+mj-lt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Security Measures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Data Encryption &amp; Robust Validation</a:t>
            </a:r>
            <a:endParaRPr lang="en-US" dirty="0">
              <a:latin typeface="+mj-lt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>
            <a:extLst>
              <a:ext uri="{FF2B5EF4-FFF2-40B4-BE49-F238E27FC236}">
                <a16:creationId xmlns:a16="http://schemas.microsoft.com/office/drawing/2014/main" id="{B6825B59-A4D4-0209-A343-A1FFFAA605D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41363936-B312-E00D-6AB0-53E0FF5CAD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pic>
        <p:nvPicPr>
          <p:cNvPr id="4" name="Picture 3" descr="A black and white image of dollar signs&#10;&#10;AI-generated content may be incorrect.">
            <a:extLst>
              <a:ext uri="{FF2B5EF4-FFF2-40B4-BE49-F238E27FC236}">
                <a16:creationId xmlns:a16="http://schemas.microsoft.com/office/drawing/2014/main" id="{FFBBC6D3-3EC4-47D4-07F7-57470E05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86" y="2628788"/>
            <a:ext cx="395342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3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>
          <a:extLst>
            <a:ext uri="{FF2B5EF4-FFF2-40B4-BE49-F238E27FC236}">
              <a16:creationId xmlns:a16="http://schemas.microsoft.com/office/drawing/2014/main" id="{D8533166-BDBE-F2BA-B865-846E372A3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>
            <a:extLst>
              <a:ext uri="{FF2B5EF4-FFF2-40B4-BE49-F238E27FC236}">
                <a16:creationId xmlns:a16="http://schemas.microsoft.com/office/drawing/2014/main" id="{DEBAE60C-6475-B890-BDFF-1533D7D15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  <p:sp>
        <p:nvSpPr>
          <p:cNvPr id="518" name="Google Shape;518;p50">
            <a:extLst>
              <a:ext uri="{FF2B5EF4-FFF2-40B4-BE49-F238E27FC236}">
                <a16:creationId xmlns:a16="http://schemas.microsoft.com/office/drawing/2014/main" id="{5678796A-A410-AA2F-9D66-62AC6654896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09/03/2025</a:t>
            </a:r>
            <a:endParaRPr dirty="0"/>
          </a:p>
        </p:txBody>
      </p:sp>
      <p:sp>
        <p:nvSpPr>
          <p:cNvPr id="519" name="Google Shape;519;p50">
            <a:extLst>
              <a:ext uri="{FF2B5EF4-FFF2-40B4-BE49-F238E27FC236}">
                <a16:creationId xmlns:a16="http://schemas.microsoft.com/office/drawing/2014/main" id="{9454A21B-4502-93EA-43E0-7AF81FFC0B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EBE41B1-4773-E647-2CA3-05058CE51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4" r="23096"/>
          <a:stretch/>
        </p:blipFill>
        <p:spPr>
          <a:xfrm>
            <a:off x="3040038" y="1690688"/>
            <a:ext cx="6111923" cy="4403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1B723-58CC-EEE6-9DF7-7896353139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6510" y="1788459"/>
            <a:ext cx="75989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0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4B4F755F-5266-8F30-3A5A-AE4734D3C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2F85F189-DD6B-418F-D6D0-F34BFFCAB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Motivation</a:t>
            </a:r>
            <a:endParaRPr dirty="0">
              <a:latin typeface="+mj-lt"/>
            </a:endParaRPr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FA471A8B-D073-AB67-5A3E-C1F9C0CEB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Global digital wallet impact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Lack of simple &amp; lightweight solutions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Enhancing programming understanding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Real-world application of C programming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Driven by Curiosity</a:t>
            </a: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>
            <a:extLst>
              <a:ext uri="{FF2B5EF4-FFF2-40B4-BE49-F238E27FC236}">
                <a16:creationId xmlns:a16="http://schemas.microsoft.com/office/drawing/2014/main" id="{B972B6E8-27E7-E89F-D022-58739CEBEC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48C2848D-35D0-A460-1D56-F793F7DFBD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9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Problem Statement</a:t>
            </a:r>
            <a:endParaRPr dirty="0">
              <a:latin typeface="+mj-lt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Security Enhancement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</a:rPr>
              <a:t>Enhance protection for users’ transactional data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Logical System Design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Develop efficient mechanisms for managing account transfers</a:t>
            </a:r>
            <a:endParaRPr dirty="0">
              <a:latin typeface="+mj-lt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Authentication &amp; Validation Robustness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Establish a secure and reliable user sign-in process</a:t>
            </a:r>
            <a:endParaRPr lang="en-US" dirty="0">
              <a:latin typeface="+mj-lt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Interface Clarity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Design a clear and easy-to-user interface</a:t>
            </a:r>
            <a:endParaRPr dirty="0">
              <a:latin typeface="+mj-lt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  <a:p>
            <a:pPr marL="685800" lvl="1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293BBBA-0097-6359-7BEB-28E3B62A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9BDD9DD1-DB6D-A05F-C46A-12A646C8B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Project Objectives</a:t>
            </a:r>
            <a:endParaRPr dirty="0">
              <a:latin typeface="+mj-lt"/>
            </a:endParaRPr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6487CD9E-1767-EB23-3A4D-55180BFE1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latin typeface="+mj-lt"/>
                <a:cs typeface="Arial"/>
                <a:sym typeface="Arial"/>
              </a:rPr>
              <a:t>To develop a functional prototype by creating a working e-wallet application using C programming for basic financial transactions.</a:t>
            </a: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>
              <a:latin typeface="+mj-lt"/>
              <a:cs typeface="Arial"/>
              <a:sym typeface="Arial"/>
            </a:endParaRPr>
          </a:p>
          <a:p>
            <a:pPr indent="-4572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latin typeface="+mj-lt"/>
                <a:cs typeface="Arial"/>
                <a:sym typeface="Arial"/>
              </a:rPr>
              <a:t>To introduce essential features by implementing core functionalities like balance inquiry, transaction history, and school fee payments to simulate real-world e-wallet operations.</a:t>
            </a: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>
            <a:extLst>
              <a:ext uri="{FF2B5EF4-FFF2-40B4-BE49-F238E27FC236}">
                <a16:creationId xmlns:a16="http://schemas.microsoft.com/office/drawing/2014/main" id="{254578B4-790F-6851-53C2-F2576DDA06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22" name="Google Shape;122;p4">
            <a:extLst>
              <a:ext uri="{FF2B5EF4-FFF2-40B4-BE49-F238E27FC236}">
                <a16:creationId xmlns:a16="http://schemas.microsoft.com/office/drawing/2014/main" id="{EBC4A994-0AC5-BFDD-FFE4-06F1011227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6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Project Scope</a:t>
            </a:r>
            <a:endParaRPr dirty="0">
              <a:latin typeface="+mj-lt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7</a:t>
            </a:fld>
            <a:endParaRPr dirty="0">
              <a:latin typeface="+mj-lt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Capabilities</a:t>
            </a:r>
            <a:endParaRPr sz="2800" dirty="0">
              <a:latin typeface="+mj-lt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Digital Wallet Operations: Supports basic user registration, login, and transactions</a:t>
            </a:r>
            <a:endParaRPr lang="en-US" dirty="0">
              <a:latin typeface="+mj-lt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Security Implementation: Includes encryption and secure data storage</a:t>
            </a: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Limitations</a:t>
            </a:r>
            <a:endParaRPr lang="en-US" dirty="0">
              <a:latin typeface="+mj-lt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System Compatibility: Incompatible with 16-bit operating systems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Feature Restrictions: For now, Limited to personal and educational transactions</a:t>
            </a:r>
            <a:endParaRPr sz="2400" dirty="0"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Project Applications</a:t>
            </a:r>
            <a:endParaRPr dirty="0">
              <a:latin typeface="+mj-lt"/>
            </a:endParaRPr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Prototype Foundation</a:t>
            </a: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Serves as a basis for creating sophisticated digital payment platforms</a:t>
            </a:r>
            <a:endParaRPr lang="en-US"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Customization Potential</a:t>
            </a:r>
            <a:endParaRPr dirty="0">
              <a:latin typeface="+mj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Adaptable for various commercial and organizational financial operations</a:t>
            </a:r>
            <a:endParaRPr lang="en-US" dirty="0">
              <a:latin typeface="+mj-lt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j-lt"/>
                <a:cs typeface="Arial"/>
                <a:sym typeface="Arial"/>
              </a:rPr>
              <a:t>Innovation Platform</a:t>
            </a:r>
            <a:endParaRPr lang="en-US" dirty="0">
              <a:latin typeface="+mj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Provides a framework for integrating new technologies and features into existing financial systems</a:t>
            </a:r>
            <a:endParaRPr lang="en-US" dirty="0">
              <a:latin typeface="+mj-lt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8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latin typeface="+mj-lt"/>
                <a:ea typeface="Arial"/>
                <a:cs typeface="Arial"/>
                <a:sym typeface="Arial"/>
              </a:rPr>
              <a:t>Methodology [1]</a:t>
            </a:r>
            <a:br>
              <a:rPr lang="en-US" sz="4000" b="1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3200" b="1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(Software Requirements)</a:t>
            </a:r>
            <a:endParaRPr sz="3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871469" y="1825624"/>
            <a:ext cx="9941311" cy="391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IDEs</a:t>
            </a:r>
            <a:endParaRPr sz="2800" b="0" strike="noStrik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isual Studio Code or others like Code::Blocks</a:t>
            </a:r>
            <a:endParaRPr sz="2400" b="0" strike="noStrik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Compiler</a:t>
            </a:r>
            <a:endParaRPr sz="2800" b="0" strike="noStrik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GCC (GNU Compiler Collection)</a:t>
            </a:r>
            <a:endParaRPr lang="en-US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Debugger</a:t>
            </a:r>
            <a:endParaRPr sz="2800" b="0" strike="noStrik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GDB (GNU Debugger)</a:t>
            </a:r>
          </a:p>
        </p:txBody>
      </p:sp>
      <p:sp>
        <p:nvSpPr>
          <p:cNvPr id="155" name="Google Shape;15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09/03/2025</a:t>
            </a:r>
            <a:endParaRPr dirty="0">
              <a:latin typeface="+mj-lt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1600</Words>
  <Application>Microsoft Office PowerPoint</Application>
  <PresentationFormat>Widescreen</PresentationFormat>
  <Paragraphs>271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(Headings)</vt:lpstr>
      <vt:lpstr>Calibri</vt:lpstr>
      <vt:lpstr>Office Theme</vt:lpstr>
      <vt:lpstr>C-Pay: An E-Wallet Application Utilizing C-Programming</vt:lpstr>
      <vt:lpstr>Presentation Outline</vt:lpstr>
      <vt:lpstr>Introduction</vt:lpstr>
      <vt:lpstr>Motivation</vt:lpstr>
      <vt:lpstr>Problem Statement</vt:lpstr>
      <vt:lpstr>Project Objectives</vt:lpstr>
      <vt:lpstr>Project Scope</vt:lpstr>
      <vt:lpstr>Project Applications</vt:lpstr>
      <vt:lpstr>Methodology [1] (Software Requirements)</vt:lpstr>
      <vt:lpstr>Methodology [2] (Hardware Requirements)</vt:lpstr>
      <vt:lpstr>Methodology-[3] (System Block Architecture)</vt:lpstr>
      <vt:lpstr>Methodology-[4] (Initial Menu Handling)</vt:lpstr>
      <vt:lpstr>Methodology-[5] (Main Menu Handling)</vt:lpstr>
      <vt:lpstr>Methodology-[6] (Working Principle contd…)</vt:lpstr>
      <vt:lpstr>Methodology-[7] (Working Principle contd…)</vt:lpstr>
      <vt:lpstr>Methodology-[8] (Working Principle contd…)</vt:lpstr>
      <vt:lpstr>Methodology-[9] (Working Principle contd…)</vt:lpstr>
      <vt:lpstr>Methodology-[10] (Working Principle contd…)</vt:lpstr>
      <vt:lpstr>Results &amp; Analysis-[1] (Initial Screen)</vt:lpstr>
      <vt:lpstr>Results &amp; Analysis-[2] (SignUp - Validation)</vt:lpstr>
      <vt:lpstr>Results &amp; Analysis-[3] (SignUp)</vt:lpstr>
      <vt:lpstr>Results &amp; Analysis-[4] (Reset Password)</vt:lpstr>
      <vt:lpstr>Results &amp; Analysis-[5] (Login)</vt:lpstr>
      <vt:lpstr>Results &amp; Analysis-[6] (Main Menu &amp; Show Details)</vt:lpstr>
      <vt:lpstr>Results &amp; Analysis-[7] (Send Money &amp; Fee)</vt:lpstr>
      <vt:lpstr>Results &amp; Analysis-[8] (Transaction History)</vt:lpstr>
      <vt:lpstr>Future Enhancements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Kapur Pant</dc:creator>
  <cp:lastModifiedBy>anonyks</cp:lastModifiedBy>
  <cp:revision>45</cp:revision>
  <dcterms:modified xsi:type="dcterms:W3CDTF">2025-03-11T12:19:34Z</dcterms:modified>
</cp:coreProperties>
</file>