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71" r:id="rId12"/>
    <p:sldId id="272" r:id="rId13"/>
    <p:sldId id="273" r:id="rId14"/>
    <p:sldId id="264" r:id="rId15"/>
    <p:sldId id="265" r:id="rId16"/>
    <p:sldId id="274" r:id="rId17"/>
    <p:sldId id="275" r:id="rId18"/>
    <p:sldId id="276" r:id="rId19"/>
    <p:sldId id="277" r:id="rId20"/>
    <p:sldId id="267" r:id="rId21"/>
    <p:sldId id="268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9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2B09-8A10-401B-833C-B375738E42F6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BFC0-CF40-49C9-BD4E-5816B0435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Cryptographic Hash Functions and Digital Signatures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b) Only </a:t>
            </a:r>
            <a:r>
              <a:rPr lang="en-US" dirty="0"/>
              <a:t>the hash code is encrypted, using symmetric encryption. This reduces the processing </a:t>
            </a:r>
            <a:r>
              <a:rPr lang="en-US" dirty="0" smtClean="0"/>
              <a:t>burden for </a:t>
            </a:r>
            <a:r>
              <a:rPr lang="en-US" dirty="0"/>
              <a:t>those applications that do not require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2288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19350"/>
            <a:ext cx="80010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100" dirty="0"/>
              <a:t>c) It is possible to use a hash function but no encryption for message authentication. The </a:t>
            </a:r>
            <a:r>
              <a:rPr lang="en-US" sz="3100" dirty="0" smtClean="0"/>
              <a:t>technique assumes </a:t>
            </a:r>
            <a:r>
              <a:rPr lang="en-US" sz="3100" dirty="0"/>
              <a:t>that the two communicating parties share a common secret value S. A computes </a:t>
            </a:r>
            <a:r>
              <a:rPr lang="en-US" sz="3100" dirty="0" smtClean="0"/>
              <a:t>the hash </a:t>
            </a:r>
            <a:r>
              <a:rPr lang="en-US" sz="3100" dirty="0"/>
              <a:t>value over the concatenation of M and S and appends the resulting hash value to M. </a:t>
            </a:r>
            <a:r>
              <a:rPr lang="en-US" sz="3100" dirty="0" smtClean="0"/>
              <a:t>Because B </a:t>
            </a:r>
            <a:r>
              <a:rPr lang="en-US" sz="3100" dirty="0"/>
              <a:t>possesses S, it can </a:t>
            </a:r>
            <a:r>
              <a:rPr lang="en-US" sz="3100" dirty="0" smtClean="0"/>
              <a:t>re-compute </a:t>
            </a:r>
            <a:r>
              <a:rPr lang="en-US" sz="3100" dirty="0"/>
              <a:t>the hash value to verify. Because the secret value itself is </a:t>
            </a:r>
            <a:r>
              <a:rPr lang="en-US" sz="3100" dirty="0" smtClean="0"/>
              <a:t>not sent</a:t>
            </a:r>
            <a:r>
              <a:rPr lang="en-US" sz="3100" dirty="0"/>
              <a:t>, an opponent cannot modify an intercepted message and cannot generate a false message. </a:t>
            </a:r>
          </a:p>
        </p:txBody>
      </p:sp>
    </p:spTree>
    <p:extLst>
      <p:ext uri="{BB962C8B-B14F-4D97-AF65-F5344CB8AC3E}">
        <p14:creationId xmlns:p14="http://schemas.microsoft.com/office/powerpoint/2010/main" val="9989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1676400"/>
            <a:ext cx="8229600" cy="155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505200"/>
            <a:ext cx="8686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900" dirty="0"/>
              <a:t>Confidentiality can be added to the approach of method (c) by encrypting the </a:t>
            </a:r>
            <a:r>
              <a:rPr lang="en-US" sz="2900" dirty="0" smtClean="0"/>
              <a:t>entire message plus the </a:t>
            </a:r>
            <a:r>
              <a:rPr lang="en-US" sz="2900" dirty="0"/>
              <a:t>hash code. </a:t>
            </a:r>
            <a:endParaRPr lang="en-US" sz="2900" dirty="0" smtClean="0"/>
          </a:p>
          <a:p>
            <a:pPr algn="just"/>
            <a:endParaRPr lang="en-US" sz="2900" dirty="0" smtClean="0"/>
          </a:p>
          <a:p>
            <a:pPr algn="just"/>
            <a:r>
              <a:rPr lang="en-US" sz="2900" dirty="0" smtClean="0"/>
              <a:t>When </a:t>
            </a:r>
            <a:r>
              <a:rPr lang="en-US" sz="2900" b="1" dirty="0"/>
              <a:t>confidentiality is not required</a:t>
            </a:r>
            <a:r>
              <a:rPr lang="en-US" sz="2900" dirty="0"/>
              <a:t>, method (b) has an advantage over methods (a) and (d), </a:t>
            </a:r>
            <a:r>
              <a:rPr lang="en-US" sz="2900" dirty="0" smtClean="0"/>
              <a:t>which encrypts </a:t>
            </a:r>
            <a:r>
              <a:rPr lang="en-US" sz="2900" dirty="0"/>
              <a:t>the entire message, in that less computation is required. </a:t>
            </a:r>
          </a:p>
        </p:txBody>
      </p:sp>
    </p:spTree>
    <p:extLst>
      <p:ext uri="{BB962C8B-B14F-4D97-AF65-F5344CB8AC3E}">
        <p14:creationId xmlns:p14="http://schemas.microsoft.com/office/powerpoint/2010/main" val="25742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Message Authentication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Any message authentication mechanism has </a:t>
            </a:r>
            <a:r>
              <a:rPr lang="en-US" b="1" dirty="0"/>
              <a:t>two levels of </a:t>
            </a:r>
            <a:r>
              <a:rPr lang="en-US" b="1" dirty="0" smtClean="0"/>
              <a:t>functionality</a:t>
            </a:r>
            <a:r>
              <a:rPr lang="en-US" dirty="0" smtClean="0"/>
              <a:t>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900" dirty="0" smtClean="0"/>
              <a:t>At </a:t>
            </a:r>
            <a:r>
              <a:rPr lang="en-US" sz="2900" dirty="0"/>
              <a:t>the lower level, there must be </a:t>
            </a:r>
            <a:r>
              <a:rPr lang="en-US" sz="2900" dirty="0" smtClean="0"/>
              <a:t>some </a:t>
            </a:r>
            <a:r>
              <a:rPr lang="en-US" sz="2900" dirty="0"/>
              <a:t>sort of function that produces an authenticator: a value to be used to authenticate a message. </a:t>
            </a:r>
            <a:endParaRPr lang="en-US" sz="2900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900" dirty="0" smtClean="0"/>
              <a:t>This lower-level </a:t>
            </a:r>
            <a:r>
              <a:rPr lang="en-US" sz="2900" dirty="0"/>
              <a:t>function is then used as a primitive in a higher-level authentication protocol that enables </a:t>
            </a:r>
            <a:r>
              <a:rPr lang="en-US" sz="2900" dirty="0" smtClean="0"/>
              <a:t>a receiver </a:t>
            </a:r>
            <a:r>
              <a:rPr lang="en-US" sz="2900" dirty="0"/>
              <a:t>to verify the authenticity of a message. </a:t>
            </a:r>
          </a:p>
        </p:txBody>
      </p:sp>
    </p:spTree>
    <p:extLst>
      <p:ext uri="{BB962C8B-B14F-4D97-AF65-F5344CB8AC3E}">
        <p14:creationId xmlns:p14="http://schemas.microsoft.com/office/powerpoint/2010/main" val="36566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Message Authentication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are </a:t>
            </a:r>
            <a:r>
              <a:rPr lang="en-US" b="1" dirty="0"/>
              <a:t>three types of functions </a:t>
            </a:r>
            <a:r>
              <a:rPr lang="en-US" dirty="0"/>
              <a:t>that may be used to produce an </a:t>
            </a:r>
            <a:r>
              <a:rPr lang="en-US" dirty="0" smtClean="0"/>
              <a:t>authenticator:</a:t>
            </a:r>
            <a:endParaRPr lang="en-US" dirty="0"/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b="1" dirty="0" smtClean="0"/>
              <a:t>Hash </a:t>
            </a:r>
            <a:r>
              <a:rPr lang="en-US" b="1" dirty="0"/>
              <a:t>function: </a:t>
            </a:r>
            <a:r>
              <a:rPr lang="en-US" dirty="0"/>
              <a:t>A function that maps a message of any length into a fixed- length hash value, which </a:t>
            </a:r>
            <a:r>
              <a:rPr lang="en-US" dirty="0" smtClean="0"/>
              <a:t> serves </a:t>
            </a:r>
            <a:r>
              <a:rPr lang="en-US" dirty="0"/>
              <a:t>as the </a:t>
            </a:r>
            <a:r>
              <a:rPr lang="en-US" dirty="0" smtClean="0"/>
              <a:t>authenticator.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b="1" dirty="0" smtClean="0"/>
              <a:t>Message </a:t>
            </a:r>
            <a:r>
              <a:rPr lang="en-US" b="1" dirty="0"/>
              <a:t>encryption: </a:t>
            </a:r>
            <a:r>
              <a:rPr lang="en-US" dirty="0"/>
              <a:t>The </a:t>
            </a:r>
            <a:r>
              <a:rPr lang="en-US" dirty="0" smtClean="0"/>
              <a:t>cipher text </a:t>
            </a:r>
            <a:r>
              <a:rPr lang="en-US" dirty="0"/>
              <a:t>of the entire message serves as its </a:t>
            </a:r>
            <a:r>
              <a:rPr lang="en-US" dirty="0" smtClean="0"/>
              <a:t>authenticator.</a:t>
            </a:r>
          </a:p>
          <a:p>
            <a:pPr marL="857250" lvl="1" indent="-457200" algn="just">
              <a:buFont typeface="Wingdings" pitchFamily="2" charset="2"/>
              <a:buChar char="Ø"/>
            </a:pPr>
            <a:r>
              <a:rPr lang="en-US" b="1" dirty="0" smtClean="0"/>
              <a:t>Message </a:t>
            </a:r>
            <a:r>
              <a:rPr lang="en-US" b="1" dirty="0"/>
              <a:t>authentication code (MAC): </a:t>
            </a:r>
            <a:r>
              <a:rPr lang="en-US" dirty="0"/>
              <a:t>A function of the message and a secret key that produces a </a:t>
            </a:r>
            <a:r>
              <a:rPr lang="en-US" dirty="0" smtClean="0"/>
              <a:t> fixed-length </a:t>
            </a:r>
            <a:r>
              <a:rPr lang="en-US" dirty="0"/>
              <a:t>value that serves as the authenticator.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Encryption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Message </a:t>
            </a:r>
            <a:r>
              <a:rPr lang="en-US" dirty="0"/>
              <a:t>encryption by itself can provide a measure of authentication. The analysis differs for symmetric </a:t>
            </a:r>
            <a:r>
              <a:rPr lang="en-US" dirty="0" smtClean="0"/>
              <a:t>and </a:t>
            </a:r>
            <a:r>
              <a:rPr lang="en-US" dirty="0"/>
              <a:t>public-key encryption schemes.</a:t>
            </a:r>
          </a:p>
          <a:p>
            <a:pPr algn="just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4038600"/>
            <a:ext cx="59832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Encryption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6200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5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Encryption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1"/>
            <a:ext cx="8610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Message Authentication Code (MAC)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authentication technique that involves the use of a secret key to generate a small fixed-size block of </a:t>
            </a:r>
            <a:r>
              <a:rPr lang="en-US" dirty="0" smtClean="0"/>
              <a:t>data </a:t>
            </a:r>
            <a:r>
              <a:rPr lang="en-US" dirty="0"/>
              <a:t>that is appended to the message is known as Message Authentication Code (MAC). </a:t>
            </a:r>
            <a:endParaRPr lang="en-US" dirty="0" smtClean="0"/>
          </a:p>
          <a:p>
            <a:pPr algn="just"/>
            <a:r>
              <a:rPr lang="en-US" dirty="0" smtClean="0"/>
              <a:t>This technique assumes </a:t>
            </a:r>
            <a:r>
              <a:rPr lang="en-US" dirty="0"/>
              <a:t>that two communicating parties, say A and B, share a common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8742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Message authentication is a mechanism or service used to verify the integrity of a message.  </a:t>
            </a:r>
          </a:p>
          <a:p>
            <a:pPr algn="just"/>
            <a:r>
              <a:rPr lang="en-US" sz="2800" dirty="0"/>
              <a:t>Message authentication assures that data received are exactly as sent (i.e., there is no </a:t>
            </a:r>
            <a:r>
              <a:rPr lang="en-US" sz="2800" dirty="0" smtClean="0"/>
              <a:t>modification</a:t>
            </a:r>
            <a:r>
              <a:rPr lang="en-US" sz="2800" dirty="0"/>
              <a:t>, insertion, deletion, or replay). </a:t>
            </a:r>
          </a:p>
          <a:p>
            <a:pPr algn="just"/>
            <a:r>
              <a:rPr lang="en-US" sz="2800" dirty="0"/>
              <a:t>In many cases, there is a requirement that the authentication mechanism assures that purported </a:t>
            </a:r>
            <a:r>
              <a:rPr lang="en-US" sz="2800" dirty="0" smtClean="0"/>
              <a:t> identity </a:t>
            </a:r>
            <a:r>
              <a:rPr lang="en-US" sz="2800" dirty="0"/>
              <a:t>of the sender is valid.  </a:t>
            </a:r>
          </a:p>
          <a:p>
            <a:pPr algn="just"/>
            <a:r>
              <a:rPr lang="en-US" sz="2800" dirty="0"/>
              <a:t>When a hash function is used to provide message authentication, the hash function value is </a:t>
            </a:r>
            <a:r>
              <a:rPr lang="en-US" sz="2800" dirty="0" smtClean="0"/>
              <a:t>often referred </a:t>
            </a:r>
            <a:r>
              <a:rPr lang="en-US" sz="2800" dirty="0"/>
              <a:t>to as a message digest. </a:t>
            </a:r>
          </a:p>
        </p:txBody>
      </p:sp>
    </p:spTree>
    <p:extLst>
      <p:ext uri="{BB962C8B-B14F-4D97-AF65-F5344CB8AC3E}">
        <p14:creationId xmlns:p14="http://schemas.microsoft.com/office/powerpoint/2010/main" val="9857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Message Authentication Code (MAC):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When A has </a:t>
            </a:r>
            <a:r>
              <a:rPr lang="en-US" dirty="0" smtClean="0"/>
              <a:t>a message </a:t>
            </a:r>
            <a:r>
              <a:rPr lang="en-US" dirty="0"/>
              <a:t>to send to B, it calculates the MAC as a function of the message and the key: </a:t>
            </a:r>
          </a:p>
          <a:p>
            <a:pPr marL="800100" lvl="2" indent="0" algn="just">
              <a:buNone/>
            </a:pPr>
            <a:r>
              <a:rPr lang="en-US" sz="2800" b="1" dirty="0"/>
              <a:t>MAC = C (K, M)</a:t>
            </a:r>
          </a:p>
          <a:p>
            <a:pPr marL="800100" lvl="2" indent="0" algn="just">
              <a:buNone/>
            </a:pPr>
            <a:r>
              <a:rPr lang="en-US" sz="2800" b="1" dirty="0" smtClean="0"/>
              <a:t>where,</a:t>
            </a:r>
          </a:p>
          <a:p>
            <a:pPr marL="800100" lvl="2" indent="0" algn="just">
              <a:buNone/>
            </a:pPr>
            <a:r>
              <a:rPr lang="en-US" sz="2800" b="1" dirty="0" smtClean="0"/>
              <a:t>M = input message</a:t>
            </a:r>
          </a:p>
          <a:p>
            <a:pPr marL="800100" lvl="2" indent="0" algn="just">
              <a:buNone/>
            </a:pPr>
            <a:r>
              <a:rPr lang="en-US" sz="2800" b="1" dirty="0" smtClean="0"/>
              <a:t>C </a:t>
            </a:r>
            <a:r>
              <a:rPr lang="en-US" sz="2800" b="1" dirty="0"/>
              <a:t>= MAC function</a:t>
            </a:r>
          </a:p>
          <a:p>
            <a:pPr marL="800100" lvl="2" indent="0" algn="just">
              <a:buNone/>
            </a:pPr>
            <a:r>
              <a:rPr lang="en-US" sz="2800" b="1" dirty="0"/>
              <a:t>K = shared secret key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message plus MAC are transmitted to the intended recipient. The recipient performs the same </a:t>
            </a:r>
            <a:r>
              <a:rPr lang="en-US" dirty="0" smtClean="0"/>
              <a:t>calculation </a:t>
            </a:r>
            <a:r>
              <a:rPr lang="en-US" dirty="0"/>
              <a:t>on the received message, using the same secret key, to generate a new MAC. The </a:t>
            </a:r>
            <a:r>
              <a:rPr lang="en-US" dirty="0" smtClean="0"/>
              <a:t>received </a:t>
            </a:r>
            <a:r>
              <a:rPr lang="en-US" dirty="0"/>
              <a:t>MAC is </a:t>
            </a:r>
            <a:r>
              <a:rPr lang="en-US" dirty="0" err="1" smtClean="0"/>
              <a:t>c.ompared</a:t>
            </a:r>
            <a:r>
              <a:rPr lang="en-US" dirty="0" smtClean="0"/>
              <a:t> </a:t>
            </a:r>
            <a:r>
              <a:rPr lang="en-US" dirty="0"/>
              <a:t>to the calculated MAC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Message Authentication Code (MAC)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4" y="2000784"/>
            <a:ext cx="8173591" cy="372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Message Authentication Code (MAC)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1"/>
            <a:ext cx="85343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1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Cryptographic Hash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a mathematical algorithm that maps data of arbitrary size (often called the "message") to bit string of a fixed size (the "hash value", "hash", or "message digest") and is a one-way </a:t>
            </a:r>
            <a:r>
              <a:rPr lang="en-US" dirty="0" smtClean="0"/>
              <a:t>function that </a:t>
            </a:r>
            <a:r>
              <a:rPr lang="en-US" dirty="0"/>
              <a:t>is, a function which is practically infeasible to invert. </a:t>
            </a:r>
          </a:p>
          <a:p>
            <a:pPr algn="just"/>
            <a:r>
              <a:rPr lang="en-US" dirty="0"/>
              <a:t>Ideally, the only way to find a message that produces a given hash is to attempt a </a:t>
            </a:r>
            <a:r>
              <a:rPr lang="en-US" dirty="0" smtClean="0"/>
              <a:t>brute-force search </a:t>
            </a:r>
            <a:r>
              <a:rPr lang="en-US" dirty="0"/>
              <a:t>of possible inputs to see if they produce a match, or use a table of matched hashes. </a:t>
            </a:r>
          </a:p>
        </p:txBody>
      </p:sp>
    </p:spTree>
    <p:extLst>
      <p:ext uri="{BB962C8B-B14F-4D97-AF65-F5344CB8AC3E}">
        <p14:creationId xmlns:p14="http://schemas.microsoft.com/office/powerpoint/2010/main" val="9697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Cryptographic Hash Function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63" y="1910284"/>
            <a:ext cx="6611273" cy="390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5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Hash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it is deterministic, meaning that the same message always results in the same hash</a:t>
            </a:r>
          </a:p>
          <a:p>
            <a:pPr algn="just"/>
            <a:r>
              <a:rPr lang="en-US" dirty="0"/>
              <a:t> it is quick to compute the hash value for any given message</a:t>
            </a:r>
          </a:p>
          <a:p>
            <a:pPr algn="just"/>
            <a:r>
              <a:rPr lang="en-US" dirty="0"/>
              <a:t> it is infeasible to generate a message that yields a given hash value (</a:t>
            </a:r>
            <a:r>
              <a:rPr lang="en-US" b="1" dirty="0"/>
              <a:t>Pre-Image Resistant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 it is infeasible to find two different messages with the same hash value (</a:t>
            </a:r>
            <a:r>
              <a:rPr lang="en-US" b="1" dirty="0"/>
              <a:t>Collision Resistance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 A small change to a message should change the hash value so extensively that the new hash value </a:t>
            </a:r>
            <a:r>
              <a:rPr lang="en-US" dirty="0" smtClean="0"/>
              <a:t> appears </a:t>
            </a:r>
            <a:r>
              <a:rPr lang="en-US" dirty="0"/>
              <a:t>uncorrelated with the old hash value (</a:t>
            </a:r>
            <a:r>
              <a:rPr lang="en-US" b="1" dirty="0"/>
              <a:t>avalanche effect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277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Digest</a:t>
            </a:r>
            <a:endParaRPr lang="en-US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91" y="2362784"/>
            <a:ext cx="4601217" cy="30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Message Digest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sender computes a hash value as a function of the bits in the message and transmits </a:t>
            </a:r>
            <a:r>
              <a:rPr lang="en-US" dirty="0" smtClean="0"/>
              <a:t>both </a:t>
            </a:r>
            <a:r>
              <a:rPr lang="en-US" dirty="0"/>
              <a:t>the hash value and the message. The receiver performs the same hash </a:t>
            </a:r>
            <a:r>
              <a:rPr lang="en-US" dirty="0" smtClean="0"/>
              <a:t>calculation on </a:t>
            </a:r>
            <a:r>
              <a:rPr lang="en-US" dirty="0"/>
              <a:t>the message bits and compares this value with the incoming hash value. </a:t>
            </a:r>
          </a:p>
          <a:p>
            <a:pPr algn="just"/>
            <a:r>
              <a:rPr lang="en-US" dirty="0"/>
              <a:t>If there is a mismatch, the receiver knows that the message (or possibly the hash </a:t>
            </a:r>
            <a:r>
              <a:rPr lang="en-US" dirty="0" smtClean="0"/>
              <a:t>value) has </a:t>
            </a:r>
            <a:r>
              <a:rPr lang="en-US" dirty="0"/>
              <a:t>been altered. </a:t>
            </a:r>
          </a:p>
        </p:txBody>
      </p:sp>
    </p:spTree>
    <p:extLst>
      <p:ext uri="{BB962C8B-B14F-4D97-AF65-F5344CB8AC3E}">
        <p14:creationId xmlns:p14="http://schemas.microsoft.com/office/powerpoint/2010/main" val="26286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Insecure Hash Transmission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600" y="2005547"/>
            <a:ext cx="6620799" cy="37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0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Insecure Hash Transmission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10200"/>
          </a:xfrm>
        </p:spPr>
        <p:txBody>
          <a:bodyPr>
            <a:noAutofit/>
          </a:bodyPr>
          <a:lstStyle/>
          <a:p>
            <a:pPr algn="just"/>
            <a:r>
              <a:rPr lang="en-US" sz="3000" dirty="0"/>
              <a:t>The hash value must be transmitted in a secure </a:t>
            </a:r>
            <a:r>
              <a:rPr lang="en-US" sz="3000" dirty="0" smtClean="0"/>
              <a:t>fashion, </a:t>
            </a:r>
            <a:r>
              <a:rPr lang="en-US" sz="3000" dirty="0"/>
              <a:t>s</a:t>
            </a:r>
            <a:r>
              <a:rPr lang="en-US" sz="3000" dirty="0" smtClean="0"/>
              <a:t>o that it </a:t>
            </a:r>
            <a:r>
              <a:rPr lang="en-US" sz="3000" dirty="0"/>
              <a:t>is not feasible </a:t>
            </a:r>
            <a:r>
              <a:rPr lang="en-US" sz="3000" dirty="0" smtClean="0"/>
              <a:t>for adversary </a:t>
            </a:r>
            <a:r>
              <a:rPr lang="en-US" sz="3000" dirty="0"/>
              <a:t>to also alter the hash value to </a:t>
            </a:r>
            <a:r>
              <a:rPr lang="en-US" sz="3000" dirty="0" smtClean="0"/>
              <a:t>fool the receiver</a:t>
            </a:r>
            <a:r>
              <a:rPr lang="en-US" sz="3000" dirty="0"/>
              <a:t>. </a:t>
            </a:r>
            <a:endParaRPr lang="en-US" sz="3000" dirty="0" smtClean="0"/>
          </a:p>
          <a:p>
            <a:pPr algn="just"/>
            <a:r>
              <a:rPr lang="en-US" sz="3000" dirty="0"/>
              <a:t>In </a:t>
            </a:r>
            <a:r>
              <a:rPr lang="en-US" sz="3000" dirty="0" smtClean="0"/>
              <a:t>the example in previous slide, </a:t>
            </a:r>
            <a:r>
              <a:rPr lang="en-US" sz="3000" dirty="0"/>
              <a:t>Alice transmits a data block and attaches a hash value. Darth intercepts </a:t>
            </a:r>
            <a:r>
              <a:rPr lang="en-US" sz="3000" dirty="0" smtClean="0"/>
              <a:t>the message</a:t>
            </a:r>
            <a:r>
              <a:rPr lang="en-US" sz="3000" dirty="0"/>
              <a:t>, alters or replaces the data block, and calculates and attaches a new hash value. </a:t>
            </a:r>
            <a:r>
              <a:rPr lang="en-US" sz="3000" dirty="0" smtClean="0"/>
              <a:t>Bob receives </a:t>
            </a:r>
            <a:r>
              <a:rPr lang="en-US" sz="3000" dirty="0"/>
              <a:t>the altered data with the new hash value and does not detect the change. To </a:t>
            </a:r>
            <a:r>
              <a:rPr lang="en-US" sz="3000" dirty="0" smtClean="0"/>
              <a:t>prevent this </a:t>
            </a:r>
            <a:r>
              <a:rPr lang="en-US" sz="3000" dirty="0"/>
              <a:t>attack, the hash value generated by Alice must be protected. </a:t>
            </a:r>
          </a:p>
        </p:txBody>
      </p:sp>
    </p:spTree>
    <p:extLst>
      <p:ext uri="{BB962C8B-B14F-4D97-AF65-F5344CB8AC3E}">
        <p14:creationId xmlns:p14="http://schemas.microsoft.com/office/powerpoint/2010/main" val="12039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1"/>
            <a:ext cx="7696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0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a) The </a:t>
            </a:r>
            <a:r>
              <a:rPr lang="en-US" dirty="0"/>
              <a:t>message plus concatenated hash code is encrypted using symmetric encryption. Because </a:t>
            </a:r>
            <a:r>
              <a:rPr lang="en-US" dirty="0" smtClean="0"/>
              <a:t>only A </a:t>
            </a:r>
            <a:r>
              <a:rPr lang="en-US" dirty="0"/>
              <a:t>and B share the secret key, the message must have come from A and has not been altered. </a:t>
            </a:r>
            <a:r>
              <a:rPr lang="en-US" dirty="0" smtClean="0"/>
              <a:t>The hash </a:t>
            </a:r>
            <a:r>
              <a:rPr lang="en-US" dirty="0"/>
              <a:t>code provides the structure or redundancy required to achieve authentication. </a:t>
            </a:r>
            <a:r>
              <a:rPr lang="en-US" dirty="0" smtClean="0"/>
              <a:t>Because encryption </a:t>
            </a:r>
            <a:r>
              <a:rPr lang="en-US" dirty="0"/>
              <a:t>is applied to the entire message plus hash code, confidentiality is also provided. </a:t>
            </a:r>
          </a:p>
        </p:txBody>
      </p:sp>
    </p:spTree>
    <p:extLst>
      <p:ext uri="{BB962C8B-B14F-4D97-AF65-F5344CB8AC3E}">
        <p14:creationId xmlns:p14="http://schemas.microsoft.com/office/powerpoint/2010/main" val="18343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Usage of Hash in Message Authentication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362200"/>
            <a:ext cx="82502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1107</Words>
  <Application>Microsoft Office PowerPoint</Application>
  <PresentationFormat>On-screen Show 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Unit 4</vt:lpstr>
      <vt:lpstr>Message Authentication</vt:lpstr>
      <vt:lpstr>Message Digest</vt:lpstr>
      <vt:lpstr>Message Digest</vt:lpstr>
      <vt:lpstr>Insecure Hash Transmission</vt:lpstr>
      <vt:lpstr>Insecure Hash Transmission</vt:lpstr>
      <vt:lpstr>Usage of Hash in Message Authentication</vt:lpstr>
      <vt:lpstr>Usage of Hash in Message Authentication</vt:lpstr>
      <vt:lpstr>Usage of Hash in Message Authentication</vt:lpstr>
      <vt:lpstr>Usage of Hash in Message Authentication</vt:lpstr>
      <vt:lpstr>Usage of Hash in Message Authentication</vt:lpstr>
      <vt:lpstr>Usage of Hash in Message Authentication</vt:lpstr>
      <vt:lpstr>Usage of Hash in Message Authentication</vt:lpstr>
      <vt:lpstr>Message Authentication Functions:</vt:lpstr>
      <vt:lpstr>Message Authentication Functions:</vt:lpstr>
      <vt:lpstr>Message Encryption</vt:lpstr>
      <vt:lpstr>Message Encryption</vt:lpstr>
      <vt:lpstr>Message Encryption</vt:lpstr>
      <vt:lpstr>Message Authentication Code (MAC)</vt:lpstr>
      <vt:lpstr>Message Authentication Code (MAC):</vt:lpstr>
      <vt:lpstr>Message Authentication Code (MAC)</vt:lpstr>
      <vt:lpstr>Message Authentication Code (MAC)</vt:lpstr>
      <vt:lpstr>Cryptographic Hash Function</vt:lpstr>
      <vt:lpstr>Cryptographic Hash Function</vt:lpstr>
      <vt:lpstr>Properties of Hash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Dadhi Ghimire</dc:creator>
  <cp:lastModifiedBy>Dadhi Ghimire</cp:lastModifiedBy>
  <cp:revision>15</cp:revision>
  <dcterms:created xsi:type="dcterms:W3CDTF">2022-12-09T08:04:25Z</dcterms:created>
  <dcterms:modified xsi:type="dcterms:W3CDTF">2022-12-09T08:59:31Z</dcterms:modified>
</cp:coreProperties>
</file>