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336" r:id="rId5"/>
    <p:sldId id="348" r:id="rId6"/>
    <p:sldId id="350" r:id="rId7"/>
    <p:sldId id="316" r:id="rId8"/>
    <p:sldId id="353" r:id="rId9"/>
    <p:sldId id="352" r:id="rId10"/>
    <p:sldId id="351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6902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  <p15:guide id="4" pos="2683" userDrawn="1">
          <p15:clr>
            <a:srgbClr val="A4A3A4"/>
          </p15:clr>
        </p15:guide>
        <p15:guide id="6" pos="581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4FE314-92F3-2E17-1C32-ABF41E3383F9}" name="Prawal Upadhyay" initials="PU" userId="S::prawal.upadhyay@essencemediacom.com::216bd7e0-fa94-4edc-81cb-8946db724d82" providerId="AD"/>
  <p188:author id="{66933841-D493-E682-90F9-715EF39B7E5F}" name="Chaitanya Soni" initials="CS" userId="acd3e45cc6c5cb31" providerId="Windows Live"/>
  <p188:author id="{12F0168E-4EE2-370D-7E59-0589174E29F9}" name="Prakhar Gupta" initials="PG" userId="3babbe6a797e3545" providerId="Windows Live"/>
  <p188:author id="{AF9A8BE1-0B33-C9C3-AA95-7FC5FBD2C484}" name="Bharat Singh" initials="" userId="S::bharat.singh@essencemediacom.com::958ce983-4628-40d5-9a73-f2481d3edcc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9E6A"/>
    <a:srgbClr val="F5C2B1"/>
    <a:srgbClr val="FF40FF"/>
    <a:srgbClr val="00FDFF"/>
    <a:srgbClr val="F19971"/>
    <a:srgbClr val="BA6125"/>
    <a:srgbClr val="DF742D"/>
    <a:srgbClr val="BA6124"/>
    <a:srgbClr val="A9D08D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4557"/>
  </p:normalViewPr>
  <p:slideViewPr>
    <p:cSldViewPr snapToGrid="0">
      <p:cViewPr varScale="1">
        <p:scale>
          <a:sx n="108" d="100"/>
          <a:sy n="108" d="100"/>
        </p:scale>
        <p:origin x="768" y="192"/>
      </p:cViewPr>
      <p:guideLst>
        <p:guide orient="horz" pos="4320"/>
        <p:guide pos="6902"/>
        <p:guide orient="horz" pos="187"/>
        <p:guide pos="2683"/>
        <p:guide pos="58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rakhar/Desktop/Sync/Adlytics%20Analysis/Samsung%20Indonesia/samsung_indo_V2_complete_trends_weekly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100" baseline="0" dirty="0"/>
              <a:t>Attribution Window</a:t>
            </a:r>
            <a:endParaRPr lang="en-US" sz="11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area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Correlation</c:v>
                </c:pt>
              </c:strCache>
            </c:strRef>
          </c:tx>
          <c:spPr>
            <a:solidFill>
              <a:srgbClr val="F19971">
                <a:alpha val="18878"/>
              </a:srgbClr>
            </a:solidFill>
            <a:ln>
              <a:noFill/>
            </a:ln>
            <a:effectLst/>
          </c:spP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Sheet1!$C$2:$C$16</c:f>
              <c:numCache>
                <c:formatCode>0.00</c:formatCode>
                <c:ptCount val="15"/>
                <c:pt idx="0">
                  <c:v>0.44</c:v>
                </c:pt>
                <c:pt idx="1">
                  <c:v>0.63</c:v>
                </c:pt>
                <c:pt idx="2">
                  <c:v>0.79</c:v>
                </c:pt>
                <c:pt idx="3">
                  <c:v>0.85</c:v>
                </c:pt>
                <c:pt idx="4">
                  <c:v>0.88</c:v>
                </c:pt>
                <c:pt idx="5">
                  <c:v>0.9</c:v>
                </c:pt>
                <c:pt idx="6">
                  <c:v>0.92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D61-AA47-9EAC-92D99F3E5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22161967"/>
        <c:axId val="1433936863"/>
      </c:areaChar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 w="28575" cap="rnd">
              <a:solidFill>
                <a:srgbClr val="F5C2B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Sheet1!$A$2:$A$16</c:f>
              <c:numCache>
                <c:formatCode>General</c:formatCode>
                <c:ptCount val="1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6" formatCode="0.00">
                  <c:v>0.92</c:v>
                </c:pt>
                <c:pt idx="7" formatCode="0.00">
                  <c:v>0.92300000000000004</c:v>
                </c:pt>
                <c:pt idx="8" formatCode="0.00">
                  <c:v>0.92600000000000005</c:v>
                </c:pt>
                <c:pt idx="9" formatCode="0.00">
                  <c:v>0.92900000000000005</c:v>
                </c:pt>
                <c:pt idx="10" formatCode="0.00">
                  <c:v>0.93100000000000005</c:v>
                </c:pt>
                <c:pt idx="11" formatCode="0.00">
                  <c:v>0.93200000000000005</c:v>
                </c:pt>
                <c:pt idx="12" formatCode="0.00">
                  <c:v>0.93230000000000002</c:v>
                </c:pt>
                <c:pt idx="13" formatCode="0.00">
                  <c:v>0.9325</c:v>
                </c:pt>
                <c:pt idx="14" formatCode="0.00">
                  <c:v>0.93379999999999996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B4-3545-A9A6-587F9ECFA0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722161967"/>
        <c:axId val="1433936863"/>
      </c:lineChart>
      <c:catAx>
        <c:axId val="7221619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3936863"/>
        <c:crosses val="autoZero"/>
        <c:auto val="1"/>
        <c:lblAlgn val="ctr"/>
        <c:lblOffset val="100"/>
        <c:noMultiLvlLbl val="0"/>
      </c:catAx>
      <c:valAx>
        <c:axId val="1433936863"/>
        <c:scaling>
          <c:orientation val="minMax"/>
        </c:scaling>
        <c:delete val="0"/>
        <c:axPos val="l"/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1619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RSI!$B$1</c:f>
              <c:strCache>
                <c:ptCount val="1"/>
                <c:pt idx="0">
                  <c:v> Total GRP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RSI!$A$2:$A$132</c:f>
              <c:numCache>
                <c:formatCode>m/d/yy</c:formatCode>
                <c:ptCount val="131"/>
                <c:pt idx="0">
                  <c:v>44654</c:v>
                </c:pt>
                <c:pt idx="1">
                  <c:v>44661</c:v>
                </c:pt>
                <c:pt idx="2">
                  <c:v>44668</c:v>
                </c:pt>
                <c:pt idx="3">
                  <c:v>44675</c:v>
                </c:pt>
                <c:pt idx="4">
                  <c:v>44682</c:v>
                </c:pt>
                <c:pt idx="5">
                  <c:v>44689</c:v>
                </c:pt>
                <c:pt idx="6">
                  <c:v>44696</c:v>
                </c:pt>
                <c:pt idx="7">
                  <c:v>44703</c:v>
                </c:pt>
                <c:pt idx="8">
                  <c:v>44710</c:v>
                </c:pt>
                <c:pt idx="9">
                  <c:v>44717</c:v>
                </c:pt>
                <c:pt idx="10">
                  <c:v>44724</c:v>
                </c:pt>
                <c:pt idx="11">
                  <c:v>44731</c:v>
                </c:pt>
                <c:pt idx="12">
                  <c:v>44738</c:v>
                </c:pt>
                <c:pt idx="13">
                  <c:v>44745</c:v>
                </c:pt>
                <c:pt idx="14">
                  <c:v>44752</c:v>
                </c:pt>
                <c:pt idx="15">
                  <c:v>44759</c:v>
                </c:pt>
                <c:pt idx="16">
                  <c:v>44766</c:v>
                </c:pt>
                <c:pt idx="17">
                  <c:v>44773</c:v>
                </c:pt>
                <c:pt idx="18">
                  <c:v>44780</c:v>
                </c:pt>
                <c:pt idx="19">
                  <c:v>44787</c:v>
                </c:pt>
                <c:pt idx="20">
                  <c:v>44794</c:v>
                </c:pt>
                <c:pt idx="21">
                  <c:v>44801</c:v>
                </c:pt>
                <c:pt idx="22">
                  <c:v>44808</c:v>
                </c:pt>
                <c:pt idx="23">
                  <c:v>44815</c:v>
                </c:pt>
                <c:pt idx="24">
                  <c:v>44822</c:v>
                </c:pt>
                <c:pt idx="25">
                  <c:v>44829</c:v>
                </c:pt>
                <c:pt idx="26">
                  <c:v>44836</c:v>
                </c:pt>
                <c:pt idx="27">
                  <c:v>44843</c:v>
                </c:pt>
                <c:pt idx="28">
                  <c:v>44850</c:v>
                </c:pt>
                <c:pt idx="29">
                  <c:v>44857</c:v>
                </c:pt>
                <c:pt idx="30">
                  <c:v>44864</c:v>
                </c:pt>
                <c:pt idx="31">
                  <c:v>44871</c:v>
                </c:pt>
                <c:pt idx="32">
                  <c:v>44878</c:v>
                </c:pt>
                <c:pt idx="33">
                  <c:v>44885</c:v>
                </c:pt>
                <c:pt idx="34">
                  <c:v>44892</c:v>
                </c:pt>
                <c:pt idx="35">
                  <c:v>44899</c:v>
                </c:pt>
                <c:pt idx="36">
                  <c:v>44906</c:v>
                </c:pt>
                <c:pt idx="37">
                  <c:v>44913</c:v>
                </c:pt>
                <c:pt idx="38">
                  <c:v>44920</c:v>
                </c:pt>
                <c:pt idx="39">
                  <c:v>44927</c:v>
                </c:pt>
                <c:pt idx="40">
                  <c:v>44934</c:v>
                </c:pt>
                <c:pt idx="41">
                  <c:v>44941</c:v>
                </c:pt>
                <c:pt idx="42">
                  <c:v>44948</c:v>
                </c:pt>
                <c:pt idx="43">
                  <c:v>44955</c:v>
                </c:pt>
                <c:pt idx="44">
                  <c:v>44962</c:v>
                </c:pt>
                <c:pt idx="45">
                  <c:v>44969</c:v>
                </c:pt>
                <c:pt idx="46">
                  <c:v>44976</c:v>
                </c:pt>
                <c:pt idx="47">
                  <c:v>44983</c:v>
                </c:pt>
                <c:pt idx="48">
                  <c:v>44990</c:v>
                </c:pt>
                <c:pt idx="49">
                  <c:v>44997</c:v>
                </c:pt>
                <c:pt idx="50">
                  <c:v>45004</c:v>
                </c:pt>
                <c:pt idx="51">
                  <c:v>45011</c:v>
                </c:pt>
                <c:pt idx="52">
                  <c:v>45018</c:v>
                </c:pt>
                <c:pt idx="53">
                  <c:v>45025</c:v>
                </c:pt>
                <c:pt idx="54">
                  <c:v>45032</c:v>
                </c:pt>
                <c:pt idx="55">
                  <c:v>45039</c:v>
                </c:pt>
                <c:pt idx="56">
                  <c:v>45046</c:v>
                </c:pt>
                <c:pt idx="57">
                  <c:v>45053</c:v>
                </c:pt>
                <c:pt idx="58">
                  <c:v>45060</c:v>
                </c:pt>
                <c:pt idx="59">
                  <c:v>45067</c:v>
                </c:pt>
                <c:pt idx="60">
                  <c:v>45074</c:v>
                </c:pt>
                <c:pt idx="61">
                  <c:v>45081</c:v>
                </c:pt>
                <c:pt idx="62">
                  <c:v>45088</c:v>
                </c:pt>
                <c:pt idx="63">
                  <c:v>45095</c:v>
                </c:pt>
                <c:pt idx="64">
                  <c:v>45102</c:v>
                </c:pt>
                <c:pt idx="65">
                  <c:v>45109</c:v>
                </c:pt>
                <c:pt idx="66">
                  <c:v>45116</c:v>
                </c:pt>
                <c:pt idx="67">
                  <c:v>45123</c:v>
                </c:pt>
                <c:pt idx="68">
                  <c:v>45130</c:v>
                </c:pt>
                <c:pt idx="69">
                  <c:v>45137</c:v>
                </c:pt>
                <c:pt idx="70">
                  <c:v>45144</c:v>
                </c:pt>
                <c:pt idx="71">
                  <c:v>45151</c:v>
                </c:pt>
                <c:pt idx="72">
                  <c:v>45158</c:v>
                </c:pt>
                <c:pt idx="73">
                  <c:v>45165</c:v>
                </c:pt>
                <c:pt idx="74">
                  <c:v>45172</c:v>
                </c:pt>
                <c:pt idx="75">
                  <c:v>45179</c:v>
                </c:pt>
                <c:pt idx="76">
                  <c:v>45186</c:v>
                </c:pt>
                <c:pt idx="77">
                  <c:v>45193</c:v>
                </c:pt>
                <c:pt idx="78">
                  <c:v>45200</c:v>
                </c:pt>
                <c:pt idx="79">
                  <c:v>45207</c:v>
                </c:pt>
                <c:pt idx="80">
                  <c:v>45214</c:v>
                </c:pt>
                <c:pt idx="81">
                  <c:v>45221</c:v>
                </c:pt>
                <c:pt idx="82">
                  <c:v>45228</c:v>
                </c:pt>
                <c:pt idx="83">
                  <c:v>45235</c:v>
                </c:pt>
                <c:pt idx="84">
                  <c:v>45242</c:v>
                </c:pt>
                <c:pt idx="85">
                  <c:v>45249</c:v>
                </c:pt>
                <c:pt idx="86">
                  <c:v>45256</c:v>
                </c:pt>
                <c:pt idx="87">
                  <c:v>45263</c:v>
                </c:pt>
                <c:pt idx="88">
                  <c:v>45270</c:v>
                </c:pt>
                <c:pt idx="89">
                  <c:v>45277</c:v>
                </c:pt>
                <c:pt idx="90">
                  <c:v>45284</c:v>
                </c:pt>
                <c:pt idx="91">
                  <c:v>45291</c:v>
                </c:pt>
                <c:pt idx="92">
                  <c:v>45298</c:v>
                </c:pt>
                <c:pt idx="93">
                  <c:v>45305</c:v>
                </c:pt>
                <c:pt idx="94">
                  <c:v>45312</c:v>
                </c:pt>
                <c:pt idx="95">
                  <c:v>45319</c:v>
                </c:pt>
                <c:pt idx="96">
                  <c:v>45326</c:v>
                </c:pt>
                <c:pt idx="97">
                  <c:v>45333</c:v>
                </c:pt>
                <c:pt idx="98">
                  <c:v>45340</c:v>
                </c:pt>
                <c:pt idx="99">
                  <c:v>45347</c:v>
                </c:pt>
                <c:pt idx="100">
                  <c:v>45354</c:v>
                </c:pt>
                <c:pt idx="101">
                  <c:v>45361</c:v>
                </c:pt>
                <c:pt idx="102">
                  <c:v>45368</c:v>
                </c:pt>
                <c:pt idx="103">
                  <c:v>45375</c:v>
                </c:pt>
                <c:pt idx="104">
                  <c:v>45382</c:v>
                </c:pt>
                <c:pt idx="105">
                  <c:v>45389</c:v>
                </c:pt>
                <c:pt idx="106">
                  <c:v>45396</c:v>
                </c:pt>
                <c:pt idx="107">
                  <c:v>45403</c:v>
                </c:pt>
                <c:pt idx="108">
                  <c:v>45410</c:v>
                </c:pt>
                <c:pt idx="109">
                  <c:v>45417</c:v>
                </c:pt>
                <c:pt idx="110">
                  <c:v>45424</c:v>
                </c:pt>
                <c:pt idx="111">
                  <c:v>45431</c:v>
                </c:pt>
                <c:pt idx="112">
                  <c:v>45438</c:v>
                </c:pt>
                <c:pt idx="113">
                  <c:v>45445</c:v>
                </c:pt>
                <c:pt idx="114">
                  <c:v>45452</c:v>
                </c:pt>
                <c:pt idx="115">
                  <c:v>45459</c:v>
                </c:pt>
                <c:pt idx="116">
                  <c:v>45466</c:v>
                </c:pt>
                <c:pt idx="117">
                  <c:v>45473</c:v>
                </c:pt>
                <c:pt idx="118">
                  <c:v>45480</c:v>
                </c:pt>
                <c:pt idx="119">
                  <c:v>45487</c:v>
                </c:pt>
                <c:pt idx="120">
                  <c:v>45494</c:v>
                </c:pt>
                <c:pt idx="121">
                  <c:v>45501</c:v>
                </c:pt>
                <c:pt idx="122">
                  <c:v>45508</c:v>
                </c:pt>
                <c:pt idx="123">
                  <c:v>45515</c:v>
                </c:pt>
                <c:pt idx="124">
                  <c:v>45522</c:v>
                </c:pt>
                <c:pt idx="125">
                  <c:v>45529</c:v>
                </c:pt>
                <c:pt idx="126">
                  <c:v>45536</c:v>
                </c:pt>
                <c:pt idx="127">
                  <c:v>45543</c:v>
                </c:pt>
                <c:pt idx="128">
                  <c:v>45550</c:v>
                </c:pt>
                <c:pt idx="129">
                  <c:v>45557</c:v>
                </c:pt>
                <c:pt idx="130">
                  <c:v>45564</c:v>
                </c:pt>
              </c:numCache>
            </c:numRef>
          </c:cat>
          <c:val>
            <c:numRef>
              <c:f>RSI!$B$2:$B$132</c:f>
              <c:numCache>
                <c:formatCode>_(* #,##0.00_);_(* \(#,##0.00\);_(* "-"??_);_(@_)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309.5</c:v>
                </c:pt>
                <c:pt idx="19">
                  <c:v>611.9</c:v>
                </c:pt>
                <c:pt idx="20">
                  <c:v>842.30000000000007</c:v>
                </c:pt>
                <c:pt idx="21">
                  <c:v>681</c:v>
                </c:pt>
                <c:pt idx="22">
                  <c:v>647.90000000000009</c:v>
                </c:pt>
                <c:pt idx="23">
                  <c:v>532.59999999999991</c:v>
                </c:pt>
                <c:pt idx="24">
                  <c:v>520.29999999999995</c:v>
                </c:pt>
                <c:pt idx="25">
                  <c:v>422.1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357.59999999999997</c:v>
                </c:pt>
                <c:pt idx="70">
                  <c:v>593.49999999999989</c:v>
                </c:pt>
                <c:pt idx="71">
                  <c:v>569.09999999999991</c:v>
                </c:pt>
                <c:pt idx="72">
                  <c:v>538.19999999999993</c:v>
                </c:pt>
                <c:pt idx="73">
                  <c:v>624.59999999999991</c:v>
                </c:pt>
                <c:pt idx="74">
                  <c:v>308.29999999999995</c:v>
                </c:pt>
                <c:pt idx="75">
                  <c:v>323.5</c:v>
                </c:pt>
                <c:pt idx="76">
                  <c:v>116.7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128.97</c:v>
                </c:pt>
                <c:pt idx="120">
                  <c:v>120.73</c:v>
                </c:pt>
                <c:pt idx="121">
                  <c:v>451.07999999999993</c:v>
                </c:pt>
                <c:pt idx="122">
                  <c:v>376.89</c:v>
                </c:pt>
                <c:pt idx="123">
                  <c:v>55.55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1B9-E546-8FA2-84660B17B395}"/>
            </c:ext>
          </c:extLst>
        </c:ser>
        <c:ser>
          <c:idx val="1"/>
          <c:order val="1"/>
          <c:tx>
            <c:strRef>
              <c:f>RSI!$C$1</c:f>
              <c:strCache>
                <c:ptCount val="1"/>
                <c:pt idx="0">
                  <c:v> YT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RSI!$A$2:$A$132</c:f>
              <c:numCache>
                <c:formatCode>m/d/yy</c:formatCode>
                <c:ptCount val="131"/>
                <c:pt idx="0">
                  <c:v>44654</c:v>
                </c:pt>
                <c:pt idx="1">
                  <c:v>44661</c:v>
                </c:pt>
                <c:pt idx="2">
                  <c:v>44668</c:v>
                </c:pt>
                <c:pt idx="3">
                  <c:v>44675</c:v>
                </c:pt>
                <c:pt idx="4">
                  <c:v>44682</c:v>
                </c:pt>
                <c:pt idx="5">
                  <c:v>44689</c:v>
                </c:pt>
                <c:pt idx="6">
                  <c:v>44696</c:v>
                </c:pt>
                <c:pt idx="7">
                  <c:v>44703</c:v>
                </c:pt>
                <c:pt idx="8">
                  <c:v>44710</c:v>
                </c:pt>
                <c:pt idx="9">
                  <c:v>44717</c:v>
                </c:pt>
                <c:pt idx="10">
                  <c:v>44724</c:v>
                </c:pt>
                <c:pt idx="11">
                  <c:v>44731</c:v>
                </c:pt>
                <c:pt idx="12">
                  <c:v>44738</c:v>
                </c:pt>
                <c:pt idx="13">
                  <c:v>44745</c:v>
                </c:pt>
                <c:pt idx="14">
                  <c:v>44752</c:v>
                </c:pt>
                <c:pt idx="15">
                  <c:v>44759</c:v>
                </c:pt>
                <c:pt idx="16">
                  <c:v>44766</c:v>
                </c:pt>
                <c:pt idx="17">
                  <c:v>44773</c:v>
                </c:pt>
                <c:pt idx="18">
                  <c:v>44780</c:v>
                </c:pt>
                <c:pt idx="19">
                  <c:v>44787</c:v>
                </c:pt>
                <c:pt idx="20">
                  <c:v>44794</c:v>
                </c:pt>
                <c:pt idx="21">
                  <c:v>44801</c:v>
                </c:pt>
                <c:pt idx="22">
                  <c:v>44808</c:v>
                </c:pt>
                <c:pt idx="23">
                  <c:v>44815</c:v>
                </c:pt>
                <c:pt idx="24">
                  <c:v>44822</c:v>
                </c:pt>
                <c:pt idx="25">
                  <c:v>44829</c:v>
                </c:pt>
                <c:pt idx="26">
                  <c:v>44836</c:v>
                </c:pt>
                <c:pt idx="27">
                  <c:v>44843</c:v>
                </c:pt>
                <c:pt idx="28">
                  <c:v>44850</c:v>
                </c:pt>
                <c:pt idx="29">
                  <c:v>44857</c:v>
                </c:pt>
                <c:pt idx="30">
                  <c:v>44864</c:v>
                </c:pt>
                <c:pt idx="31">
                  <c:v>44871</c:v>
                </c:pt>
                <c:pt idx="32">
                  <c:v>44878</c:v>
                </c:pt>
                <c:pt idx="33">
                  <c:v>44885</c:v>
                </c:pt>
                <c:pt idx="34">
                  <c:v>44892</c:v>
                </c:pt>
                <c:pt idx="35">
                  <c:v>44899</c:v>
                </c:pt>
                <c:pt idx="36">
                  <c:v>44906</c:v>
                </c:pt>
                <c:pt idx="37">
                  <c:v>44913</c:v>
                </c:pt>
                <c:pt idx="38">
                  <c:v>44920</c:v>
                </c:pt>
                <c:pt idx="39">
                  <c:v>44927</c:v>
                </c:pt>
                <c:pt idx="40">
                  <c:v>44934</c:v>
                </c:pt>
                <c:pt idx="41">
                  <c:v>44941</c:v>
                </c:pt>
                <c:pt idx="42">
                  <c:v>44948</c:v>
                </c:pt>
                <c:pt idx="43">
                  <c:v>44955</c:v>
                </c:pt>
                <c:pt idx="44">
                  <c:v>44962</c:v>
                </c:pt>
                <c:pt idx="45">
                  <c:v>44969</c:v>
                </c:pt>
                <c:pt idx="46">
                  <c:v>44976</c:v>
                </c:pt>
                <c:pt idx="47">
                  <c:v>44983</c:v>
                </c:pt>
                <c:pt idx="48">
                  <c:v>44990</c:v>
                </c:pt>
                <c:pt idx="49">
                  <c:v>44997</c:v>
                </c:pt>
                <c:pt idx="50">
                  <c:v>45004</c:v>
                </c:pt>
                <c:pt idx="51">
                  <c:v>45011</c:v>
                </c:pt>
                <c:pt idx="52">
                  <c:v>45018</c:v>
                </c:pt>
                <c:pt idx="53">
                  <c:v>45025</c:v>
                </c:pt>
                <c:pt idx="54">
                  <c:v>45032</c:v>
                </c:pt>
                <c:pt idx="55">
                  <c:v>45039</c:v>
                </c:pt>
                <c:pt idx="56">
                  <c:v>45046</c:v>
                </c:pt>
                <c:pt idx="57">
                  <c:v>45053</c:v>
                </c:pt>
                <c:pt idx="58">
                  <c:v>45060</c:v>
                </c:pt>
                <c:pt idx="59">
                  <c:v>45067</c:v>
                </c:pt>
                <c:pt idx="60">
                  <c:v>45074</c:v>
                </c:pt>
                <c:pt idx="61">
                  <c:v>45081</c:v>
                </c:pt>
                <c:pt idx="62">
                  <c:v>45088</c:v>
                </c:pt>
                <c:pt idx="63">
                  <c:v>45095</c:v>
                </c:pt>
                <c:pt idx="64">
                  <c:v>45102</c:v>
                </c:pt>
                <c:pt idx="65">
                  <c:v>45109</c:v>
                </c:pt>
                <c:pt idx="66">
                  <c:v>45116</c:v>
                </c:pt>
                <c:pt idx="67">
                  <c:v>45123</c:v>
                </c:pt>
                <c:pt idx="68">
                  <c:v>45130</c:v>
                </c:pt>
                <c:pt idx="69">
                  <c:v>45137</c:v>
                </c:pt>
                <c:pt idx="70">
                  <c:v>45144</c:v>
                </c:pt>
                <c:pt idx="71">
                  <c:v>45151</c:v>
                </c:pt>
                <c:pt idx="72">
                  <c:v>45158</c:v>
                </c:pt>
                <c:pt idx="73">
                  <c:v>45165</c:v>
                </c:pt>
                <c:pt idx="74">
                  <c:v>45172</c:v>
                </c:pt>
                <c:pt idx="75">
                  <c:v>45179</c:v>
                </c:pt>
                <c:pt idx="76">
                  <c:v>45186</c:v>
                </c:pt>
                <c:pt idx="77">
                  <c:v>45193</c:v>
                </c:pt>
                <c:pt idx="78">
                  <c:v>45200</c:v>
                </c:pt>
                <c:pt idx="79">
                  <c:v>45207</c:v>
                </c:pt>
                <c:pt idx="80">
                  <c:v>45214</c:v>
                </c:pt>
                <c:pt idx="81">
                  <c:v>45221</c:v>
                </c:pt>
                <c:pt idx="82">
                  <c:v>45228</c:v>
                </c:pt>
                <c:pt idx="83">
                  <c:v>45235</c:v>
                </c:pt>
                <c:pt idx="84">
                  <c:v>45242</c:v>
                </c:pt>
                <c:pt idx="85">
                  <c:v>45249</c:v>
                </c:pt>
                <c:pt idx="86">
                  <c:v>45256</c:v>
                </c:pt>
                <c:pt idx="87">
                  <c:v>45263</c:v>
                </c:pt>
                <c:pt idx="88">
                  <c:v>45270</c:v>
                </c:pt>
                <c:pt idx="89">
                  <c:v>45277</c:v>
                </c:pt>
                <c:pt idx="90">
                  <c:v>45284</c:v>
                </c:pt>
                <c:pt idx="91">
                  <c:v>45291</c:v>
                </c:pt>
                <c:pt idx="92">
                  <c:v>45298</c:v>
                </c:pt>
                <c:pt idx="93">
                  <c:v>45305</c:v>
                </c:pt>
                <c:pt idx="94">
                  <c:v>45312</c:v>
                </c:pt>
                <c:pt idx="95">
                  <c:v>45319</c:v>
                </c:pt>
                <c:pt idx="96">
                  <c:v>45326</c:v>
                </c:pt>
                <c:pt idx="97">
                  <c:v>45333</c:v>
                </c:pt>
                <c:pt idx="98">
                  <c:v>45340</c:v>
                </c:pt>
                <c:pt idx="99">
                  <c:v>45347</c:v>
                </c:pt>
                <c:pt idx="100">
                  <c:v>45354</c:v>
                </c:pt>
                <c:pt idx="101">
                  <c:v>45361</c:v>
                </c:pt>
                <c:pt idx="102">
                  <c:v>45368</c:v>
                </c:pt>
                <c:pt idx="103">
                  <c:v>45375</c:v>
                </c:pt>
                <c:pt idx="104">
                  <c:v>45382</c:v>
                </c:pt>
                <c:pt idx="105">
                  <c:v>45389</c:v>
                </c:pt>
                <c:pt idx="106">
                  <c:v>45396</c:v>
                </c:pt>
                <c:pt idx="107">
                  <c:v>45403</c:v>
                </c:pt>
                <c:pt idx="108">
                  <c:v>45410</c:v>
                </c:pt>
                <c:pt idx="109">
                  <c:v>45417</c:v>
                </c:pt>
                <c:pt idx="110">
                  <c:v>45424</c:v>
                </c:pt>
                <c:pt idx="111">
                  <c:v>45431</c:v>
                </c:pt>
                <c:pt idx="112">
                  <c:v>45438</c:v>
                </c:pt>
                <c:pt idx="113">
                  <c:v>45445</c:v>
                </c:pt>
                <c:pt idx="114">
                  <c:v>45452</c:v>
                </c:pt>
                <c:pt idx="115">
                  <c:v>45459</c:v>
                </c:pt>
                <c:pt idx="116">
                  <c:v>45466</c:v>
                </c:pt>
                <c:pt idx="117">
                  <c:v>45473</c:v>
                </c:pt>
                <c:pt idx="118">
                  <c:v>45480</c:v>
                </c:pt>
                <c:pt idx="119">
                  <c:v>45487</c:v>
                </c:pt>
                <c:pt idx="120">
                  <c:v>45494</c:v>
                </c:pt>
                <c:pt idx="121">
                  <c:v>45501</c:v>
                </c:pt>
                <c:pt idx="122">
                  <c:v>45508</c:v>
                </c:pt>
                <c:pt idx="123">
                  <c:v>45515</c:v>
                </c:pt>
                <c:pt idx="124">
                  <c:v>45522</c:v>
                </c:pt>
                <c:pt idx="125">
                  <c:v>45529</c:v>
                </c:pt>
                <c:pt idx="126">
                  <c:v>45536</c:v>
                </c:pt>
                <c:pt idx="127">
                  <c:v>45543</c:v>
                </c:pt>
                <c:pt idx="128">
                  <c:v>45550</c:v>
                </c:pt>
                <c:pt idx="129">
                  <c:v>45557</c:v>
                </c:pt>
                <c:pt idx="130">
                  <c:v>45564</c:v>
                </c:pt>
              </c:numCache>
            </c:numRef>
          </c:cat>
          <c:val>
            <c:numRef>
              <c:f>RSI!$C$2:$C$132</c:f>
              <c:numCache>
                <c:formatCode>_(* #,##0.00_);_(* \(#,##0.00\);_(* "-"??_);_(@_)</c:formatCode>
                <c:ptCount val="1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49.584631578947366</c:v>
                </c:pt>
                <c:pt idx="19">
                  <c:v>54.398473684210529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46.673684210526318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49.190578947368422</c:v>
                </c:pt>
                <c:pt idx="69">
                  <c:v>56.83952631578947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46.351947368421051</c:v>
                </c:pt>
                <c:pt idx="119">
                  <c:v>50.952157894736843</c:v>
                </c:pt>
                <c:pt idx="120">
                  <c:v>0</c:v>
                </c:pt>
                <c:pt idx="121">
                  <c:v>0</c:v>
                </c:pt>
                <c:pt idx="122">
                  <c:v>32.231000000000002</c:v>
                </c:pt>
                <c:pt idx="123">
                  <c:v>35.582368421052628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1B9-E546-8FA2-84660B17B3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206615503"/>
        <c:axId val="2061471279"/>
      </c:barChart>
      <c:lineChart>
        <c:grouping val="standard"/>
        <c:varyColors val="0"/>
        <c:ser>
          <c:idx val="2"/>
          <c:order val="2"/>
          <c:tx>
            <c:strRef>
              <c:f>RSI!$D$1</c:f>
              <c:strCache>
                <c:ptCount val="1"/>
                <c:pt idx="0">
                  <c:v> Google Trend (Relative Strength) 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RSI!$A$2:$A$132</c:f>
              <c:numCache>
                <c:formatCode>m/d/yy</c:formatCode>
                <c:ptCount val="131"/>
                <c:pt idx="0">
                  <c:v>44654</c:v>
                </c:pt>
                <c:pt idx="1">
                  <c:v>44661</c:v>
                </c:pt>
                <c:pt idx="2">
                  <c:v>44668</c:v>
                </c:pt>
                <c:pt idx="3">
                  <c:v>44675</c:v>
                </c:pt>
                <c:pt idx="4">
                  <c:v>44682</c:v>
                </c:pt>
                <c:pt idx="5">
                  <c:v>44689</c:v>
                </c:pt>
                <c:pt idx="6">
                  <c:v>44696</c:v>
                </c:pt>
                <c:pt idx="7">
                  <c:v>44703</c:v>
                </c:pt>
                <c:pt idx="8">
                  <c:v>44710</c:v>
                </c:pt>
                <c:pt idx="9">
                  <c:v>44717</c:v>
                </c:pt>
                <c:pt idx="10">
                  <c:v>44724</c:v>
                </c:pt>
                <c:pt idx="11">
                  <c:v>44731</c:v>
                </c:pt>
                <c:pt idx="12">
                  <c:v>44738</c:v>
                </c:pt>
                <c:pt idx="13">
                  <c:v>44745</c:v>
                </c:pt>
                <c:pt idx="14">
                  <c:v>44752</c:v>
                </c:pt>
                <c:pt idx="15">
                  <c:v>44759</c:v>
                </c:pt>
                <c:pt idx="16">
                  <c:v>44766</c:v>
                </c:pt>
                <c:pt idx="17">
                  <c:v>44773</c:v>
                </c:pt>
                <c:pt idx="18">
                  <c:v>44780</c:v>
                </c:pt>
                <c:pt idx="19">
                  <c:v>44787</c:v>
                </c:pt>
                <c:pt idx="20">
                  <c:v>44794</c:v>
                </c:pt>
                <c:pt idx="21">
                  <c:v>44801</c:v>
                </c:pt>
                <c:pt idx="22">
                  <c:v>44808</c:v>
                </c:pt>
                <c:pt idx="23">
                  <c:v>44815</c:v>
                </c:pt>
                <c:pt idx="24">
                  <c:v>44822</c:v>
                </c:pt>
                <c:pt idx="25">
                  <c:v>44829</c:v>
                </c:pt>
                <c:pt idx="26">
                  <c:v>44836</c:v>
                </c:pt>
                <c:pt idx="27">
                  <c:v>44843</c:v>
                </c:pt>
                <c:pt idx="28">
                  <c:v>44850</c:v>
                </c:pt>
                <c:pt idx="29">
                  <c:v>44857</c:v>
                </c:pt>
                <c:pt idx="30">
                  <c:v>44864</c:v>
                </c:pt>
                <c:pt idx="31">
                  <c:v>44871</c:v>
                </c:pt>
                <c:pt idx="32">
                  <c:v>44878</c:v>
                </c:pt>
                <c:pt idx="33">
                  <c:v>44885</c:v>
                </c:pt>
                <c:pt idx="34">
                  <c:v>44892</c:v>
                </c:pt>
                <c:pt idx="35">
                  <c:v>44899</c:v>
                </c:pt>
                <c:pt idx="36">
                  <c:v>44906</c:v>
                </c:pt>
                <c:pt idx="37">
                  <c:v>44913</c:v>
                </c:pt>
                <c:pt idx="38">
                  <c:v>44920</c:v>
                </c:pt>
                <c:pt idx="39">
                  <c:v>44927</c:v>
                </c:pt>
                <c:pt idx="40">
                  <c:v>44934</c:v>
                </c:pt>
                <c:pt idx="41">
                  <c:v>44941</c:v>
                </c:pt>
                <c:pt idx="42">
                  <c:v>44948</c:v>
                </c:pt>
                <c:pt idx="43">
                  <c:v>44955</c:v>
                </c:pt>
                <c:pt idx="44">
                  <c:v>44962</c:v>
                </c:pt>
                <c:pt idx="45">
                  <c:v>44969</c:v>
                </c:pt>
                <c:pt idx="46">
                  <c:v>44976</c:v>
                </c:pt>
                <c:pt idx="47">
                  <c:v>44983</c:v>
                </c:pt>
                <c:pt idx="48">
                  <c:v>44990</c:v>
                </c:pt>
                <c:pt idx="49">
                  <c:v>44997</c:v>
                </c:pt>
                <c:pt idx="50">
                  <c:v>45004</c:v>
                </c:pt>
                <c:pt idx="51">
                  <c:v>45011</c:v>
                </c:pt>
                <c:pt idx="52">
                  <c:v>45018</c:v>
                </c:pt>
                <c:pt idx="53">
                  <c:v>45025</c:v>
                </c:pt>
                <c:pt idx="54">
                  <c:v>45032</c:v>
                </c:pt>
                <c:pt idx="55">
                  <c:v>45039</c:v>
                </c:pt>
                <c:pt idx="56">
                  <c:v>45046</c:v>
                </c:pt>
                <c:pt idx="57">
                  <c:v>45053</c:v>
                </c:pt>
                <c:pt idx="58">
                  <c:v>45060</c:v>
                </c:pt>
                <c:pt idx="59">
                  <c:v>45067</c:v>
                </c:pt>
                <c:pt idx="60">
                  <c:v>45074</c:v>
                </c:pt>
                <c:pt idx="61">
                  <c:v>45081</c:v>
                </c:pt>
                <c:pt idx="62">
                  <c:v>45088</c:v>
                </c:pt>
                <c:pt idx="63">
                  <c:v>45095</c:v>
                </c:pt>
                <c:pt idx="64">
                  <c:v>45102</c:v>
                </c:pt>
                <c:pt idx="65">
                  <c:v>45109</c:v>
                </c:pt>
                <c:pt idx="66">
                  <c:v>45116</c:v>
                </c:pt>
                <c:pt idx="67">
                  <c:v>45123</c:v>
                </c:pt>
                <c:pt idx="68">
                  <c:v>45130</c:v>
                </c:pt>
                <c:pt idx="69">
                  <c:v>45137</c:v>
                </c:pt>
                <c:pt idx="70">
                  <c:v>45144</c:v>
                </c:pt>
                <c:pt idx="71">
                  <c:v>45151</c:v>
                </c:pt>
                <c:pt idx="72">
                  <c:v>45158</c:v>
                </c:pt>
                <c:pt idx="73">
                  <c:v>45165</c:v>
                </c:pt>
                <c:pt idx="74">
                  <c:v>45172</c:v>
                </c:pt>
                <c:pt idx="75">
                  <c:v>45179</c:v>
                </c:pt>
                <c:pt idx="76">
                  <c:v>45186</c:v>
                </c:pt>
                <c:pt idx="77">
                  <c:v>45193</c:v>
                </c:pt>
                <c:pt idx="78">
                  <c:v>45200</c:v>
                </c:pt>
                <c:pt idx="79">
                  <c:v>45207</c:v>
                </c:pt>
                <c:pt idx="80">
                  <c:v>45214</c:v>
                </c:pt>
                <c:pt idx="81">
                  <c:v>45221</c:v>
                </c:pt>
                <c:pt idx="82">
                  <c:v>45228</c:v>
                </c:pt>
                <c:pt idx="83">
                  <c:v>45235</c:v>
                </c:pt>
                <c:pt idx="84">
                  <c:v>45242</c:v>
                </c:pt>
                <c:pt idx="85">
                  <c:v>45249</c:v>
                </c:pt>
                <c:pt idx="86">
                  <c:v>45256</c:v>
                </c:pt>
                <c:pt idx="87">
                  <c:v>45263</c:v>
                </c:pt>
                <c:pt idx="88">
                  <c:v>45270</c:v>
                </c:pt>
                <c:pt idx="89">
                  <c:v>45277</c:v>
                </c:pt>
                <c:pt idx="90">
                  <c:v>45284</c:v>
                </c:pt>
                <c:pt idx="91">
                  <c:v>45291</c:v>
                </c:pt>
                <c:pt idx="92">
                  <c:v>45298</c:v>
                </c:pt>
                <c:pt idx="93">
                  <c:v>45305</c:v>
                </c:pt>
                <c:pt idx="94">
                  <c:v>45312</c:v>
                </c:pt>
                <c:pt idx="95">
                  <c:v>45319</c:v>
                </c:pt>
                <c:pt idx="96">
                  <c:v>45326</c:v>
                </c:pt>
                <c:pt idx="97">
                  <c:v>45333</c:v>
                </c:pt>
                <c:pt idx="98">
                  <c:v>45340</c:v>
                </c:pt>
                <c:pt idx="99">
                  <c:v>45347</c:v>
                </c:pt>
                <c:pt idx="100">
                  <c:v>45354</c:v>
                </c:pt>
                <c:pt idx="101">
                  <c:v>45361</c:v>
                </c:pt>
                <c:pt idx="102">
                  <c:v>45368</c:v>
                </c:pt>
                <c:pt idx="103">
                  <c:v>45375</c:v>
                </c:pt>
                <c:pt idx="104">
                  <c:v>45382</c:v>
                </c:pt>
                <c:pt idx="105">
                  <c:v>45389</c:v>
                </c:pt>
                <c:pt idx="106">
                  <c:v>45396</c:v>
                </c:pt>
                <c:pt idx="107">
                  <c:v>45403</c:v>
                </c:pt>
                <c:pt idx="108">
                  <c:v>45410</c:v>
                </c:pt>
                <c:pt idx="109">
                  <c:v>45417</c:v>
                </c:pt>
                <c:pt idx="110">
                  <c:v>45424</c:v>
                </c:pt>
                <c:pt idx="111">
                  <c:v>45431</c:v>
                </c:pt>
                <c:pt idx="112">
                  <c:v>45438</c:v>
                </c:pt>
                <c:pt idx="113">
                  <c:v>45445</c:v>
                </c:pt>
                <c:pt idx="114">
                  <c:v>45452</c:v>
                </c:pt>
                <c:pt idx="115">
                  <c:v>45459</c:v>
                </c:pt>
                <c:pt idx="116">
                  <c:v>45466</c:v>
                </c:pt>
                <c:pt idx="117">
                  <c:v>45473</c:v>
                </c:pt>
                <c:pt idx="118">
                  <c:v>45480</c:v>
                </c:pt>
                <c:pt idx="119">
                  <c:v>45487</c:v>
                </c:pt>
                <c:pt idx="120">
                  <c:v>45494</c:v>
                </c:pt>
                <c:pt idx="121">
                  <c:v>45501</c:v>
                </c:pt>
                <c:pt idx="122">
                  <c:v>45508</c:v>
                </c:pt>
                <c:pt idx="123">
                  <c:v>45515</c:v>
                </c:pt>
                <c:pt idx="124">
                  <c:v>45522</c:v>
                </c:pt>
                <c:pt idx="125">
                  <c:v>45529</c:v>
                </c:pt>
                <c:pt idx="126">
                  <c:v>45536</c:v>
                </c:pt>
                <c:pt idx="127">
                  <c:v>45543</c:v>
                </c:pt>
                <c:pt idx="128">
                  <c:v>45550</c:v>
                </c:pt>
                <c:pt idx="129">
                  <c:v>45557</c:v>
                </c:pt>
                <c:pt idx="130">
                  <c:v>45564</c:v>
                </c:pt>
              </c:numCache>
            </c:numRef>
          </c:cat>
          <c:val>
            <c:numRef>
              <c:f>RSI!$D$2:$D$132</c:f>
              <c:numCache>
                <c:formatCode>_(* #,##0.00_);_(* \(#,##0.00\);_(* "-"??_);_(@_)</c:formatCode>
                <c:ptCount val="131"/>
                <c:pt idx="0">
                  <c:v>40.277777777777771</c:v>
                </c:pt>
                <c:pt idx="1">
                  <c:v>38.00403225806452</c:v>
                </c:pt>
                <c:pt idx="2">
                  <c:v>36.88290186634557</c:v>
                </c:pt>
                <c:pt idx="3">
                  <c:v>36.306186177972286</c:v>
                </c:pt>
                <c:pt idx="4">
                  <c:v>36.306186177972279</c:v>
                </c:pt>
                <c:pt idx="5">
                  <c:v>34.43291318611935</c:v>
                </c:pt>
                <c:pt idx="6">
                  <c:v>39.990355088225321</c:v>
                </c:pt>
                <c:pt idx="7">
                  <c:v>42.104235953129333</c:v>
                </c:pt>
                <c:pt idx="8">
                  <c:v>43.181942497677021</c:v>
                </c:pt>
                <c:pt idx="9">
                  <c:v>39.976396253763554</c:v>
                </c:pt>
                <c:pt idx="10">
                  <c:v>38.43988195967205</c:v>
                </c:pt>
                <c:pt idx="11">
                  <c:v>54.461743427722411</c:v>
                </c:pt>
                <c:pt idx="12">
                  <c:v>50.314033030956523</c:v>
                </c:pt>
                <c:pt idx="13">
                  <c:v>46.500242902340233</c:v>
                </c:pt>
                <c:pt idx="14">
                  <c:v>43.649724573783239</c:v>
                </c:pt>
                <c:pt idx="15">
                  <c:v>40.322297243175477</c:v>
                </c:pt>
                <c:pt idx="16">
                  <c:v>39.670947385119725</c:v>
                </c:pt>
                <c:pt idx="17">
                  <c:v>39.670947385119725</c:v>
                </c:pt>
                <c:pt idx="18">
                  <c:v>77.849187694854351</c:v>
                </c:pt>
                <c:pt idx="19">
                  <c:v>72.983403118573619</c:v>
                </c:pt>
                <c:pt idx="20">
                  <c:v>66.972766776305292</c:v>
                </c:pt>
                <c:pt idx="21">
                  <c:v>61.101953991350634</c:v>
                </c:pt>
                <c:pt idx="22">
                  <c:v>62.983581930663838</c:v>
                </c:pt>
                <c:pt idx="23">
                  <c:v>53.778473340908789</c:v>
                </c:pt>
                <c:pt idx="24">
                  <c:v>53.778473340908789</c:v>
                </c:pt>
                <c:pt idx="25">
                  <c:v>49.745807287712978</c:v>
                </c:pt>
                <c:pt idx="26">
                  <c:v>44.811189503117106</c:v>
                </c:pt>
                <c:pt idx="27">
                  <c:v>45.586238582225441</c:v>
                </c:pt>
                <c:pt idx="28">
                  <c:v>44.575018592021053</c:v>
                </c:pt>
                <c:pt idx="29">
                  <c:v>45.01287962024746</c:v>
                </c:pt>
                <c:pt idx="30">
                  <c:v>43.892596110479282</c:v>
                </c:pt>
                <c:pt idx="31">
                  <c:v>43.892596110479282</c:v>
                </c:pt>
                <c:pt idx="32">
                  <c:v>46.954816639460638</c:v>
                </c:pt>
                <c:pt idx="33">
                  <c:v>42.387318769161716</c:v>
                </c:pt>
                <c:pt idx="34">
                  <c:v>41.20994727586649</c:v>
                </c:pt>
                <c:pt idx="35">
                  <c:v>44.0017544812926</c:v>
                </c:pt>
                <c:pt idx="36">
                  <c:v>46.202736183409662</c:v>
                </c:pt>
                <c:pt idx="37">
                  <c:v>50.880744492369715</c:v>
                </c:pt>
                <c:pt idx="38">
                  <c:v>52.367593122349426</c:v>
                </c:pt>
                <c:pt idx="39">
                  <c:v>51.804672264852016</c:v>
                </c:pt>
                <c:pt idx="40">
                  <c:v>45.953048166039636</c:v>
                </c:pt>
                <c:pt idx="41">
                  <c:v>44.958689357567224</c:v>
                </c:pt>
                <c:pt idx="42">
                  <c:v>46.817658569875242</c:v>
                </c:pt>
                <c:pt idx="43">
                  <c:v>43.642893142633461</c:v>
                </c:pt>
                <c:pt idx="44">
                  <c:v>41.616779299478885</c:v>
                </c:pt>
                <c:pt idx="45">
                  <c:v>40.601815729190562</c:v>
                </c:pt>
                <c:pt idx="46">
                  <c:v>40.075536751136724</c:v>
                </c:pt>
                <c:pt idx="47">
                  <c:v>40.075536751136724</c:v>
                </c:pt>
                <c:pt idx="48">
                  <c:v>39.482011494855371</c:v>
                </c:pt>
                <c:pt idx="49">
                  <c:v>39.482011494855385</c:v>
                </c:pt>
                <c:pt idx="50">
                  <c:v>40.503932866427775</c:v>
                </c:pt>
                <c:pt idx="51">
                  <c:v>40.503932866427768</c:v>
                </c:pt>
                <c:pt idx="52">
                  <c:v>48.562730613635331</c:v>
                </c:pt>
                <c:pt idx="53">
                  <c:v>43.773763727799256</c:v>
                </c:pt>
                <c:pt idx="54">
                  <c:v>43.773763727799256</c:v>
                </c:pt>
                <c:pt idx="55">
                  <c:v>52.775464054970854</c:v>
                </c:pt>
                <c:pt idx="56">
                  <c:v>48.586951014563908</c:v>
                </c:pt>
                <c:pt idx="57">
                  <c:v>46.980776693883172</c:v>
                </c:pt>
                <c:pt idx="58">
                  <c:v>43.858029505233873</c:v>
                </c:pt>
                <c:pt idx="59">
                  <c:v>47.608309787847354</c:v>
                </c:pt>
                <c:pt idx="60">
                  <c:v>46.767220072749502</c:v>
                </c:pt>
                <c:pt idx="61">
                  <c:v>41.975500674473736</c:v>
                </c:pt>
                <c:pt idx="62">
                  <c:v>44.033939609768836</c:v>
                </c:pt>
                <c:pt idx="63">
                  <c:v>48.006668351760482</c:v>
                </c:pt>
                <c:pt idx="64">
                  <c:v>44.597420328510132</c:v>
                </c:pt>
                <c:pt idx="65">
                  <c:v>43.760727104821221</c:v>
                </c:pt>
                <c:pt idx="66">
                  <c:v>42.894087308308244</c:v>
                </c:pt>
                <c:pt idx="67">
                  <c:v>38.760749052131516</c:v>
                </c:pt>
                <c:pt idx="68">
                  <c:v>69.000236785631316</c:v>
                </c:pt>
                <c:pt idx="69">
                  <c:v>60.751797809495677</c:v>
                </c:pt>
                <c:pt idx="70">
                  <c:v>53.822775530907862</c:v>
                </c:pt>
                <c:pt idx="71">
                  <c:v>56.91014983050119</c:v>
                </c:pt>
                <c:pt idx="72">
                  <c:v>51.60231624273969</c:v>
                </c:pt>
                <c:pt idx="73">
                  <c:v>49.134738165885167</c:v>
                </c:pt>
                <c:pt idx="74">
                  <c:v>46.728343921567152</c:v>
                </c:pt>
                <c:pt idx="75">
                  <c:v>49.397271282551245</c:v>
                </c:pt>
                <c:pt idx="76">
                  <c:v>47.353342019597129</c:v>
                </c:pt>
                <c:pt idx="77">
                  <c:v>47.933367515684928</c:v>
                </c:pt>
                <c:pt idx="78">
                  <c:v>45.249011811343046</c:v>
                </c:pt>
                <c:pt idx="79">
                  <c:v>47.161031616157558</c:v>
                </c:pt>
                <c:pt idx="80">
                  <c:v>50.277662665367423</c:v>
                </c:pt>
                <c:pt idx="81">
                  <c:v>49.646940301164285</c:v>
                </c:pt>
                <c:pt idx="82">
                  <c:v>48.985162211011477</c:v>
                </c:pt>
                <c:pt idx="83">
                  <c:v>45.100632376724668</c:v>
                </c:pt>
                <c:pt idx="84">
                  <c:v>45.871068781153141</c:v>
                </c:pt>
                <c:pt idx="85">
                  <c:v>46.676946499531631</c:v>
                </c:pt>
                <c:pt idx="86">
                  <c:v>46.676946499531631</c:v>
                </c:pt>
                <c:pt idx="87">
                  <c:v>43.661395571519968</c:v>
                </c:pt>
                <c:pt idx="88">
                  <c:v>51.287030892524292</c:v>
                </c:pt>
                <c:pt idx="89">
                  <c:v>49.677849850109993</c:v>
                </c:pt>
                <c:pt idx="90">
                  <c:v>48.85249859033717</c:v>
                </c:pt>
                <c:pt idx="91">
                  <c:v>49.751547670935551</c:v>
                </c:pt>
                <c:pt idx="92">
                  <c:v>45.449793573663499</c:v>
                </c:pt>
                <c:pt idx="93">
                  <c:v>46.447118127738946</c:v>
                </c:pt>
                <c:pt idx="94">
                  <c:v>42.284417722112131</c:v>
                </c:pt>
                <c:pt idx="95">
                  <c:v>40.71264281100445</c:v>
                </c:pt>
                <c:pt idx="96">
                  <c:v>37.694738846589367</c:v>
                </c:pt>
                <c:pt idx="97">
                  <c:v>36.2479208277515</c:v>
                </c:pt>
                <c:pt idx="98">
                  <c:v>34.809087489679229</c:v>
                </c:pt>
                <c:pt idx="99">
                  <c:v>34.080653843959965</c:v>
                </c:pt>
                <c:pt idx="100">
                  <c:v>36.923664529963368</c:v>
                </c:pt>
                <c:pt idx="101">
                  <c:v>39.723289311955803</c:v>
                </c:pt>
                <c:pt idx="102">
                  <c:v>41.130244593179377</c:v>
                </c:pt>
                <c:pt idx="103">
                  <c:v>40.121700785109816</c:v>
                </c:pt>
                <c:pt idx="104">
                  <c:v>39.089467375566286</c:v>
                </c:pt>
                <c:pt idx="105">
                  <c:v>43.763808626648483</c:v>
                </c:pt>
                <c:pt idx="106">
                  <c:v>42.590521240544106</c:v>
                </c:pt>
                <c:pt idx="107">
                  <c:v>37.217796013856088</c:v>
                </c:pt>
                <c:pt idx="108">
                  <c:v>36.233321446715145</c:v>
                </c:pt>
                <c:pt idx="109">
                  <c:v>36.233321446715145</c:v>
                </c:pt>
                <c:pt idx="110">
                  <c:v>38.131312324143444</c:v>
                </c:pt>
                <c:pt idx="111">
                  <c:v>41.858661096762724</c:v>
                </c:pt>
                <c:pt idx="112">
                  <c:v>39.308319862100639</c:v>
                </c:pt>
                <c:pt idx="113">
                  <c:v>38.059692290918264</c:v>
                </c:pt>
                <c:pt idx="114">
                  <c:v>45.515067888926012</c:v>
                </c:pt>
                <c:pt idx="115">
                  <c:v>45.515067888926012</c:v>
                </c:pt>
                <c:pt idx="116">
                  <c:v>45.515067888926005</c:v>
                </c:pt>
                <c:pt idx="117">
                  <c:v>43.866440086635507</c:v>
                </c:pt>
                <c:pt idx="118">
                  <c:v>75.458156753147492</c:v>
                </c:pt>
                <c:pt idx="119">
                  <c:v>74.097265063017772</c:v>
                </c:pt>
                <c:pt idx="120">
                  <c:v>70.017546571942859</c:v>
                </c:pt>
                <c:pt idx="121">
                  <c:v>64.887596631988288</c:v>
                </c:pt>
                <c:pt idx="122">
                  <c:v>53.318454255872368</c:v>
                </c:pt>
                <c:pt idx="123">
                  <c:v>52.403722795612175</c:v>
                </c:pt>
                <c:pt idx="124">
                  <c:v>53.267144706410825</c:v>
                </c:pt>
                <c:pt idx="125">
                  <c:v>49.406343268084548</c:v>
                </c:pt>
                <c:pt idx="126">
                  <c:v>47.550555404318096</c:v>
                </c:pt>
                <c:pt idx="127">
                  <c:v>48.590343893323784</c:v>
                </c:pt>
                <c:pt idx="128">
                  <c:v>46.60054235698194</c:v>
                </c:pt>
                <c:pt idx="129">
                  <c:v>47.75261284962847</c:v>
                </c:pt>
                <c:pt idx="130">
                  <c:v>46.668313987888489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1B9-E546-8FA2-84660B17B3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217746016"/>
        <c:axId val="1062873600"/>
      </c:lineChart>
      <c:dateAx>
        <c:axId val="1206615503"/>
        <c:scaling>
          <c:orientation val="minMax"/>
        </c:scaling>
        <c:delete val="0"/>
        <c:axPos val="b"/>
        <c:numFmt formatCode="m/d/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61471279"/>
        <c:crosses val="autoZero"/>
        <c:auto val="1"/>
        <c:lblOffset val="100"/>
        <c:baseTimeUnit val="days"/>
      </c:dateAx>
      <c:valAx>
        <c:axId val="2061471279"/>
        <c:scaling>
          <c:orientation val="minMax"/>
        </c:scaling>
        <c:delete val="0"/>
        <c:axPos val="l"/>
        <c:numFmt formatCode="_(* #,##0.00_);_(* \(#,##0.00\);_(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06615503"/>
        <c:crosses val="autoZero"/>
        <c:crossBetween val="between"/>
      </c:valAx>
      <c:valAx>
        <c:axId val="1062873600"/>
        <c:scaling>
          <c:orientation val="minMax"/>
        </c:scaling>
        <c:delete val="0"/>
        <c:axPos val="r"/>
        <c:numFmt formatCode="_(* #,##0.00_);_(* \(#,##0.00\);_(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17746016"/>
        <c:crosses val="max"/>
        <c:crossBetween val="between"/>
      </c:valAx>
      <c:dateAx>
        <c:axId val="1217746016"/>
        <c:scaling>
          <c:orientation val="minMax"/>
        </c:scaling>
        <c:delete val="1"/>
        <c:axPos val="b"/>
        <c:numFmt formatCode="m/d/yy" sourceLinked="1"/>
        <c:majorTickMark val="out"/>
        <c:minorTickMark val="none"/>
        <c:tickLblPos val="nextTo"/>
        <c:crossAx val="1062873600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D3DDAF-A20E-42C5-8F62-7BF3009A7D53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571CB6-102A-49CB-9857-C934DD32A9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9056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57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9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971AA-0CCC-B5F6-00EE-20154958A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6C0E78-4682-32D2-EF85-DD6993385C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212AB7-B20C-835C-58ED-FCBB4CC6C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BAD46-43D8-A8FB-FBFB-D8607B2992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372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8889A-CCB4-E88D-1362-9A6671247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C1AD59-C53F-E9EC-275B-6AFDA083B3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DF35D7-1482-329C-F67C-90BD69D3D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04F74-6FDB-BCFD-C1DB-3D6BE73560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4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56D76-B661-FB89-2C8E-722B070C6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25AD8F-BF02-000A-E630-5CCD793EE0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2F3A6D-CCAA-C903-4C69-79BCFD552E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7519F5-8A6C-59D3-085E-0FECBC86B2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1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388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08F26-E2A5-D5A3-6E58-D6471B51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4B7A3-701F-1621-3931-557547174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F66687-6C31-920E-49A7-3922B1CBFC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ACCE2-D3B4-2704-B3E7-10095D0A3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18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873EF-A98D-CCC6-B48D-D91405555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7B8F81-085A-2FD0-2697-BCF53508A3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D3C0FB-09BA-A3D2-C536-15B1B2106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4B9D3-60E5-676E-1A78-E0D4BEE1A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060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BE9C2-6FBE-082E-0C14-87250AEB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2A7E9B-CA11-D7AF-045F-B4224EBD4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2BED60-3792-CEAE-37D0-68D06CAFC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49159-65BD-9CD4-1A49-3352F44E95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571CB6-102A-49CB-9857-C934DD32A9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551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9C2CA1-45D1-F780-DB97-2AABB981B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90" t="21177" b="39050"/>
          <a:stretch/>
        </p:blipFill>
        <p:spPr>
          <a:xfrm>
            <a:off x="243842" y="895349"/>
            <a:ext cx="10984476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790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9C2CA1-45D1-F780-DB97-2AABB981B0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090" t="21177" b="39050"/>
          <a:stretch/>
        </p:blipFill>
        <p:spPr>
          <a:xfrm>
            <a:off x="243842" y="895349"/>
            <a:ext cx="10984476" cy="33337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5BBA7C-E212-AF47-F8C0-2394D081C007}"/>
              </a:ext>
            </a:extLst>
          </p:cNvPr>
          <p:cNvSpPr/>
          <p:nvPr userDrawn="1"/>
        </p:nvSpPr>
        <p:spPr>
          <a:xfrm>
            <a:off x="243842" y="702733"/>
            <a:ext cx="11062333" cy="82126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B87B-F46C-4709-A9AA-E0852EAB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88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BADC6DF-B9EF-C093-D64A-336BE7964FA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/>
          <a:srcRect l="1090" t="21177" b="39050"/>
          <a:stretch/>
        </p:blipFill>
        <p:spPr>
          <a:xfrm>
            <a:off x="243842" y="895349"/>
            <a:ext cx="10984476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31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hart" Target="../charts/char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43DC1C4-1BA8-C62C-93CC-182310F3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698" y="2049475"/>
            <a:ext cx="3116160" cy="659032"/>
          </a:xfrm>
        </p:spPr>
        <p:txBody>
          <a:bodyPr/>
          <a:lstStyle/>
          <a:p>
            <a:pPr algn="ctr"/>
            <a:r>
              <a:rPr lang="en-US" dirty="0">
                <a:latin typeface="Airtel Sans Regular" panose="02000000000000000000" pitchFamily="2" charset="77"/>
              </a:rPr>
              <a:t>Samsung Campaigns Analysis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027DBC4-49AA-F2EE-03F9-25594F60C7F5}"/>
              </a:ext>
            </a:extLst>
          </p:cNvPr>
          <p:cNvSpPr txBox="1"/>
          <p:nvPr/>
        </p:nvSpPr>
        <p:spPr>
          <a:xfrm>
            <a:off x="496106" y="4774814"/>
            <a:ext cx="4135271" cy="4563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400" spc="84" dirty="0">
                <a:solidFill>
                  <a:srgbClr val="E22437"/>
                </a:solidFill>
                <a:latin typeface="Airtel Sans Regular" panose="02000000000000000000" pitchFamily="2" charset="77"/>
              </a:rPr>
              <a:t>Analysis Period: 2022-2024</a:t>
            </a:r>
          </a:p>
        </p:txBody>
      </p:sp>
      <p:pic>
        <p:nvPicPr>
          <p:cNvPr id="1026" name="Picture 2" descr="Buy Samsung Galaxy Z Flip6 with AI ...">
            <a:extLst>
              <a:ext uri="{FF2B5EF4-FFF2-40B4-BE49-F238E27FC236}">
                <a16:creationId xmlns:a16="http://schemas.microsoft.com/office/drawing/2014/main" id="{270B181B-0FA6-6051-9F8B-43BCC1A54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4820" y="2219449"/>
            <a:ext cx="349250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7835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2C197-F795-C40E-FDE2-FB1BA85E7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45C46AB-53AC-5010-A750-84883123D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970931"/>
              </p:ext>
            </p:extLst>
          </p:nvPr>
        </p:nvGraphicFramePr>
        <p:xfrm>
          <a:off x="650922" y="1519828"/>
          <a:ext cx="4139444" cy="3161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861">
                  <a:extLst>
                    <a:ext uri="{9D8B030D-6E8A-4147-A177-3AD203B41FA5}">
                      <a16:colId xmlns:a16="http://schemas.microsoft.com/office/drawing/2014/main" val="2633894097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1188493486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200606039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1442091806"/>
                    </a:ext>
                  </a:extLst>
                </a:gridCol>
              </a:tblGrid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% Spend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%Impact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%Impressions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464481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25.49%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310382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4.75%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543877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6.25%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727689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RCTI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12.57%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14.33%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11.38%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758211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291480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MNCTV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5.28%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415988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KOMPAS 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14.95%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001855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IVM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10.17%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962979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iNEWS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322855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Tiktok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10.03%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9.73%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7.79%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0734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00F8BBA-E79C-2477-7B39-E6C5E47D5FF9}"/>
              </a:ext>
            </a:extLst>
          </p:cNvPr>
          <p:cNvSpPr txBox="1"/>
          <p:nvPr/>
        </p:nvSpPr>
        <p:spPr>
          <a:xfrm>
            <a:off x="429906" y="5091206"/>
            <a:ext cx="113344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Key take aways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KOMPAS TV and NET are the </a:t>
            </a:r>
            <a:r>
              <a:rPr lang="en-IN" sz="1200" b="1" dirty="0"/>
              <a:t>best all-round performers</a:t>
            </a:r>
            <a:r>
              <a:rPr lang="en-IN" sz="1200" dirty="0"/>
              <a:t> (both &gt; 1 on efficiency &amp; effectiveness).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TRANS 7 remains indispensable for scale ( ~27 % GRP, 21 % impact) but is cost-heavier than peers.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YouTube, while cost-efficient (spend 4 % vs GRP 9.6 %), still under-delivers on search lift (4.5 %).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RTV and SCTV are consistent </a:t>
            </a:r>
            <a:r>
              <a:rPr lang="en-IN" sz="1200" b="1" dirty="0"/>
              <a:t>under-performers</a:t>
            </a:r>
            <a:r>
              <a:rPr lang="en-IN" sz="1200" dirty="0"/>
              <a:t> – low effectiveness (&lt; 0.4×) despite meaningful budgets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325C0C-1409-11CD-4C58-257A7D4FDC6E}"/>
              </a:ext>
            </a:extLst>
          </p:cNvPr>
          <p:cNvSpPr txBox="1"/>
          <p:nvPr/>
        </p:nvSpPr>
        <p:spPr>
          <a:xfrm>
            <a:off x="349956" y="183636"/>
            <a:ext cx="1107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spc="84" dirty="0">
                <a:solidFill>
                  <a:srgbClr val="E22437"/>
                </a:solidFill>
                <a:latin typeface="Airtel Sans Regular"/>
              </a:rPr>
              <a:t>3-Year view: TRANS 7 consistently anchors the efficiency–effectiveness sweet spot across campaigns</a:t>
            </a:r>
            <a:endParaRPr lang="en-US" spc="84" dirty="0">
              <a:solidFill>
                <a:schemeClr val="tx1">
                  <a:lumMod val="75000"/>
                  <a:lumOff val="25000"/>
                </a:schemeClr>
              </a:solidFill>
              <a:latin typeface="Airtel Sans Regular"/>
            </a:endParaRPr>
          </a:p>
        </p:txBody>
      </p:sp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9926DECF-B7A0-E614-0589-225F945AAE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59"/>
          <a:stretch>
            <a:fillRect/>
          </a:stretch>
        </p:blipFill>
        <p:spPr>
          <a:xfrm>
            <a:off x="5746982" y="1330038"/>
            <a:ext cx="4347044" cy="345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55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84CFFE-9A2F-3317-97BA-6565D953FDFA}"/>
              </a:ext>
            </a:extLst>
          </p:cNvPr>
          <p:cNvSpPr txBox="1"/>
          <p:nvPr/>
        </p:nvSpPr>
        <p:spPr>
          <a:xfrm>
            <a:off x="5521734" y="2504968"/>
            <a:ext cx="2871639" cy="5924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3600" spc="84" dirty="0">
                <a:solidFill>
                  <a:srgbClr val="E22437"/>
                </a:solidFill>
                <a:latin typeface="Airtel Sans Regular" panose="02000000000000000000" pitchFamily="2" charset="77"/>
              </a:rPr>
              <a:t>Thank you</a:t>
            </a:r>
            <a:endParaRPr lang="en-US" sz="3600" b="1" spc="84" dirty="0">
              <a:solidFill>
                <a:srgbClr val="E22437"/>
              </a:solidFill>
              <a:latin typeface="Airtel Sans Regular" panose="02000000000000000000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040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F3D8A1-F664-61E3-D214-C3492D50D6EF}"/>
              </a:ext>
            </a:extLst>
          </p:cNvPr>
          <p:cNvSpPr txBox="1"/>
          <p:nvPr/>
        </p:nvSpPr>
        <p:spPr>
          <a:xfrm>
            <a:off x="349956" y="319963"/>
            <a:ext cx="10859911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spc="84" dirty="0">
                <a:solidFill>
                  <a:srgbClr val="E5121A"/>
                </a:solidFill>
                <a:latin typeface="Airtel Sans Regular" panose="02000000000000000000" pitchFamily="50" charset="0"/>
              </a:rPr>
              <a:t>Analysis Methodology: Attribution Measurement Methodology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CB779D7-7EA7-5EB2-9C33-1248951BA70D}"/>
              </a:ext>
            </a:extLst>
          </p:cNvPr>
          <p:cNvGrpSpPr/>
          <p:nvPr/>
        </p:nvGrpSpPr>
        <p:grpSpPr>
          <a:xfrm>
            <a:off x="249605" y="1361402"/>
            <a:ext cx="3572933" cy="523220"/>
            <a:chOff x="491067" y="1361402"/>
            <a:chExt cx="3572933" cy="5232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8288B13-1120-D00A-3ABD-9D6A39D5C897}"/>
                </a:ext>
              </a:extLst>
            </p:cNvPr>
            <p:cNvSpPr txBox="1"/>
            <p:nvPr/>
          </p:nvSpPr>
          <p:spPr>
            <a:xfrm>
              <a:off x="900916" y="1361402"/>
              <a:ext cx="316308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b="1" dirty="0">
                  <a:latin typeface="Airtel Sans Regular" panose="02000000000000000000" pitchFamily="50" charset="0"/>
                </a:rPr>
                <a:t>Identify Attribution window [actual data]</a:t>
              </a:r>
              <a:endParaRPr lang="en-US" sz="1400" b="1" dirty="0">
                <a:latin typeface="Airtel Sans Regular" panose="02000000000000000000" pitchFamily="50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5B0957B-4064-B79E-0001-6E070026F8CD}"/>
                </a:ext>
              </a:extLst>
            </p:cNvPr>
            <p:cNvSpPr/>
            <p:nvPr/>
          </p:nvSpPr>
          <p:spPr>
            <a:xfrm>
              <a:off x="491067" y="1436598"/>
              <a:ext cx="409849" cy="381000"/>
            </a:xfrm>
            <a:prstGeom prst="rect">
              <a:avLst/>
            </a:prstGeom>
            <a:solidFill>
              <a:srgbClr val="F11F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irtel Sans Regular" panose="02000000000000000000" pitchFamily="50" charset="0"/>
                </a:rPr>
                <a:t>1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5613845-A341-62EC-A976-BD6330729EDD}"/>
              </a:ext>
            </a:extLst>
          </p:cNvPr>
          <p:cNvSpPr txBox="1"/>
          <p:nvPr/>
        </p:nvSpPr>
        <p:spPr>
          <a:xfrm>
            <a:off x="479425" y="5328645"/>
            <a:ext cx="3873489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200" dirty="0">
                <a:latin typeface="Airtel Sans Regular" panose="02000000000000000000" pitchFamily="50" charset="0"/>
              </a:rPr>
              <a:t>A simulation is done for Hour/minutes level cohorts </a:t>
            </a:r>
            <a:r>
              <a:rPr lang="en-US" sz="1200" dirty="0" err="1">
                <a:latin typeface="Airtel Sans Regular" panose="02000000000000000000" pitchFamily="50" charset="0"/>
              </a:rPr>
              <a:t>w.r.t</a:t>
            </a:r>
            <a:r>
              <a:rPr lang="en-US" sz="1200" dirty="0">
                <a:latin typeface="Airtel Sans Regular" panose="02000000000000000000" pitchFamily="50" charset="0"/>
              </a:rPr>
              <a:t> Spots and correlation is measured and plotted. GSV were broken into hours level. 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94A1AA1-269C-0152-975F-B7955813963A}"/>
              </a:ext>
            </a:extLst>
          </p:cNvPr>
          <p:cNvGrpSpPr/>
          <p:nvPr/>
        </p:nvGrpSpPr>
        <p:grpSpPr>
          <a:xfrm>
            <a:off x="4303232" y="1361402"/>
            <a:ext cx="3798872" cy="4865341"/>
            <a:chOff x="4406881" y="1361402"/>
            <a:chExt cx="3798872" cy="486534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75F8C06-3492-0620-0FC0-7EAB049FEF34}"/>
                </a:ext>
              </a:extLst>
            </p:cNvPr>
            <p:cNvGrpSpPr/>
            <p:nvPr/>
          </p:nvGrpSpPr>
          <p:grpSpPr>
            <a:xfrm>
              <a:off x="4406881" y="1361402"/>
              <a:ext cx="3587569" cy="523220"/>
              <a:chOff x="4219223" y="1361402"/>
              <a:chExt cx="3587569" cy="52322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F4A8EBE-F349-E289-9EE1-A1AF6B97832E}"/>
                  </a:ext>
                </a:extLst>
              </p:cNvPr>
              <p:cNvSpPr txBox="1"/>
              <p:nvPr/>
            </p:nvSpPr>
            <p:spPr>
              <a:xfrm>
                <a:off x="4643708" y="1361402"/>
                <a:ext cx="316308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IN" sz="1400" b="1">
                    <a:latin typeface="Airtel Sans Regular" panose="02000000000000000000" pitchFamily="50" charset="0"/>
                  </a:rPr>
                  <a:t>Identify Incremental impact over the dynamic baseline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A45847D-3C79-171E-591F-0667AAA12444}"/>
                  </a:ext>
                </a:extLst>
              </p:cNvPr>
              <p:cNvSpPr/>
              <p:nvPr/>
            </p:nvSpPr>
            <p:spPr>
              <a:xfrm>
                <a:off x="4219223" y="1436598"/>
                <a:ext cx="409849" cy="381000"/>
              </a:xfrm>
              <a:prstGeom prst="rect">
                <a:avLst/>
              </a:prstGeom>
              <a:solidFill>
                <a:srgbClr val="F11F2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Airtel Sans Regular" panose="02000000000000000000" pitchFamily="50" charset="0"/>
                  </a:rPr>
                  <a:t>2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6307078-48DC-71D0-7D77-6C3A2C016098}"/>
                </a:ext>
              </a:extLst>
            </p:cNvPr>
            <p:cNvGrpSpPr/>
            <p:nvPr/>
          </p:nvGrpSpPr>
          <p:grpSpPr>
            <a:xfrm>
              <a:off x="4456563" y="2374985"/>
              <a:ext cx="3493084" cy="2310319"/>
              <a:chOff x="990102" y="2839452"/>
              <a:chExt cx="7530738" cy="4818648"/>
            </a:xfrm>
          </p:grpSpPr>
          <p:pic>
            <p:nvPicPr>
              <p:cNvPr id="18" name="Picture 1" descr="page12image44971632">
                <a:extLst>
                  <a:ext uri="{FF2B5EF4-FFF2-40B4-BE49-F238E27FC236}">
                    <a16:creationId xmlns:a16="http://schemas.microsoft.com/office/drawing/2014/main" id="{D1F9B6EE-CAD2-BC28-89A1-622EAFE6EA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219"/>
              <a:stretch/>
            </p:blipFill>
            <p:spPr bwMode="auto">
              <a:xfrm>
                <a:off x="990102" y="4343414"/>
                <a:ext cx="5178641" cy="331468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9" name="Picture 2" descr="page12image44970800">
                <a:extLst>
                  <a:ext uri="{FF2B5EF4-FFF2-40B4-BE49-F238E27FC236}">
                    <a16:creationId xmlns:a16="http://schemas.microsoft.com/office/drawing/2014/main" id="{7365DF74-6ECB-9D06-D7D4-6224C5B484A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duotone>
                  <a:prstClr val="black"/>
                  <a:schemeClr val="accent3">
                    <a:tint val="45000"/>
                    <a:satMod val="400000"/>
                  </a:scheme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14352"/>
              <a:stretch/>
            </p:blipFill>
            <p:spPr bwMode="auto">
              <a:xfrm>
                <a:off x="3896089" y="2839452"/>
                <a:ext cx="4624751" cy="3314686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srgbClr val="FFC000">
                    <a:alpha val="40000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A75D484-4791-C93F-7AE9-E7437EB49BE9}"/>
                </a:ext>
              </a:extLst>
            </p:cNvPr>
            <p:cNvSpPr txBox="1"/>
            <p:nvPr/>
          </p:nvSpPr>
          <p:spPr>
            <a:xfrm>
              <a:off x="4635784" y="5395746"/>
              <a:ext cx="356996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latin typeface="Airtel Sans Regular" panose="02000000000000000000" pitchFamily="2" charset="77"/>
                </a:defRPr>
              </a:lvl1pPr>
            </a:lstStyle>
            <a:p>
              <a:r>
                <a:rPr lang="en-US" sz="1200" dirty="0">
                  <a:latin typeface="Airtel Sans Regular" panose="02000000000000000000" pitchFamily="50" charset="0"/>
                </a:rPr>
                <a:t>Bayesian algorithms (</a:t>
              </a:r>
              <a:r>
                <a:rPr lang="en-US" sz="1200" b="0" i="0" dirty="0">
                  <a:solidFill>
                    <a:srgbClr val="040C28"/>
                  </a:solidFill>
                  <a:effectLst/>
                  <a:latin typeface="Airtel Sans Regular" panose="02000000000000000000" pitchFamily="50" charset="0"/>
                </a:rPr>
                <a:t>a statistical approach that makes use of prior knowledge to estimate the probability of an event ) </a:t>
              </a:r>
              <a:r>
                <a:rPr lang="en-US" sz="1200" dirty="0">
                  <a:latin typeface="Airtel Sans Regular" panose="02000000000000000000" pitchFamily="50" charset="0"/>
                </a:rPr>
                <a:t>are used to identify dynamic baselines for each cohort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22D09AC-CE36-56AB-F9D9-3E189BB675AF}"/>
              </a:ext>
            </a:extLst>
          </p:cNvPr>
          <p:cNvGrpSpPr/>
          <p:nvPr/>
        </p:nvGrpSpPr>
        <p:grpSpPr>
          <a:xfrm>
            <a:off x="8304228" y="1361402"/>
            <a:ext cx="3599967" cy="523220"/>
            <a:chOff x="8150577" y="1361402"/>
            <a:chExt cx="3599967" cy="52322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62CB3B6-C7AA-AB65-18BB-8DDBD5CA00FB}"/>
                </a:ext>
              </a:extLst>
            </p:cNvPr>
            <p:cNvSpPr txBox="1"/>
            <p:nvPr/>
          </p:nvSpPr>
          <p:spPr>
            <a:xfrm>
              <a:off x="8587460" y="1361402"/>
              <a:ext cx="3163084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IN" sz="1400" b="1">
                  <a:latin typeface="Airtel Sans Regular" panose="02000000000000000000" pitchFamily="50" charset="0"/>
                </a:rPr>
                <a:t>Distribution of impact back to media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A9B0171-8E07-0C48-74E9-8380540749BD}"/>
                </a:ext>
              </a:extLst>
            </p:cNvPr>
            <p:cNvSpPr/>
            <p:nvPr/>
          </p:nvSpPr>
          <p:spPr>
            <a:xfrm>
              <a:off x="8150577" y="1436598"/>
              <a:ext cx="409849" cy="381000"/>
            </a:xfrm>
            <a:prstGeom prst="rect">
              <a:avLst/>
            </a:prstGeom>
            <a:solidFill>
              <a:srgbClr val="F11F2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latin typeface="Airtel Sans Regular" panose="02000000000000000000" pitchFamily="50" charset="0"/>
                </a:rPr>
                <a:t>3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CF69D7C1-BDC3-9932-890B-289215432441}"/>
              </a:ext>
            </a:extLst>
          </p:cNvPr>
          <p:cNvSpPr txBox="1"/>
          <p:nvPr/>
        </p:nvSpPr>
        <p:spPr>
          <a:xfrm>
            <a:off x="8098604" y="5366580"/>
            <a:ext cx="4003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latin typeface="Airtel Sans Regular" panose="02000000000000000000" pitchFamily="50" charset="0"/>
              </a:rPr>
              <a:t>Cohort level incremental impact is distributed back to each media / spot with the help of distribution and impression curves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30F7E47-31C6-04CE-75F5-EF99287FE4EE}"/>
              </a:ext>
            </a:extLst>
          </p:cNvPr>
          <p:cNvSpPr txBox="1"/>
          <p:nvPr/>
        </p:nvSpPr>
        <p:spPr>
          <a:xfrm>
            <a:off x="4617199" y="4572000"/>
            <a:ext cx="248728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b="1">
                <a:solidFill>
                  <a:srgbClr val="FF0000"/>
                </a:solidFill>
                <a:latin typeface="Airtel Sans Regular" panose="02000000000000000000" pitchFamily="50" charset="0"/>
                <a:cs typeface="Calibri"/>
              </a:rPr>
              <a:t>Illustration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377BBC-3FE9-59E6-24DB-3D2D59E051F9}"/>
              </a:ext>
            </a:extLst>
          </p:cNvPr>
          <p:cNvSpPr txBox="1"/>
          <p:nvPr/>
        </p:nvSpPr>
        <p:spPr>
          <a:xfrm>
            <a:off x="8455954" y="4572000"/>
            <a:ext cx="2487283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050" b="1">
                <a:solidFill>
                  <a:srgbClr val="FF0000"/>
                </a:solidFill>
                <a:latin typeface="Airtel Sans Regular" panose="02000000000000000000" pitchFamily="50" charset="0"/>
                <a:cs typeface="Calibri"/>
              </a:rPr>
              <a:t>Illustration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A64DF0F2-F926-34A3-1D87-6FE360B039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9697962"/>
              </p:ext>
            </p:extLst>
          </p:nvPr>
        </p:nvGraphicFramePr>
        <p:xfrm>
          <a:off x="414444" y="2183641"/>
          <a:ext cx="3681553" cy="23883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B1157A4-65AA-979C-86AD-9B3364503650}"/>
              </a:ext>
            </a:extLst>
          </p:cNvPr>
          <p:cNvCxnSpPr>
            <a:cxnSpLocks/>
          </p:cNvCxnSpPr>
          <p:nvPr/>
        </p:nvCxnSpPr>
        <p:spPr>
          <a:xfrm flipV="1">
            <a:off x="2163437" y="2715904"/>
            <a:ext cx="0" cy="1637732"/>
          </a:xfrm>
          <a:prstGeom prst="line">
            <a:avLst/>
          </a:prstGeom>
          <a:ln w="285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89AD67-97B2-F31A-F197-916047AF2708}"/>
              </a:ext>
            </a:extLst>
          </p:cNvPr>
          <p:cNvSpPr txBox="1"/>
          <p:nvPr/>
        </p:nvSpPr>
        <p:spPr>
          <a:xfrm>
            <a:off x="527185" y="4522977"/>
            <a:ext cx="814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Hours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525428-C1CD-240F-F0E2-D5A10AC2323D}"/>
              </a:ext>
            </a:extLst>
          </p:cNvPr>
          <p:cNvSpPr txBox="1"/>
          <p:nvPr/>
        </p:nvSpPr>
        <p:spPr>
          <a:xfrm rot="16200000">
            <a:off x="-42231" y="3539760"/>
            <a:ext cx="81450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Correlation </a:t>
            </a:r>
          </a:p>
        </p:txBody>
      </p:sp>
      <p:pic>
        <p:nvPicPr>
          <p:cNvPr id="13" name="Picture 12" descr="A graph with green and blue bars&#10;&#10;Description automatically generated">
            <a:extLst>
              <a:ext uri="{FF2B5EF4-FFF2-40B4-BE49-F238E27FC236}">
                <a16:creationId xmlns:a16="http://schemas.microsoft.com/office/drawing/2014/main" id="{F3A1C87B-FCA3-E529-8B15-CEDD2ED664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8604" y="2618588"/>
            <a:ext cx="3753747" cy="162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735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B3B8AF2-3DDD-D95C-0112-F7277506C24F}"/>
              </a:ext>
            </a:extLst>
          </p:cNvPr>
          <p:cNvSpPr txBox="1"/>
          <p:nvPr/>
        </p:nvSpPr>
        <p:spPr>
          <a:xfrm>
            <a:off x="349956" y="19406"/>
            <a:ext cx="10859911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920"/>
              </a:lnSpc>
              <a:spcBef>
                <a:spcPct val="0"/>
              </a:spcBef>
            </a:pPr>
            <a:r>
              <a:rPr lang="en-US" sz="2400" spc="84">
                <a:solidFill>
                  <a:srgbClr val="E22437"/>
                </a:solidFill>
                <a:latin typeface="Airtel Sans Regular" panose="02000000000000000000" pitchFamily="50" charset="0"/>
              </a:rPr>
              <a:t>Understanding Impact</a:t>
            </a:r>
          </a:p>
          <a:p>
            <a:r>
              <a:rPr lang="en-US" spc="84">
                <a:solidFill>
                  <a:schemeClr val="tx1">
                    <a:lumMod val="75000"/>
                    <a:lumOff val="25000"/>
                  </a:schemeClr>
                </a:solidFill>
                <a:latin typeface="Airtel Sans Regular" panose="02000000000000000000" pitchFamily="50" charset="0"/>
              </a:rPr>
              <a:t>#Attribution Measurement Definition</a:t>
            </a:r>
            <a:endParaRPr lang="en-US">
              <a:solidFill>
                <a:schemeClr val="tx1">
                  <a:lumMod val="75000"/>
                  <a:lumOff val="25000"/>
                </a:schemeClr>
              </a:solidFill>
              <a:latin typeface="Airtel Sans Regular" panose="02000000000000000000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FA7DD-9910-599B-43F7-FB2F3CB25E5F}"/>
              </a:ext>
            </a:extLst>
          </p:cNvPr>
          <p:cNvSpPr txBox="1"/>
          <p:nvPr/>
        </p:nvSpPr>
        <p:spPr>
          <a:xfrm>
            <a:off x="349956" y="2047887"/>
            <a:ext cx="6160577" cy="37548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1400" b="1">
                <a:solidFill>
                  <a:srgbClr val="E22437"/>
                </a:solidFill>
                <a:latin typeface="Airtel Sans Regular"/>
              </a:rPr>
              <a:t>EFFICIENCY: </a:t>
            </a:r>
            <a:r>
              <a:rPr lang="en-US" sz="1400">
                <a:latin typeface="Airtel Sans Regular"/>
              </a:rPr>
              <a:t>Lift observed in Google search volume (GSV) </a:t>
            </a:r>
            <a:r>
              <a:rPr lang="en-US" sz="1400" b="1">
                <a:latin typeface="Airtel Sans Regular"/>
              </a:rPr>
              <a:t>per unit of cost. </a:t>
            </a:r>
            <a:r>
              <a:rPr lang="en-US" sz="1400">
                <a:latin typeface="Airtel Sans Regular"/>
              </a:rPr>
              <a:t>If this is more than 1, then returns are positive else returns are negative.</a:t>
            </a:r>
          </a:p>
          <a:p>
            <a:pPr algn="just"/>
            <a:endParaRPr lang="en-US" sz="1400" i="1">
              <a:solidFill>
                <a:schemeClr val="bg2">
                  <a:lumMod val="50000"/>
                </a:schemeClr>
              </a:solidFill>
              <a:latin typeface="Airtel Sans Regular" panose="02000000000000000000" pitchFamily="50" charset="0"/>
            </a:endParaRPr>
          </a:p>
          <a:p>
            <a:pPr algn="just"/>
            <a:endParaRPr lang="en-US" sz="1400">
              <a:latin typeface="Airtel Sans Regular" panose="02000000000000000000" pitchFamily="50" charset="0"/>
            </a:endParaRPr>
          </a:p>
          <a:p>
            <a:pPr algn="just"/>
            <a:r>
              <a:rPr lang="en-US" sz="1400" b="1">
                <a:solidFill>
                  <a:srgbClr val="E22437"/>
                </a:solidFill>
                <a:latin typeface="Airtel Sans Regular"/>
              </a:rPr>
              <a:t>EFFECTIVENESS:</a:t>
            </a:r>
            <a:r>
              <a:rPr lang="en-US" sz="1400">
                <a:solidFill>
                  <a:srgbClr val="E22437"/>
                </a:solidFill>
                <a:latin typeface="Airtel Sans Regular"/>
              </a:rPr>
              <a:t> </a:t>
            </a:r>
            <a:r>
              <a:rPr lang="en-US" sz="1400">
                <a:latin typeface="Airtel Sans Regular"/>
              </a:rPr>
              <a:t>Lift observed in Google search volume (GSV) </a:t>
            </a:r>
            <a:r>
              <a:rPr lang="en-US" sz="1400" b="1">
                <a:latin typeface="Airtel Sans Regular"/>
              </a:rPr>
              <a:t>per unit impressions</a:t>
            </a:r>
            <a:r>
              <a:rPr lang="en-US" sz="1400">
                <a:latin typeface="Airtel Sans Regular"/>
              </a:rPr>
              <a:t>. If this is more than 1, then returns are positive else returns are negative.</a:t>
            </a:r>
          </a:p>
          <a:p>
            <a:pPr algn="just"/>
            <a:endParaRPr lang="en-US" sz="1400">
              <a:latin typeface="Airtel Sans Regular" panose="02000000000000000000" pitchFamily="50" charset="0"/>
            </a:endParaRPr>
          </a:p>
          <a:p>
            <a:pPr algn="just"/>
            <a:r>
              <a:rPr lang="en-US" sz="1400" b="1">
                <a:solidFill>
                  <a:srgbClr val="E22437"/>
                </a:solidFill>
                <a:latin typeface="Airtel Sans Regular"/>
              </a:rPr>
              <a:t>IMPACT: </a:t>
            </a:r>
            <a:r>
              <a:rPr lang="en-US" sz="1400">
                <a:latin typeface="Airtel Sans Regular"/>
              </a:rPr>
              <a:t>Incremental Google search volume</a:t>
            </a:r>
          </a:p>
          <a:p>
            <a:pPr algn="just"/>
            <a:endParaRPr lang="en-US" sz="1400">
              <a:latin typeface="Airtel Sans Regular" panose="02000000000000000000" pitchFamily="50" charset="0"/>
            </a:endParaRPr>
          </a:p>
          <a:p>
            <a:pPr algn="just"/>
            <a:r>
              <a:rPr lang="en-US" sz="1400" b="1">
                <a:solidFill>
                  <a:srgbClr val="E22437"/>
                </a:solidFill>
                <a:latin typeface="Airtel Sans Regular"/>
              </a:rPr>
              <a:t>INPUT VARIABLE: </a:t>
            </a:r>
            <a:r>
              <a:rPr lang="en-US" sz="1400">
                <a:latin typeface="Airtel Sans Regular"/>
              </a:rPr>
              <a:t>Media wise Impressions, costs</a:t>
            </a:r>
          </a:p>
          <a:p>
            <a:pPr algn="just"/>
            <a:endParaRPr lang="en-US" sz="1400">
              <a:latin typeface="Airtel Sans Regular" panose="02000000000000000000" pitchFamily="50" charset="0"/>
            </a:endParaRPr>
          </a:p>
          <a:p>
            <a:pPr algn="just"/>
            <a:r>
              <a:rPr lang="en-US" sz="1400" b="1">
                <a:solidFill>
                  <a:srgbClr val="E22437"/>
                </a:solidFill>
                <a:latin typeface="Airtel Sans Regular"/>
              </a:rPr>
              <a:t>OUTPUT/DRIVER VARIABLE:</a:t>
            </a:r>
            <a:r>
              <a:rPr lang="en-US" sz="1400" b="1">
                <a:solidFill>
                  <a:srgbClr val="E41C23"/>
                </a:solidFill>
                <a:latin typeface="Airtel Sans Regular"/>
              </a:rPr>
              <a:t> </a:t>
            </a:r>
            <a:r>
              <a:rPr lang="en-US" sz="1400">
                <a:solidFill>
                  <a:srgbClr val="000000"/>
                </a:solidFill>
                <a:latin typeface="Airtel Sans Regular"/>
              </a:rPr>
              <a:t>Google Search Volume (GSV)</a:t>
            </a:r>
            <a:endParaRPr lang="en-US" sz="1400">
              <a:latin typeface="Airtel Sans Regular"/>
            </a:endParaRPr>
          </a:p>
          <a:p>
            <a:pPr algn="just"/>
            <a:endParaRPr lang="en-US" sz="1400" b="1">
              <a:solidFill>
                <a:srgbClr val="E22437"/>
              </a:solidFill>
              <a:latin typeface="Airtel Sans Regular" panose="02000000000000000000" pitchFamily="50" charset="0"/>
            </a:endParaRPr>
          </a:p>
          <a:p>
            <a:pPr algn="just"/>
            <a:r>
              <a:rPr lang="en-US" sz="1400" b="1">
                <a:solidFill>
                  <a:srgbClr val="E22437"/>
                </a:solidFill>
                <a:latin typeface="Airtel Sans Regular"/>
              </a:rPr>
              <a:t>SIGNIFICANCE RANGE:</a:t>
            </a:r>
            <a:r>
              <a:rPr lang="en-US" sz="1400">
                <a:solidFill>
                  <a:srgbClr val="000000"/>
                </a:solidFill>
                <a:latin typeface="Airtel Sans Regular"/>
              </a:rPr>
              <a:t> 90% Confidence level (p = 0.01) </a:t>
            </a:r>
          </a:p>
          <a:p>
            <a:pPr algn="just"/>
            <a:endParaRPr lang="en-US" sz="1400" i="1">
              <a:solidFill>
                <a:schemeClr val="bg2">
                  <a:lumMod val="50000"/>
                </a:schemeClr>
              </a:solidFill>
              <a:latin typeface="Airtel Sans Regular" panose="02000000000000000000" pitchFamily="50" charset="0"/>
            </a:endParaRPr>
          </a:p>
          <a:p>
            <a:pPr algn="just"/>
            <a:endParaRPr lang="en-US" sz="1400">
              <a:latin typeface="Airtel Sans Regular" panose="02000000000000000000" pitchFamily="50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738D00-B438-9136-FAF2-EE52011D3525}"/>
              </a:ext>
            </a:extLst>
          </p:cNvPr>
          <p:cNvSpPr txBox="1"/>
          <p:nvPr/>
        </p:nvSpPr>
        <p:spPr>
          <a:xfrm>
            <a:off x="410936" y="1300771"/>
            <a:ext cx="60386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>
                <a:latin typeface="Airtel Sans Regular" panose="02000000000000000000" pitchFamily="50" charset="0"/>
              </a:rPr>
              <a:t>Definitions</a:t>
            </a:r>
            <a:endParaRPr lang="en-US" b="1">
              <a:latin typeface="Airtel Sans Regular" panose="02000000000000000000" pitchFamily="50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A1EF82-8A4C-0A1F-8121-6F6E58041D81}"/>
              </a:ext>
            </a:extLst>
          </p:cNvPr>
          <p:cNvSpPr txBox="1"/>
          <p:nvPr/>
        </p:nvSpPr>
        <p:spPr>
          <a:xfrm>
            <a:off x="7081006" y="1300771"/>
            <a:ext cx="4486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>
                <a:latin typeface="Airtel Sans Regular" panose="02000000000000000000" pitchFamily="50" charset="0"/>
              </a:rPr>
              <a:t>Understanding Graphs</a:t>
            </a:r>
            <a:endParaRPr lang="en-US" b="1">
              <a:latin typeface="Airtel Sans Regular" panose="02000000000000000000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0179F8-A5B0-5D67-660A-4E77ED6FA1AF}"/>
              </a:ext>
            </a:extLst>
          </p:cNvPr>
          <p:cNvSpPr txBox="1"/>
          <p:nvPr/>
        </p:nvSpPr>
        <p:spPr>
          <a:xfrm>
            <a:off x="177806" y="6324223"/>
            <a:ext cx="109336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200">
                <a:solidFill>
                  <a:srgbClr val="E22437"/>
                </a:solidFill>
                <a:latin typeface="Airtel Sans Regular" panose="02000000000000000000" pitchFamily="50" charset="0"/>
              </a:rPr>
              <a:t>Note: Current Analysis is only considering immediate effect of media and doesn’t include any ad-stock effect leading to mid or long-term media impact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09F7CAB-78CE-F9B2-3D96-D3527E75C78D}"/>
              </a:ext>
            </a:extLst>
          </p:cNvPr>
          <p:cNvGrpSpPr/>
          <p:nvPr/>
        </p:nvGrpSpPr>
        <p:grpSpPr>
          <a:xfrm>
            <a:off x="7123325" y="1975146"/>
            <a:ext cx="4537192" cy="4098923"/>
            <a:chOff x="7123325" y="1975146"/>
            <a:chExt cx="4537192" cy="409892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AC6DC74-3A98-E25E-5677-B45CD7D2E521}"/>
                </a:ext>
              </a:extLst>
            </p:cNvPr>
            <p:cNvGrpSpPr/>
            <p:nvPr/>
          </p:nvGrpSpPr>
          <p:grpSpPr>
            <a:xfrm>
              <a:off x="7123325" y="1975146"/>
              <a:ext cx="4537192" cy="4098923"/>
              <a:chOff x="10239059" y="3367927"/>
              <a:chExt cx="4537192" cy="4098923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BD16FAC9-F54A-FF80-866B-50AD1027264F}"/>
                  </a:ext>
                </a:extLst>
              </p:cNvPr>
              <p:cNvCxnSpPr/>
              <p:nvPr/>
            </p:nvCxnSpPr>
            <p:spPr>
              <a:xfrm>
                <a:off x="10940438" y="3367927"/>
                <a:ext cx="0" cy="3440624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BFCA19D-9A8B-C0EE-7E10-7A6C305D37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940439" y="6808550"/>
                <a:ext cx="3742841" cy="0"/>
              </a:xfrm>
              <a:prstGeom prst="line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01DBC4-FF8D-FA99-BEFC-631B40D6D0EF}"/>
                  </a:ext>
                </a:extLst>
              </p:cNvPr>
              <p:cNvSpPr txBox="1"/>
              <p:nvPr/>
            </p:nvSpPr>
            <p:spPr>
              <a:xfrm>
                <a:off x="10597937" y="6599983"/>
                <a:ext cx="2968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Airtel Sans Regular" panose="02000000000000000000" pitchFamily="50" charset="0"/>
                  </a:rPr>
                  <a:t>0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54E051-E0C7-B8D9-2B3B-DF3F25865A16}"/>
                  </a:ext>
                </a:extLst>
              </p:cNvPr>
              <p:cNvSpPr txBox="1"/>
              <p:nvPr/>
            </p:nvSpPr>
            <p:spPr>
              <a:xfrm>
                <a:off x="12111740" y="6808550"/>
                <a:ext cx="243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Airtel Sans Regular" panose="02000000000000000000" pitchFamily="50" charset="0"/>
                  </a:rPr>
                  <a:t>1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606AE56-2D11-AAD5-E18E-500245340D72}"/>
                  </a:ext>
                </a:extLst>
              </p:cNvPr>
              <p:cNvSpPr txBox="1"/>
              <p:nvPr/>
            </p:nvSpPr>
            <p:spPr>
              <a:xfrm>
                <a:off x="13946368" y="6808550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Airtel Sans Regular" panose="02000000000000000000" pitchFamily="50" charset="0"/>
                  </a:rPr>
                  <a:t>2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540A34-9117-FF5D-FB85-FCBFB07B478E}"/>
                  </a:ext>
                </a:extLst>
              </p:cNvPr>
              <p:cNvSpPr txBox="1"/>
              <p:nvPr/>
            </p:nvSpPr>
            <p:spPr>
              <a:xfrm>
                <a:off x="10523468" y="5312917"/>
                <a:ext cx="24397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Airtel Sans Regular" panose="02000000000000000000" pitchFamily="50" charset="0"/>
                  </a:rPr>
                  <a:t>1</a:t>
                </a: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D27DEAA-4BA4-DEC3-8A1F-3F1A0E6CE88C}"/>
                  </a:ext>
                </a:extLst>
              </p:cNvPr>
              <p:cNvSpPr txBox="1"/>
              <p:nvPr/>
            </p:nvSpPr>
            <p:spPr>
              <a:xfrm>
                <a:off x="10523468" y="3619705"/>
                <a:ext cx="2808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Airtel Sans Regular" panose="02000000000000000000" pitchFamily="50" charset="0"/>
                  </a:rPr>
                  <a:t>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8C50A5-E838-3E8C-FBFC-FA134D26F340}"/>
                  </a:ext>
                </a:extLst>
              </p:cNvPr>
              <p:cNvSpPr txBox="1"/>
              <p:nvPr/>
            </p:nvSpPr>
            <p:spPr>
              <a:xfrm>
                <a:off x="10963367" y="7159073"/>
                <a:ext cx="997389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Airtel Sans Regular" panose="02000000000000000000" pitchFamily="50" charset="0"/>
                  </a:rPr>
                  <a:t>Efficiency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9045B5-FFDA-A0D4-EC0C-2AA8938D10C0}"/>
                  </a:ext>
                </a:extLst>
              </p:cNvPr>
              <p:cNvSpPr txBox="1"/>
              <p:nvPr/>
            </p:nvSpPr>
            <p:spPr>
              <a:xfrm rot="16200000">
                <a:off x="9747579" y="5856441"/>
                <a:ext cx="1290738" cy="30777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400">
                    <a:latin typeface="Airtel Sans Regular" panose="02000000000000000000" pitchFamily="50" charset="0"/>
                  </a:rPr>
                  <a:t>Effectiveness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028E14-C101-B2EE-65AA-4C4518427B9A}"/>
                  </a:ext>
                </a:extLst>
              </p:cNvPr>
              <p:cNvSpPr txBox="1"/>
              <p:nvPr/>
            </p:nvSpPr>
            <p:spPr>
              <a:xfrm>
                <a:off x="12443776" y="5662028"/>
                <a:ext cx="2332475" cy="523220"/>
              </a:xfrm>
              <a:prstGeom prst="rect">
                <a:avLst/>
              </a:prstGeom>
              <a:solidFill>
                <a:srgbClr val="FFFF00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latin typeface="Airtel Sans Regular" panose="02000000000000000000" pitchFamily="50" charset="0"/>
                  </a:rPr>
                  <a:t>Channels in this zone are efficient but </a:t>
                </a:r>
                <a:r>
                  <a:rPr lang="en-US" sz="1400">
                    <a:solidFill>
                      <a:srgbClr val="E41C23"/>
                    </a:solidFill>
                    <a:latin typeface="Airtel Sans Regular" panose="02000000000000000000" pitchFamily="50" charset="0"/>
                  </a:rPr>
                  <a:t>not effective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5588E4-6E53-B306-4C0D-F13E820D8901}"/>
                  </a:ext>
                </a:extLst>
              </p:cNvPr>
              <p:cNvSpPr txBox="1"/>
              <p:nvPr/>
            </p:nvSpPr>
            <p:spPr>
              <a:xfrm>
                <a:off x="11018348" y="3659414"/>
                <a:ext cx="1347654" cy="954107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>
                    <a:latin typeface="Airtel Sans Regular" panose="02000000000000000000" pitchFamily="50" charset="0"/>
                  </a:rPr>
                  <a:t>Channels in this zone are effective but </a:t>
                </a:r>
                <a:r>
                  <a:rPr lang="en-US" sz="1400">
                    <a:solidFill>
                      <a:srgbClr val="E41C23"/>
                    </a:solidFill>
                    <a:latin typeface="Airtel Sans Regular" panose="02000000000000000000" pitchFamily="50" charset="0"/>
                  </a:rPr>
                  <a:t>not efficient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FAA31E3-F75E-578C-7176-A1DEE4023050}"/>
                  </a:ext>
                </a:extLst>
              </p:cNvPr>
              <p:cNvSpPr/>
              <p:nvPr/>
            </p:nvSpPr>
            <p:spPr>
              <a:xfrm>
                <a:off x="12445485" y="3440668"/>
                <a:ext cx="2255591" cy="1994247"/>
              </a:xfrm>
              <a:prstGeom prst="rect">
                <a:avLst/>
              </a:prstGeom>
              <a:solidFill>
                <a:schemeClr val="accent6">
                  <a:alpha val="17411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Airtel Sans Regular" panose="02000000000000000000" pitchFamily="50" charset="0"/>
                  </a:rPr>
                  <a:t>Best performing media channel </a:t>
                </a:r>
              </a:p>
              <a:p>
                <a:pPr algn="ctr"/>
                <a:endParaRPr lang="en-US" sz="1400">
                  <a:latin typeface="Airtel Sans Regular" panose="02000000000000000000" pitchFamily="50" charset="0"/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A92778-F3A5-445D-278F-5B8AE9061C96}"/>
                  </a:ext>
                </a:extLst>
              </p:cNvPr>
              <p:cNvSpPr/>
              <p:nvPr/>
            </p:nvSpPr>
            <p:spPr>
              <a:xfrm>
                <a:off x="10994118" y="5421905"/>
                <a:ext cx="1399224" cy="1339752"/>
              </a:xfrm>
              <a:prstGeom prst="rect">
                <a:avLst/>
              </a:prstGeom>
              <a:solidFill>
                <a:srgbClr val="F11F20">
                  <a:alpha val="17411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>
                    <a:solidFill>
                      <a:schemeClr val="tx1"/>
                    </a:solidFill>
                    <a:latin typeface="Airtel Sans Regular" panose="02000000000000000000" pitchFamily="50" charset="0"/>
                  </a:rPr>
                  <a:t>Non- performing Media channels</a:t>
                </a:r>
              </a:p>
            </p:txBody>
          </p:sp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03E5020-1A55-641A-D343-3003D2CCB79F}"/>
                </a:ext>
              </a:extLst>
            </p:cNvPr>
            <p:cNvCxnSpPr/>
            <p:nvPr/>
          </p:nvCxnSpPr>
          <p:spPr>
            <a:xfrm>
              <a:off x="8891213" y="5920180"/>
              <a:ext cx="2455333" cy="0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4FE5363-A449-3E21-17D9-D3E480CC3A59}"/>
                </a:ext>
              </a:extLst>
            </p:cNvPr>
            <p:cNvCxnSpPr/>
            <p:nvPr/>
          </p:nvCxnSpPr>
          <p:spPr>
            <a:xfrm flipV="1">
              <a:off x="7268747" y="2534701"/>
              <a:ext cx="0" cy="1311143"/>
            </a:xfrm>
            <a:prstGeom prst="straightConnector1">
              <a:avLst/>
            </a:prstGeom>
            <a:ln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43408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B4EAF0-2210-07B1-1309-DE474B0D9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6ACA341-36B2-384A-9980-B78E90C26651}"/>
              </a:ext>
            </a:extLst>
          </p:cNvPr>
          <p:cNvSpPr txBox="1"/>
          <p:nvPr/>
        </p:nvSpPr>
        <p:spPr>
          <a:xfrm>
            <a:off x="349956" y="204338"/>
            <a:ext cx="1085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spc="84" dirty="0">
                <a:solidFill>
                  <a:srgbClr val="E22437"/>
                </a:solidFill>
                <a:latin typeface="Airtel Sans Regular"/>
              </a:rPr>
              <a:t>Considerations &amp; Caveats</a:t>
            </a:r>
            <a:endParaRPr lang="en-US" sz="1800" spc="84" dirty="0">
              <a:solidFill>
                <a:srgbClr val="E22437"/>
              </a:solidFill>
              <a:latin typeface="Airtel Sans Regular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9AA930-6574-E2F7-BB25-7E886FD4C618}"/>
              </a:ext>
            </a:extLst>
          </p:cNvPr>
          <p:cNvSpPr txBox="1"/>
          <p:nvPr/>
        </p:nvSpPr>
        <p:spPr>
          <a:xfrm>
            <a:off x="349956" y="1243232"/>
            <a:ext cx="414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spc="84" dirty="0">
                <a:solidFill>
                  <a:srgbClr val="E22437"/>
                </a:solidFill>
                <a:latin typeface="Airtel Sans Regular"/>
              </a:rPr>
              <a:t>What to expect 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B6B590-8CD4-DAB0-831A-B2F0EE7F65E6}"/>
              </a:ext>
            </a:extLst>
          </p:cNvPr>
          <p:cNvSpPr txBox="1"/>
          <p:nvPr/>
        </p:nvSpPr>
        <p:spPr>
          <a:xfrm>
            <a:off x="349956" y="1612564"/>
            <a:ext cx="107593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Media Attribution &amp; Impact:</a:t>
            </a:r>
            <a:r>
              <a:rPr lang="en-IN" sz="1400" dirty="0"/>
              <a:t> Quantifies lift contribution across media channels.</a:t>
            </a:r>
          </a:p>
          <a:p>
            <a:endParaRPr lang="en-I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Granular Seasonality Adjustments:</a:t>
            </a:r>
            <a:r>
              <a:rPr lang="en-IN" sz="1400" dirty="0"/>
              <a:t> Hourly-level seasonality effects are already integrated into the attribution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Broad Seasonality Trends:</a:t>
            </a:r>
            <a:r>
              <a:rPr lang="en-IN" sz="1400" dirty="0"/>
              <a:t> Daily, weekly, and monthly seasonality are derived using standard approaches and incorporated for deeper impact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TV Performance by Channel:</a:t>
            </a:r>
            <a:r>
              <a:rPr lang="en-IN" sz="1400" dirty="0"/>
              <a:t> Assesses the effectiveness and influence of TV campaigns across networks.</a:t>
            </a:r>
            <a:endParaRPr lang="en-IN" sz="1400" b="1" dirty="0"/>
          </a:p>
          <a:p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Influencer GRP to cost conversion :</a:t>
            </a:r>
            <a:r>
              <a:rPr lang="en-IN" sz="1400" dirty="0"/>
              <a:t> An approx. cost of influencer is taken using 1GRP = 0.02 Million views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/>
              <a:t>Forecasting-Based Estimations: </a:t>
            </a:r>
            <a:r>
              <a:rPr lang="en-IN" sz="1400" dirty="0"/>
              <a:t>A portion of the analysis relies on </a:t>
            </a:r>
            <a:r>
              <a:rPr lang="en-IN" sz="1400" b="1" dirty="0"/>
              <a:t>forecasting</a:t>
            </a:r>
            <a:r>
              <a:rPr lang="en-IN" sz="1400" dirty="0"/>
              <a:t>, which introduces a margin of </a:t>
            </a:r>
            <a:r>
              <a:rPr lang="en-IN" sz="1400" b="1" dirty="0"/>
              <a:t>error</a:t>
            </a:r>
            <a:r>
              <a:rPr lang="en-IN" sz="1400" dirty="0"/>
              <a:t> in final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80828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4BD56-95A7-54F5-6276-AD0999D8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9E69A64E-9683-7215-EB7E-7C066FD33A0A}"/>
              </a:ext>
            </a:extLst>
          </p:cNvPr>
          <p:cNvSpPr txBox="1"/>
          <p:nvPr/>
        </p:nvSpPr>
        <p:spPr>
          <a:xfrm rot="16200000">
            <a:off x="-641058" y="3448923"/>
            <a:ext cx="1698495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irtel Sans Regular"/>
              </a:rPr>
              <a:t>Lifts are calculated </a:t>
            </a:r>
            <a:r>
              <a:rPr lang="en-US" sz="800" dirty="0" err="1">
                <a:solidFill>
                  <a:schemeClr val="bg1">
                    <a:lumMod val="50000"/>
                  </a:schemeClr>
                </a:solidFill>
                <a:latin typeface="Airtel Sans Regular"/>
              </a:rPr>
              <a:t>w.r.t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Airtel Sans Regular"/>
              </a:rPr>
              <a:t> pre-period</a:t>
            </a:r>
            <a:endParaRPr lang="en-US" sz="105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2B62DE-3394-FA4D-2E7A-DEAF4407B6B6}"/>
              </a:ext>
            </a:extLst>
          </p:cNvPr>
          <p:cNvSpPr txBox="1"/>
          <p:nvPr/>
        </p:nvSpPr>
        <p:spPr>
          <a:xfrm>
            <a:off x="349956" y="204338"/>
            <a:ext cx="108599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400" spc="84" dirty="0">
                <a:solidFill>
                  <a:srgbClr val="E22437"/>
                </a:solidFill>
                <a:latin typeface="Airtel Sans Regular"/>
              </a:rPr>
              <a:t>~15% long term lift in Google trends for Samsung</a:t>
            </a:r>
            <a:endParaRPr lang="en-US" sz="1800" spc="84" dirty="0">
              <a:solidFill>
                <a:srgbClr val="E22437"/>
              </a:solidFill>
              <a:latin typeface="Airtel Sans Regular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0B7B842-F422-1397-5ECA-678F26C84A44}"/>
              </a:ext>
            </a:extLst>
          </p:cNvPr>
          <p:cNvGrpSpPr/>
          <p:nvPr/>
        </p:nvGrpSpPr>
        <p:grpSpPr>
          <a:xfrm>
            <a:off x="677224" y="1753356"/>
            <a:ext cx="5094184" cy="3951412"/>
            <a:chOff x="748476" y="1075543"/>
            <a:chExt cx="10718800" cy="474781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D483F68-FDD5-6019-BA20-2B779B20CE19}"/>
                </a:ext>
              </a:extLst>
            </p:cNvPr>
            <p:cNvSpPr txBox="1"/>
            <p:nvPr/>
          </p:nvSpPr>
          <p:spPr>
            <a:xfrm>
              <a:off x="9601914" y="1255053"/>
              <a:ext cx="765931" cy="258867"/>
            </a:xfrm>
            <a:prstGeom prst="rect">
              <a:avLst/>
            </a:prstGeom>
            <a:solidFill>
              <a:srgbClr val="F29E6A"/>
            </a:solidFill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800" dirty="0">
                  <a:latin typeface="Airtel Sans Regular"/>
                </a:rPr>
                <a:t>51% </a:t>
              </a:r>
              <a:endParaRPr lang="en-US" sz="800" dirty="0">
                <a:latin typeface="Airtel Sans Regular" panose="02000000000000000000" pitchFamily="50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E032C03-A59E-9FF9-9985-88F250D3945A}"/>
                </a:ext>
              </a:extLst>
            </p:cNvPr>
            <p:cNvSpPr txBox="1"/>
            <p:nvPr/>
          </p:nvSpPr>
          <p:spPr>
            <a:xfrm>
              <a:off x="6308138" y="1255053"/>
              <a:ext cx="806801" cy="258867"/>
            </a:xfrm>
            <a:prstGeom prst="rect">
              <a:avLst/>
            </a:prstGeom>
            <a:solidFill>
              <a:srgbClr val="F29E6A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800" dirty="0">
                  <a:latin typeface="Airtel Sans Regular"/>
                </a:rPr>
                <a:t>22% </a:t>
              </a:r>
              <a:endParaRPr lang="en-US" sz="800" dirty="0">
                <a:latin typeface="Airtel Sans Regular" panose="02000000000000000000" pitchFamily="50" charset="0"/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2F5780A-3A17-5D2A-D1B3-3DF095125EE5}"/>
                </a:ext>
              </a:extLst>
            </p:cNvPr>
            <p:cNvSpPr txBox="1"/>
            <p:nvPr/>
          </p:nvSpPr>
          <p:spPr>
            <a:xfrm>
              <a:off x="2808114" y="1255053"/>
              <a:ext cx="806801" cy="258867"/>
            </a:xfrm>
            <a:prstGeom prst="rect">
              <a:avLst/>
            </a:prstGeom>
            <a:solidFill>
              <a:srgbClr val="F29E6A"/>
            </a:solidFill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800" dirty="0">
                  <a:latin typeface="Airtel Sans Regular"/>
                </a:rPr>
                <a:t>41% </a:t>
              </a:r>
              <a:endParaRPr lang="en-US" sz="800" dirty="0">
                <a:latin typeface="Airtel Sans Regular" panose="02000000000000000000" pitchFamily="50" charset="0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F2B9D8B-383A-0012-DAD5-AA507203C619}"/>
                </a:ext>
              </a:extLst>
            </p:cNvPr>
            <p:cNvCxnSpPr>
              <a:cxnSpLocks/>
            </p:cNvCxnSpPr>
            <p:nvPr/>
          </p:nvCxnSpPr>
          <p:spPr>
            <a:xfrm>
              <a:off x="3624461" y="1163081"/>
              <a:ext cx="0" cy="3671992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A8C274-533A-18FC-FE7E-04D35DF5C1B5}"/>
                </a:ext>
              </a:extLst>
            </p:cNvPr>
            <p:cNvCxnSpPr>
              <a:cxnSpLocks/>
            </p:cNvCxnSpPr>
            <p:nvPr/>
          </p:nvCxnSpPr>
          <p:spPr>
            <a:xfrm>
              <a:off x="2800819" y="1128927"/>
              <a:ext cx="0" cy="3656367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Chart 8">
              <a:extLst>
                <a:ext uri="{FF2B5EF4-FFF2-40B4-BE49-F238E27FC236}">
                  <a16:creationId xmlns:a16="http://schemas.microsoft.com/office/drawing/2014/main" id="{3D23B293-EE0D-D447-B203-41D19CC90EEB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0568079"/>
                </p:ext>
              </p:extLst>
            </p:nvPr>
          </p:nvGraphicFramePr>
          <p:xfrm>
            <a:off x="748476" y="1937162"/>
            <a:ext cx="10718800" cy="3886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856FCA-E365-3F55-61CB-3D79ED42F021}"/>
                </a:ext>
              </a:extLst>
            </p:cNvPr>
            <p:cNvCxnSpPr>
              <a:cxnSpLocks/>
            </p:cNvCxnSpPr>
            <p:nvPr/>
          </p:nvCxnSpPr>
          <p:spPr>
            <a:xfrm>
              <a:off x="7144557" y="1100390"/>
              <a:ext cx="0" cy="3671992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578731C-38B3-FF87-45F1-1FB0D0351AF6}"/>
                </a:ext>
              </a:extLst>
            </p:cNvPr>
            <p:cNvCxnSpPr>
              <a:cxnSpLocks/>
            </p:cNvCxnSpPr>
            <p:nvPr/>
          </p:nvCxnSpPr>
          <p:spPr>
            <a:xfrm>
              <a:off x="6288574" y="1114658"/>
              <a:ext cx="0" cy="3640738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0A465C9-6568-2325-E0F9-364A349E8FA6}"/>
                </a:ext>
              </a:extLst>
            </p:cNvPr>
            <p:cNvCxnSpPr>
              <a:cxnSpLocks/>
            </p:cNvCxnSpPr>
            <p:nvPr/>
          </p:nvCxnSpPr>
          <p:spPr>
            <a:xfrm>
              <a:off x="10369977" y="1075543"/>
              <a:ext cx="0" cy="3671992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97C6876-F4E9-477D-458B-D01C1EBBFB4F}"/>
                </a:ext>
              </a:extLst>
            </p:cNvPr>
            <p:cNvCxnSpPr>
              <a:cxnSpLocks/>
            </p:cNvCxnSpPr>
            <p:nvPr/>
          </p:nvCxnSpPr>
          <p:spPr>
            <a:xfrm>
              <a:off x="9573692" y="1100391"/>
              <a:ext cx="0" cy="3687617"/>
            </a:xfrm>
            <a:prstGeom prst="line">
              <a:avLst/>
            </a:prstGeom>
            <a:ln w="127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4B7B7C2-B826-D7DD-754D-CFB4386F1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38795" y="3455719"/>
              <a:ext cx="9357756" cy="403762"/>
            </a:xfrm>
            <a:prstGeom prst="line">
              <a:avLst/>
            </a:prstGeom>
            <a:ln w="22225" cmpd="dbl">
              <a:solidFill>
                <a:schemeClr val="accent2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A1BEF2C-C0D8-83FB-04E6-3991FF2CCF88}"/>
                </a:ext>
              </a:extLst>
            </p:cNvPr>
            <p:cNvSpPr txBox="1"/>
            <p:nvPr/>
          </p:nvSpPr>
          <p:spPr>
            <a:xfrm>
              <a:off x="1213761" y="1229323"/>
              <a:ext cx="961955" cy="277356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900" b="1" dirty="0">
                  <a:latin typeface="Airtel Sans Regular"/>
                </a:rPr>
                <a:t>Lift -&gt;</a:t>
              </a:r>
              <a:endParaRPr lang="en-US" sz="900" b="1" dirty="0">
                <a:latin typeface="Airtel Sans Regular" panose="02000000000000000000" pitchFamily="50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7DF2F74-30AC-C32F-B001-002552F43B7D}"/>
                </a:ext>
              </a:extLst>
            </p:cNvPr>
            <p:cNvSpPr txBox="1"/>
            <p:nvPr/>
          </p:nvSpPr>
          <p:spPr>
            <a:xfrm rot="21424435">
              <a:off x="3360398" y="3713734"/>
              <a:ext cx="2967965" cy="3050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b="1" dirty="0">
                  <a:solidFill>
                    <a:srgbClr val="F29E6A"/>
                  </a:solidFill>
                </a:rPr>
                <a:t>Growing trend line</a:t>
              </a:r>
            </a:p>
          </p:txBody>
        </p:sp>
      </p:grpSp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ADECB102-357F-42FA-0E4D-6A1DD483C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964113"/>
              </p:ext>
            </p:extLst>
          </p:nvPr>
        </p:nvGraphicFramePr>
        <p:xfrm>
          <a:off x="6143812" y="1481287"/>
          <a:ext cx="5675150" cy="4370227"/>
        </p:xfrm>
        <a:graphic>
          <a:graphicData uri="http://schemas.openxmlformats.org/drawingml/2006/table">
            <a:tbl>
              <a:tblPr/>
              <a:tblGrid>
                <a:gridCol w="2837575">
                  <a:extLst>
                    <a:ext uri="{9D8B030D-6E8A-4147-A177-3AD203B41FA5}">
                      <a16:colId xmlns:a16="http://schemas.microsoft.com/office/drawing/2014/main" val="7633336"/>
                    </a:ext>
                  </a:extLst>
                </a:gridCol>
                <a:gridCol w="2837575">
                  <a:extLst>
                    <a:ext uri="{9D8B030D-6E8A-4147-A177-3AD203B41FA5}">
                      <a16:colId xmlns:a16="http://schemas.microsoft.com/office/drawing/2014/main" val="2638936761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r>
                        <a:rPr lang="en-IN" sz="1200" dirty="0"/>
                        <a:t> Take-away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Why it matters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8932681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IN" sz="1200" b="1" dirty="0"/>
                        <a:t>1. Every heavy burst of paid video (TV + YouTube) pushed Google-search interest sharply above baseline.</a:t>
                      </a:r>
                      <a:endParaRPr lang="en-IN" sz="1200" dirty="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We see three distinct activations – Aug ’22 (+41 % peak-to-pre), Aug ’23 (+22 %) and Jul ’24 (+51 %).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1549470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IN" sz="1200" b="1" dirty="0"/>
                        <a:t>2. The </a:t>
                      </a:r>
                      <a:r>
                        <a:rPr lang="en-IN" sz="1200" b="1" i="1" dirty="0"/>
                        <a:t>floor</a:t>
                      </a:r>
                      <a:r>
                        <a:rPr lang="en-IN" sz="1200" b="1" dirty="0"/>
                        <a:t> keeps rising –“baseline” trend is ~15 % higher today than before the first burst.</a:t>
                      </a:r>
                      <a:endParaRPr lang="en-IN" sz="1200" dirty="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Even after the spikes subside, Samsung is retaining part of the gain. Paid video is building durable brand equity, not just creating momentary noise.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3133752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IN" sz="1200" b="1" dirty="0"/>
                        <a:t>3. 2024 delivered the biggest single-week lift despite a smaller overall GRP flight.</a:t>
                      </a:r>
                      <a:endParaRPr lang="en-IN" sz="1200" dirty="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A more concentrated schedule, refreshed creative and the YouTube influencer drop combined for the best spike-to-GRP ratio so far.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154485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IN" sz="1200" b="1" dirty="0"/>
                        <a:t>4. YouTube injections (orange bars) amplify the TV spikes and lengthen the tail.</a:t>
                      </a:r>
                      <a:endParaRPr lang="en-IN" sz="1200" dirty="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In all three bursts the GRP bars end first, but search interest decays more slowly – the long-tail effect coincides with the influencer live dates.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5339230"/>
                  </a:ext>
                </a:extLst>
              </a:tr>
              <a:tr h="805803">
                <a:tc>
                  <a:txBody>
                    <a:bodyPr/>
                    <a:lstStyle/>
                    <a:p>
                      <a:r>
                        <a:rPr lang="en-IN" sz="1200" b="1" dirty="0"/>
                        <a:t>5. Momentum now sustains even in “dark” weeks – twice the level at the very start of 2022.</a:t>
                      </a:r>
                      <a:endParaRPr lang="en-IN" sz="1200" dirty="0"/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/>
                        <a:t>The compounding effect means each new burst starts from a higher baseline, so future media can work harder.</a:t>
                      </a:r>
                    </a:p>
                  </a:txBody>
                  <a:tcPr marL="80580" marR="80580" marT="40290" marB="4029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80563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1023B212-BD80-C232-2281-627E1CCFB0D2}"/>
              </a:ext>
            </a:extLst>
          </p:cNvPr>
          <p:cNvSpPr txBox="1"/>
          <p:nvPr/>
        </p:nvSpPr>
        <p:spPr>
          <a:xfrm>
            <a:off x="525438" y="6108048"/>
            <a:ext cx="111433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Three tightly-timed video bursts have more than </a:t>
            </a:r>
            <a:r>
              <a:rPr lang="en-IN" sz="1200" b="1" dirty="0"/>
              <a:t>approx. doubled Samsung’s organic search momentum</a:t>
            </a:r>
            <a:r>
              <a:rPr lang="en-IN" sz="1200" dirty="0"/>
              <a:t>, with each successive wave starting higher and lifting faster – evidence that TV and </a:t>
            </a:r>
            <a:r>
              <a:rPr lang="en-IN" sz="1200" dirty="0" err="1"/>
              <a:t>Youtube</a:t>
            </a:r>
            <a:r>
              <a:rPr lang="en-IN" sz="1200" dirty="0"/>
              <a:t> is stacking, not resetting</a:t>
            </a:r>
            <a:endParaRPr lang="en-US" sz="12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1D9CF60-E827-FB30-C3DA-A362160EE5B1}"/>
              </a:ext>
            </a:extLst>
          </p:cNvPr>
          <p:cNvSpPr txBox="1"/>
          <p:nvPr/>
        </p:nvSpPr>
        <p:spPr>
          <a:xfrm>
            <a:off x="1132764" y="1296537"/>
            <a:ext cx="398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Samsung Lift Analysis</a:t>
            </a:r>
          </a:p>
        </p:txBody>
      </p:sp>
    </p:spTree>
    <p:extLst>
      <p:ext uri="{BB962C8B-B14F-4D97-AF65-F5344CB8AC3E}">
        <p14:creationId xmlns:p14="http://schemas.microsoft.com/office/powerpoint/2010/main" val="1240437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9F084-9DF2-2866-A8C2-1ADA21EB8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Box 79">
            <a:extLst>
              <a:ext uri="{FF2B5EF4-FFF2-40B4-BE49-F238E27FC236}">
                <a16:creationId xmlns:a16="http://schemas.microsoft.com/office/drawing/2014/main" id="{19EF1988-6299-4D1C-53A0-A7EC71D26A27}"/>
              </a:ext>
            </a:extLst>
          </p:cNvPr>
          <p:cNvSpPr txBox="1"/>
          <p:nvPr/>
        </p:nvSpPr>
        <p:spPr>
          <a:xfrm>
            <a:off x="484494" y="2423152"/>
            <a:ext cx="448329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Now let’s look at channel wise performance for each year and then consolidated insights … </a:t>
            </a:r>
            <a:endParaRPr lang="en-US" sz="2000" dirty="0"/>
          </a:p>
        </p:txBody>
      </p:sp>
      <p:pic>
        <p:nvPicPr>
          <p:cNvPr id="5122" name="Picture 2" descr="Samsung Galaxy Z Flip5 and Galaxy Z ...">
            <a:extLst>
              <a:ext uri="{FF2B5EF4-FFF2-40B4-BE49-F238E27FC236}">
                <a16:creationId xmlns:a16="http://schemas.microsoft.com/office/drawing/2014/main" id="{8F4211BF-F2A7-585F-58B5-0E048C2AA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756" y="1300409"/>
            <a:ext cx="5704764" cy="4038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011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293467D-7F55-3D95-ED57-17B1AC9215E5}"/>
              </a:ext>
            </a:extLst>
          </p:cNvPr>
          <p:cNvSpPr txBox="1"/>
          <p:nvPr/>
        </p:nvSpPr>
        <p:spPr>
          <a:xfrm>
            <a:off x="349956" y="197285"/>
            <a:ext cx="1107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spc="84" dirty="0">
                <a:solidFill>
                  <a:srgbClr val="E22437"/>
                </a:solidFill>
                <a:latin typeface="Airtel Sans Regular"/>
              </a:rPr>
              <a:t>2022: TRANS 7 and NET sit firmly in the high-efficiency / high-effectiveness quadrant; RTV trails</a:t>
            </a:r>
            <a:endParaRPr lang="en-US" spc="84" dirty="0">
              <a:solidFill>
                <a:schemeClr val="tx1">
                  <a:lumMod val="75000"/>
                  <a:lumOff val="25000"/>
                </a:schemeClr>
              </a:solidFill>
              <a:latin typeface="Airtel Sans Regular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C1DA830-54DC-A68F-A5EC-6F2AB6CBD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029004"/>
              </p:ext>
            </p:extLst>
          </p:nvPr>
        </p:nvGraphicFramePr>
        <p:xfrm>
          <a:off x="596331" y="1437942"/>
          <a:ext cx="4139444" cy="3161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861">
                  <a:extLst>
                    <a:ext uri="{9D8B030D-6E8A-4147-A177-3AD203B41FA5}">
                      <a16:colId xmlns:a16="http://schemas.microsoft.com/office/drawing/2014/main" val="2633894097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1188493486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200606039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1442091806"/>
                    </a:ext>
                  </a:extLst>
                </a:gridCol>
              </a:tblGrid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% Spend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%Impact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%Impressions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464481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16.04%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31.85%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310382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11.56%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543877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6.19%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3.61%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727689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RCTI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10.48%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758211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16.55%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15.97%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291480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MNCTV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9.44%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6.70%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415988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KOMPAS 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15.98%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12.46%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001855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IVM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962979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iNEWS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322855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Tiktok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07349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4E49E94-CA27-B3AB-199D-B7D2C7E34134}"/>
              </a:ext>
            </a:extLst>
          </p:cNvPr>
          <p:cNvSpPr txBox="1"/>
          <p:nvPr/>
        </p:nvSpPr>
        <p:spPr>
          <a:xfrm>
            <a:off x="429906" y="5091206"/>
            <a:ext cx="113344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Key take aways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NET and RCTI stand out in the “green zone” – both efficient ( &gt;1 ) </a:t>
            </a:r>
            <a:r>
              <a:rPr lang="en-IN" sz="1200" i="1" dirty="0"/>
              <a:t>and</a:t>
            </a:r>
            <a:r>
              <a:rPr lang="en-IN" sz="1200" dirty="0"/>
              <a:t> highly effective ( &gt;1 ).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TRANS 7 delivers the biggest share of GRPs </a:t>
            </a:r>
            <a:r>
              <a:rPr lang="en-IN" sz="1200" b="1" dirty="0"/>
              <a:t>(32 %)</a:t>
            </a:r>
            <a:r>
              <a:rPr lang="en-IN" sz="1200" dirty="0"/>
              <a:t> yet lags on per-unit impact: effectiveness just </a:t>
            </a:r>
            <a:r>
              <a:rPr lang="en-IN" sz="1200" b="1" dirty="0"/>
              <a:t>0.70×</a:t>
            </a:r>
            <a:r>
              <a:rPr lang="en-IN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KOMPAS TV over-indexes on effectiveness (</a:t>
            </a:r>
            <a:r>
              <a:rPr lang="en-IN" sz="1200" b="1" dirty="0"/>
              <a:t>1.63×</a:t>
            </a:r>
            <a:r>
              <a:rPr lang="en-IN" sz="1200" dirty="0"/>
              <a:t>) but is cost-heavy (spend </a:t>
            </a:r>
            <a:r>
              <a:rPr lang="en-IN" sz="1200" b="1" dirty="0"/>
              <a:t>19 %</a:t>
            </a:r>
            <a:r>
              <a:rPr lang="en-IN" sz="1200" dirty="0"/>
              <a:t> &gt; GRP </a:t>
            </a:r>
            <a:r>
              <a:rPr lang="en-IN" sz="1200" b="1" dirty="0"/>
              <a:t>9 %</a:t>
            </a:r>
            <a:r>
              <a:rPr lang="en-IN" sz="1200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YouTube remains a </a:t>
            </a:r>
            <a:r>
              <a:rPr lang="en-IN" sz="1200" b="1" dirty="0"/>
              <a:t>low-cost reach extender</a:t>
            </a:r>
            <a:r>
              <a:rPr lang="en-IN" sz="1200" dirty="0"/>
              <a:t> – only </a:t>
            </a:r>
            <a:r>
              <a:rPr lang="en-IN" sz="1200" b="1" dirty="0"/>
              <a:t>1.4 %</a:t>
            </a:r>
            <a:r>
              <a:rPr lang="en-IN" sz="1200" dirty="0"/>
              <a:t> of spend for </a:t>
            </a:r>
            <a:r>
              <a:rPr lang="en-IN" sz="1200" b="1" dirty="0"/>
              <a:t>10 %</a:t>
            </a:r>
            <a:r>
              <a:rPr lang="en-IN" sz="1200" dirty="0"/>
              <a:t> of GRP but limited lift</a:t>
            </a:r>
          </a:p>
        </p:txBody>
      </p:sp>
      <p:pic>
        <p:nvPicPr>
          <p:cNvPr id="4" name="Picture 3" descr="A screen shot of a graph&#10;&#10;AI-generated content may be incorrect.">
            <a:extLst>
              <a:ext uri="{FF2B5EF4-FFF2-40B4-BE49-F238E27FC236}">
                <a16:creationId xmlns:a16="http://schemas.microsoft.com/office/drawing/2014/main" id="{2CCBBF89-120F-8D6A-4FF2-BDC3AB2186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98"/>
          <a:stretch>
            <a:fillRect/>
          </a:stretch>
        </p:blipFill>
        <p:spPr>
          <a:xfrm>
            <a:off x="5873336" y="1187532"/>
            <a:ext cx="4707578" cy="375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141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87FD1D-D732-8B61-C552-4434C0F0D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025376-EF9B-C9CD-AC62-2B0D50DA4F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978018"/>
              </p:ext>
            </p:extLst>
          </p:nvPr>
        </p:nvGraphicFramePr>
        <p:xfrm>
          <a:off x="596331" y="1437942"/>
          <a:ext cx="4139444" cy="3161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861">
                  <a:extLst>
                    <a:ext uri="{9D8B030D-6E8A-4147-A177-3AD203B41FA5}">
                      <a16:colId xmlns:a16="http://schemas.microsoft.com/office/drawing/2014/main" val="2633894097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1188493486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200606039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1442091806"/>
                    </a:ext>
                  </a:extLst>
                </a:gridCol>
              </a:tblGrid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% Spend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%Impact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%Impressions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464481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15.66%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310382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2.06%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543877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6.29%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1.89%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727689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RCTI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21.80%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758211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13.92%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18.37%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17.67%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291480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MNCTV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7.82%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415988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KOMPAS 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16.91%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16.40%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8.68%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001855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IVM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9.18%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11.43%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962979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iNEWS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4.84%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322855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Tiktok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8.10%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0734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D64E460-C911-388D-5B2C-6921C477095A}"/>
              </a:ext>
            </a:extLst>
          </p:cNvPr>
          <p:cNvSpPr txBox="1"/>
          <p:nvPr/>
        </p:nvSpPr>
        <p:spPr>
          <a:xfrm>
            <a:off x="429906" y="5091206"/>
            <a:ext cx="113344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Key take aways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All major TV networks cluster around efficiency ≈ 1; only </a:t>
            </a:r>
            <a:r>
              <a:rPr lang="en-IN" sz="1200" b="1" dirty="0"/>
              <a:t>KOMPAS TV &amp; MNCTV</a:t>
            </a:r>
            <a:r>
              <a:rPr lang="en-IN" sz="1200" dirty="0"/>
              <a:t> break into effectiveness &gt; 1.3.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TRANS 7 still the single biggest driver of impact (</a:t>
            </a:r>
            <a:r>
              <a:rPr lang="en-IN" sz="1200" b="1" dirty="0"/>
              <a:t>21 %</a:t>
            </a:r>
            <a:r>
              <a:rPr lang="en-IN" sz="1200" dirty="0"/>
              <a:t>), but </a:t>
            </a:r>
            <a:r>
              <a:rPr lang="en-IN" sz="1200" b="1" dirty="0"/>
              <a:t>spend &gt; impact</a:t>
            </a:r>
            <a:r>
              <a:rPr lang="en-IN" sz="1200" dirty="0"/>
              <a:t> → efficiency just </a:t>
            </a:r>
            <a:r>
              <a:rPr lang="en-IN" sz="1200" b="1" dirty="0"/>
              <a:t>1.14</a:t>
            </a:r>
            <a:r>
              <a:rPr lang="en-IN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YouTube doubles its share of spend vs 2022 ( 3.1 % ) but remains </a:t>
            </a:r>
            <a:r>
              <a:rPr lang="en-IN" sz="1200" b="1" dirty="0"/>
              <a:t>sub-critical on effectiveness (0.45×)</a:t>
            </a:r>
            <a:r>
              <a:rPr lang="en-IN" sz="1200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RTV is the </a:t>
            </a:r>
            <a:r>
              <a:rPr lang="en-IN" sz="1200" b="1" dirty="0"/>
              <a:t>least effective</a:t>
            </a:r>
            <a:r>
              <a:rPr lang="en-IN" sz="1200" dirty="0"/>
              <a:t> medium (0.37×) despite higher spend share (</a:t>
            </a:r>
            <a:r>
              <a:rPr lang="en-IN" sz="1200" b="1" dirty="0"/>
              <a:t>6.3 %</a:t>
            </a:r>
            <a:r>
              <a:rPr lang="en-IN" sz="1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B5E648-4C87-6AE3-A062-FEA69EA71F09}"/>
              </a:ext>
            </a:extLst>
          </p:cNvPr>
          <p:cNvSpPr txBox="1"/>
          <p:nvPr/>
        </p:nvSpPr>
        <p:spPr>
          <a:xfrm>
            <a:off x="349955" y="183636"/>
            <a:ext cx="115781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spc="84" dirty="0">
                <a:solidFill>
                  <a:srgbClr val="E22437"/>
                </a:solidFill>
                <a:latin typeface="Airtel Sans Regular"/>
              </a:rPr>
              <a:t>2023: TRANS 7 sustains leadership, YouTube improves efficiency, KOMPAS TV edges up in effectiveness</a:t>
            </a:r>
            <a:endParaRPr lang="en-US" sz="2400" spc="84" dirty="0">
              <a:solidFill>
                <a:srgbClr val="E5121A"/>
              </a:solidFill>
              <a:latin typeface="Airtel Sans Regular" panose="02000000000000000000" pitchFamily="50" charset="0"/>
            </a:endParaRPr>
          </a:p>
        </p:txBody>
      </p:sp>
      <p:pic>
        <p:nvPicPr>
          <p:cNvPr id="6" name="Picture 5" descr="A screen shot of a graph&#10;&#10;AI-generated content may be incorrect.">
            <a:extLst>
              <a:ext uri="{FF2B5EF4-FFF2-40B4-BE49-F238E27FC236}">
                <a16:creationId xmlns:a16="http://schemas.microsoft.com/office/drawing/2014/main" id="{6B8C5AF1-C2B2-7C15-BD27-FE26A9A92C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603"/>
          <a:stretch>
            <a:fillRect/>
          </a:stretch>
        </p:blipFill>
        <p:spPr>
          <a:xfrm>
            <a:off x="6424550" y="1235034"/>
            <a:ext cx="4191791" cy="331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49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54A19-1CA8-4483-4F72-27970E5E4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C62DF8-74C3-3828-F68D-0D6611CCD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18226"/>
              </p:ext>
            </p:extLst>
          </p:nvPr>
        </p:nvGraphicFramePr>
        <p:xfrm>
          <a:off x="596331" y="1437942"/>
          <a:ext cx="4139444" cy="31613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34861">
                  <a:extLst>
                    <a:ext uri="{9D8B030D-6E8A-4147-A177-3AD203B41FA5}">
                      <a16:colId xmlns:a16="http://schemas.microsoft.com/office/drawing/2014/main" val="2633894097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1188493486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200606039"/>
                    </a:ext>
                  </a:extLst>
                </a:gridCol>
                <a:gridCol w="1034861">
                  <a:extLst>
                    <a:ext uri="{9D8B030D-6E8A-4147-A177-3AD203B41FA5}">
                      <a16:colId xmlns:a16="http://schemas.microsoft.com/office/drawing/2014/main" val="1442091806"/>
                    </a:ext>
                  </a:extLst>
                </a:gridCol>
              </a:tblGrid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Channel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% Spend 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%Impact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%Impressions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4464481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 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14.30%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20.16%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32.52%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8310382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SCTV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6.62%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5.83%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2543877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4.02%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1.13%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22.51%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1727689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RCTI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7.45%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8.49%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8.85%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758211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NET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5.06%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5.34%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9291480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MNCTV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2.32%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415988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KOMPAS TV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20.52%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18.26%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9.22%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001855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IVM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14.42%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8.65%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5.58%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962979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iNEWS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9.69%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14.05%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7.59%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2322855"/>
                  </a:ext>
                </a:extLst>
              </a:tr>
              <a:tr h="28739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Tiktok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15.60%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20.90%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11.81%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507349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99B0263-14B3-601E-36DD-D4D4C0863FF4}"/>
              </a:ext>
            </a:extLst>
          </p:cNvPr>
          <p:cNvSpPr txBox="1"/>
          <p:nvPr/>
        </p:nvSpPr>
        <p:spPr>
          <a:xfrm>
            <a:off x="429906" y="5091206"/>
            <a:ext cx="113344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/>
              <a:t>Key take aways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/>
              <a:t>E</a:t>
            </a:r>
            <a:r>
              <a:rPr lang="en-IN" sz="1200" dirty="0"/>
              <a:t>KOMPAS TV dominates the green quadrant – </a:t>
            </a:r>
            <a:r>
              <a:rPr lang="en-IN" sz="1200" b="1" dirty="0"/>
              <a:t>strongest effectiveness (3.37×)</a:t>
            </a:r>
            <a:r>
              <a:rPr lang="en-IN" sz="1200" dirty="0"/>
              <a:t> and respectable efficiency (1. 07×).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YouTube leaps to </a:t>
            </a:r>
            <a:r>
              <a:rPr lang="en-IN" sz="1200" b="1" dirty="0"/>
              <a:t>11.8 % GRP / 20.9 % impact</a:t>
            </a:r>
            <a:r>
              <a:rPr lang="en-IN" sz="1200" dirty="0"/>
              <a:t>; efficiency back above parity (1.34×).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RTV continues to be a drag: </a:t>
            </a:r>
            <a:r>
              <a:rPr lang="en-IN" sz="1200" b="1" dirty="0"/>
              <a:t>21 % GRP</a:t>
            </a:r>
            <a:r>
              <a:rPr lang="en-IN" sz="1200" dirty="0"/>
              <a:t> yet minimal impact (1.14 %), yielding very low efficiency (</a:t>
            </a:r>
            <a:r>
              <a:rPr lang="en-IN" sz="1200" b="1" dirty="0"/>
              <a:t>0.28</a:t>
            </a:r>
            <a:r>
              <a:rPr lang="en-IN" sz="1200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dirty="0"/>
              <a:t>TRANS 7 largest GRP share again (</a:t>
            </a:r>
            <a:r>
              <a:rPr lang="en-IN" sz="1200" b="1" dirty="0"/>
              <a:t>32.8 %</a:t>
            </a:r>
            <a:r>
              <a:rPr lang="en-IN" sz="1200" dirty="0"/>
              <a:t>), but effectiveness only </a:t>
            </a:r>
            <a:r>
              <a:rPr lang="en-IN" sz="1200" b="1" dirty="0"/>
              <a:t>0.62×</a:t>
            </a:r>
            <a:endParaRPr lang="en-IN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24C886-29DD-95C2-8880-261A59117552}"/>
              </a:ext>
            </a:extLst>
          </p:cNvPr>
          <p:cNvSpPr txBox="1"/>
          <p:nvPr/>
        </p:nvSpPr>
        <p:spPr>
          <a:xfrm>
            <a:off x="349956" y="183636"/>
            <a:ext cx="1107410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IN" sz="2400" spc="84" dirty="0">
                <a:solidFill>
                  <a:srgbClr val="E22437"/>
                </a:solidFill>
                <a:latin typeface="Airtel Sans Regular"/>
              </a:rPr>
              <a:t>2024: KOMPAS TV commands impact share, while TRANS 7 delivers the most balanced performance</a:t>
            </a:r>
            <a:endParaRPr lang="en-US" spc="84" dirty="0">
              <a:solidFill>
                <a:schemeClr val="tx1">
                  <a:lumMod val="75000"/>
                  <a:lumOff val="25000"/>
                </a:schemeClr>
              </a:solidFill>
              <a:latin typeface="Airtel Sans Regular"/>
            </a:endParaRPr>
          </a:p>
        </p:txBody>
      </p:sp>
      <p:pic>
        <p:nvPicPr>
          <p:cNvPr id="6" name="Picture 5" descr="A screen shot of a black screen&#10;&#10;AI-generated content may be incorrect.">
            <a:extLst>
              <a:ext uri="{FF2B5EF4-FFF2-40B4-BE49-F238E27FC236}">
                <a16:creationId xmlns:a16="http://schemas.microsoft.com/office/drawing/2014/main" id="{46946E17-B9CA-C81F-5D56-DB1F145C7A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776"/>
          <a:stretch>
            <a:fillRect/>
          </a:stretch>
        </p:blipFill>
        <p:spPr>
          <a:xfrm>
            <a:off x="6222671" y="1341913"/>
            <a:ext cx="4393670" cy="350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40653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3706</TotalTime>
  <Words>1426</Words>
  <Application>Microsoft Macintosh PowerPoint</Application>
  <PresentationFormat>Widescreen</PresentationFormat>
  <Paragraphs>290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Airtel Sans Regular</vt:lpstr>
      <vt:lpstr>Aptos Narrow</vt:lpstr>
      <vt:lpstr>Arial</vt:lpstr>
      <vt:lpstr>Calibri</vt:lpstr>
      <vt:lpstr>1_Office Theme</vt:lpstr>
      <vt:lpstr>Samsung Campaigns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Campaign Analysis</dc:title>
  <dc:creator>Anshoo Jain</dc:creator>
  <cp:lastModifiedBy>Prakhar Gupta</cp:lastModifiedBy>
  <cp:revision>94</cp:revision>
  <dcterms:created xsi:type="dcterms:W3CDTF">2024-05-09T10:16:51Z</dcterms:created>
  <dcterms:modified xsi:type="dcterms:W3CDTF">2025-10-15T11:40:55Z</dcterms:modified>
</cp:coreProperties>
</file>