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5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A0BE-E976-4F5A-823E-5D84B1111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905D2-4CAA-45C7-834A-6381460D3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CCEFD-E21B-46F8-82E2-A867AABF891B}"/>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5" name="Footer Placeholder 4">
            <a:extLst>
              <a:ext uri="{FF2B5EF4-FFF2-40B4-BE49-F238E27FC236}">
                <a16:creationId xmlns:a16="http://schemas.microsoft.com/office/drawing/2014/main" id="{D0DA5C9C-F47A-4BCB-8915-526B0367A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4DBA2-3C19-426C-908A-C569C5E68E6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8562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616E-502C-477B-A5D9-EF88DC451D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B7266-9AA0-49DF-A108-CE00A411F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E35F-F336-4E07-B1F6-3369CB00FA25}"/>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5" name="Footer Placeholder 4">
            <a:extLst>
              <a:ext uri="{FF2B5EF4-FFF2-40B4-BE49-F238E27FC236}">
                <a16:creationId xmlns:a16="http://schemas.microsoft.com/office/drawing/2014/main" id="{4663CED3-6797-49A5-95A3-2CA9CE4DC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1B8F3-22F2-4490-A6E7-7D928F696C74}"/>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6144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17ABD-49CA-48F2-9420-B6E0789D2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818C6-2C1D-4A01-9B4B-2F609BF565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B237C-0C25-410B-86D9-B6FAE76B4C7A}"/>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5" name="Footer Placeholder 4">
            <a:extLst>
              <a:ext uri="{FF2B5EF4-FFF2-40B4-BE49-F238E27FC236}">
                <a16:creationId xmlns:a16="http://schemas.microsoft.com/office/drawing/2014/main" id="{F2CFFA66-F128-40A7-A384-643028568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779D-1DDA-4E8C-89B1-3C1B4AF44851}"/>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6868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952A-6AF0-4E28-9D3E-C5588BB99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6BDB9-F6F3-45FA-8984-133F75F3EC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0FCEB-11F2-4A03-AF50-416EE608BACE}"/>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5" name="Footer Placeholder 4">
            <a:extLst>
              <a:ext uri="{FF2B5EF4-FFF2-40B4-BE49-F238E27FC236}">
                <a16:creationId xmlns:a16="http://schemas.microsoft.com/office/drawing/2014/main" id="{636DE472-89BC-4C90-8720-AC10617C6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0A301-2185-4970-BEF6-7B090BD1D74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175950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8611-D1F1-4D9B-B4D2-F722B4C7D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5B954-6848-49EA-B584-B01B27ED7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D5FD9D-7B49-48C8-9E4F-22CAC5A9E216}"/>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5" name="Footer Placeholder 4">
            <a:extLst>
              <a:ext uri="{FF2B5EF4-FFF2-40B4-BE49-F238E27FC236}">
                <a16:creationId xmlns:a16="http://schemas.microsoft.com/office/drawing/2014/main" id="{E5D39EF3-E6CB-4CE2-995B-81CAAF4A4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7AE6-38B0-4AFB-BF1C-993EB3E11188}"/>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04259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F738-96F0-4B26-8D92-E5BB3529D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0A902-0E9A-4749-AF4F-E1706C77CB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41FB6-8173-4113-95BC-DEE18463C4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40A750-83CA-41A3-B9C7-2A0F923C9050}"/>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6" name="Footer Placeholder 5">
            <a:extLst>
              <a:ext uri="{FF2B5EF4-FFF2-40B4-BE49-F238E27FC236}">
                <a16:creationId xmlns:a16="http://schemas.microsoft.com/office/drawing/2014/main" id="{6DA089D3-0931-4752-8BA9-1DFEE488C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BF5DD-200A-435A-9EA9-62E4A31480B1}"/>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243454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6B2A-F7D0-44FE-87C3-9569464CA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440A7-8D81-492A-8EC2-D7D98486E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9D8655-3F08-4078-A208-BF3AAFC0F7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15EDE-06EE-49D1-B7B7-7495EEBBC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7F863-1D65-416A-B126-6287F0A81C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C31A92-8571-4672-9B1A-7BF5B294EFA2}"/>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8" name="Footer Placeholder 7">
            <a:extLst>
              <a:ext uri="{FF2B5EF4-FFF2-40B4-BE49-F238E27FC236}">
                <a16:creationId xmlns:a16="http://schemas.microsoft.com/office/drawing/2014/main" id="{903BE739-B1D3-401D-8A23-8B406D3B8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5ACE8-0F3F-4F85-886A-510511F54DC3}"/>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79229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DD49-BE95-4214-84A0-0557546E5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BF60C-9FBA-40BB-9936-FC8A080FAE2A}"/>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4" name="Footer Placeholder 3">
            <a:extLst>
              <a:ext uri="{FF2B5EF4-FFF2-40B4-BE49-F238E27FC236}">
                <a16:creationId xmlns:a16="http://schemas.microsoft.com/office/drawing/2014/main" id="{4A1B91B5-E7CC-4644-9DE9-DF3C080BBE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B5610-4C27-4D87-991A-369368A5236F}"/>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92641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B8A60-EC1A-4938-A7C9-6F239CCA2C73}"/>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3" name="Footer Placeholder 2">
            <a:extLst>
              <a:ext uri="{FF2B5EF4-FFF2-40B4-BE49-F238E27FC236}">
                <a16:creationId xmlns:a16="http://schemas.microsoft.com/office/drawing/2014/main" id="{C40B17DA-D840-490E-8187-BF3EE3C4D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824E-6348-4A5A-BF65-657E008902EA}"/>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32346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1984-637C-49CD-9124-85F0F5FA3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1BC08-94D8-4C3B-85A0-EF033B335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543F1-3976-4209-BBB9-53CFCEBE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2B8376-1157-4F65-B03A-23DE6844CEA8}"/>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6" name="Footer Placeholder 5">
            <a:extLst>
              <a:ext uri="{FF2B5EF4-FFF2-40B4-BE49-F238E27FC236}">
                <a16:creationId xmlns:a16="http://schemas.microsoft.com/office/drawing/2014/main" id="{75A93651-1529-42CA-A7CF-37DCCA991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3CDF-35CB-4511-B2CA-F32BE74873FD}"/>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4377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2ECF-3E2F-461D-84C1-38C0E897D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F89EE-4CDC-4F88-BE2D-7CED03D15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53ECE-36BC-4BE7-9157-720AF703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846F83-C060-4A93-B19F-8986A5F90C44}"/>
              </a:ext>
            </a:extLst>
          </p:cNvPr>
          <p:cNvSpPr>
            <a:spLocks noGrp="1"/>
          </p:cNvSpPr>
          <p:nvPr>
            <p:ph type="dt" sz="half" idx="10"/>
          </p:nvPr>
        </p:nvSpPr>
        <p:spPr/>
        <p:txBody>
          <a:bodyPr/>
          <a:lstStyle/>
          <a:p>
            <a:fld id="{0C4F4E86-B607-4661-9D81-A8AC4302DE08}" type="datetimeFigureOut">
              <a:rPr lang="en-US" smtClean="0"/>
              <a:t>5/11/2019</a:t>
            </a:fld>
            <a:endParaRPr lang="en-US"/>
          </a:p>
        </p:txBody>
      </p:sp>
      <p:sp>
        <p:nvSpPr>
          <p:cNvPr id="6" name="Footer Placeholder 5">
            <a:extLst>
              <a:ext uri="{FF2B5EF4-FFF2-40B4-BE49-F238E27FC236}">
                <a16:creationId xmlns:a16="http://schemas.microsoft.com/office/drawing/2014/main" id="{507734AB-E4A0-42A2-95D6-A5F043000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20825-D970-4DEA-BC6F-E60DF33ABF8F}"/>
              </a:ext>
            </a:extLst>
          </p:cNvPr>
          <p:cNvSpPr>
            <a:spLocks noGrp="1"/>
          </p:cNvSpPr>
          <p:nvPr>
            <p:ph type="sldNum" sz="quarter" idx="12"/>
          </p:nvPr>
        </p:nvSpPr>
        <p:spPr/>
        <p:txBody>
          <a:bodyPr/>
          <a:lstStyle/>
          <a:p>
            <a:fld id="{026D6ED0-7380-4435-A0F0-857A8B7F2B5B}" type="slidenum">
              <a:rPr lang="en-US" smtClean="0"/>
              <a:t>‹#›</a:t>
            </a:fld>
            <a:endParaRPr lang="en-US"/>
          </a:p>
        </p:txBody>
      </p:sp>
    </p:spTree>
    <p:extLst>
      <p:ext uri="{BB962C8B-B14F-4D97-AF65-F5344CB8AC3E}">
        <p14:creationId xmlns:p14="http://schemas.microsoft.com/office/powerpoint/2010/main" val="406512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7F12A6-40F7-4AC9-85DA-9F9252354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05DB6-C73B-453B-807E-DF2BA482B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59BC3-3D0F-4529-ABFB-29B7D1F9C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F4E86-B607-4661-9D81-A8AC4302DE08}" type="datetimeFigureOut">
              <a:rPr lang="en-US" smtClean="0"/>
              <a:t>5/11/2019</a:t>
            </a:fld>
            <a:endParaRPr lang="en-US"/>
          </a:p>
        </p:txBody>
      </p:sp>
      <p:sp>
        <p:nvSpPr>
          <p:cNvPr id="5" name="Footer Placeholder 4">
            <a:extLst>
              <a:ext uri="{FF2B5EF4-FFF2-40B4-BE49-F238E27FC236}">
                <a16:creationId xmlns:a16="http://schemas.microsoft.com/office/drawing/2014/main" id="{65CE1547-7DAF-4FE9-B0F0-0ECC4B2AC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28EA75-B689-405E-8DDA-81194CE74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D6ED0-7380-4435-A0F0-857A8B7F2B5B}" type="slidenum">
              <a:rPr lang="en-US" smtClean="0"/>
              <a:t>‹#›</a:t>
            </a:fld>
            <a:endParaRPr lang="en-US"/>
          </a:p>
        </p:txBody>
      </p:sp>
    </p:spTree>
    <p:extLst>
      <p:ext uri="{BB962C8B-B14F-4D97-AF65-F5344CB8AC3E}">
        <p14:creationId xmlns:p14="http://schemas.microsoft.com/office/powerpoint/2010/main" val="410390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FD0E-1CEF-4312-8EE2-4BB4F4FA202D}"/>
              </a:ext>
            </a:extLst>
          </p:cNvPr>
          <p:cNvSpPr>
            <a:spLocks noGrp="1"/>
          </p:cNvSpPr>
          <p:nvPr>
            <p:ph type="ctrTitle"/>
          </p:nvPr>
        </p:nvSpPr>
        <p:spPr>
          <a:xfrm>
            <a:off x="294964" y="188297"/>
            <a:ext cx="8180439" cy="952243"/>
          </a:xfrm>
        </p:spPr>
        <p:txBody>
          <a:bodyPr/>
          <a:lstStyle/>
          <a:p>
            <a:r>
              <a:rPr lang="en-US" dirty="0"/>
              <a:t>Creational Design Pattern</a:t>
            </a:r>
          </a:p>
        </p:txBody>
      </p:sp>
      <p:sp>
        <p:nvSpPr>
          <p:cNvPr id="3" name="Subtitle 2">
            <a:extLst>
              <a:ext uri="{FF2B5EF4-FFF2-40B4-BE49-F238E27FC236}">
                <a16:creationId xmlns:a16="http://schemas.microsoft.com/office/drawing/2014/main" id="{DE5E43B0-3CD3-4C53-905A-D5539A8D7A6A}"/>
              </a:ext>
            </a:extLst>
          </p:cNvPr>
          <p:cNvSpPr>
            <a:spLocks noGrp="1"/>
          </p:cNvSpPr>
          <p:nvPr>
            <p:ph type="subTitle" idx="1"/>
          </p:nvPr>
        </p:nvSpPr>
        <p:spPr>
          <a:xfrm>
            <a:off x="452283" y="1271792"/>
            <a:ext cx="4601497" cy="4155613"/>
          </a:xfrm>
        </p:spPr>
        <p:txBody>
          <a:bodyPr>
            <a:normAutofit/>
          </a:bodyPr>
          <a:lstStyle/>
          <a:p>
            <a:pPr marL="342900" indent="-342900" algn="l">
              <a:buFont typeface="Wingdings" panose="05000000000000000000" pitchFamily="2" charset="2"/>
              <a:buChar char="Ø"/>
            </a:pPr>
            <a:r>
              <a:rPr lang="en-US" dirty="0"/>
              <a:t>Factory Method Design Pattern</a:t>
            </a:r>
          </a:p>
          <a:p>
            <a:pPr marL="342900" indent="-342900" algn="l">
              <a:buFont typeface="Wingdings" panose="05000000000000000000" pitchFamily="2" charset="2"/>
              <a:buChar char="Ø"/>
            </a:pPr>
            <a:r>
              <a:rPr lang="en-US" dirty="0"/>
              <a:t>Abstract factory Design pattern</a:t>
            </a:r>
          </a:p>
          <a:p>
            <a:pPr marL="342900" indent="-342900" algn="l">
              <a:buFont typeface="Wingdings" panose="05000000000000000000" pitchFamily="2" charset="2"/>
              <a:buChar char="Ø"/>
            </a:pPr>
            <a:r>
              <a:rPr lang="en-US" dirty="0"/>
              <a:t>Builder Design Pattern</a:t>
            </a:r>
          </a:p>
          <a:p>
            <a:pPr marL="342900" indent="-342900" algn="l">
              <a:buFont typeface="Wingdings" panose="05000000000000000000" pitchFamily="2" charset="2"/>
              <a:buChar char="Ø"/>
            </a:pPr>
            <a:r>
              <a:rPr lang="en-US" dirty="0"/>
              <a:t>Singleton Design Pattern</a:t>
            </a:r>
          </a:p>
          <a:p>
            <a:pPr marL="342900" indent="-342900" algn="l">
              <a:buFont typeface="Wingdings" panose="05000000000000000000" pitchFamily="2" charset="2"/>
              <a:buChar char="Ø"/>
            </a:pPr>
            <a:r>
              <a:rPr lang="en-US" dirty="0"/>
              <a:t>Prototype Design Pattern</a:t>
            </a:r>
          </a:p>
        </p:txBody>
      </p:sp>
    </p:spTree>
    <p:extLst>
      <p:ext uri="{BB962C8B-B14F-4D97-AF65-F5344CB8AC3E}">
        <p14:creationId xmlns:p14="http://schemas.microsoft.com/office/powerpoint/2010/main" val="189803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C375-9D22-43A0-BC79-C4237CFB22A7}"/>
              </a:ext>
            </a:extLst>
          </p:cNvPr>
          <p:cNvSpPr>
            <a:spLocks noGrp="1"/>
          </p:cNvSpPr>
          <p:nvPr>
            <p:ph type="title"/>
          </p:nvPr>
        </p:nvSpPr>
        <p:spPr>
          <a:xfrm>
            <a:off x="326922" y="1336"/>
            <a:ext cx="6742472" cy="893404"/>
          </a:xfrm>
        </p:spPr>
        <p:txBody>
          <a:bodyPr>
            <a:normAutofit/>
          </a:bodyPr>
          <a:lstStyle/>
          <a:p>
            <a:r>
              <a:rPr lang="en-US" sz="3600" i="1" u="sng" dirty="0"/>
              <a:t>Factory Method Design Pattern</a:t>
            </a:r>
          </a:p>
        </p:txBody>
      </p:sp>
      <p:sp>
        <p:nvSpPr>
          <p:cNvPr id="3" name="Content Placeholder 2">
            <a:extLst>
              <a:ext uri="{FF2B5EF4-FFF2-40B4-BE49-F238E27FC236}">
                <a16:creationId xmlns:a16="http://schemas.microsoft.com/office/drawing/2014/main" id="{5D7851DB-321E-4421-8BA5-43ADE74B95E4}"/>
              </a:ext>
            </a:extLst>
          </p:cNvPr>
          <p:cNvSpPr>
            <a:spLocks noGrp="1"/>
          </p:cNvSpPr>
          <p:nvPr>
            <p:ph idx="1"/>
          </p:nvPr>
        </p:nvSpPr>
        <p:spPr>
          <a:xfrm>
            <a:off x="415413" y="894740"/>
            <a:ext cx="9751142" cy="1936950"/>
          </a:xfrm>
        </p:spPr>
        <p:txBody>
          <a:bodyPr>
            <a:normAutofit/>
          </a:bodyPr>
          <a:lstStyle/>
          <a:p>
            <a:pPr>
              <a:buFont typeface="Wingdings" panose="05000000000000000000" pitchFamily="2" charset="2"/>
              <a:buChar char="Ø"/>
            </a:pPr>
            <a:r>
              <a:rPr lang="en-US" sz="1800" dirty="0"/>
              <a:t>Factory Method is just a fancy method that instantiate objects.</a:t>
            </a:r>
          </a:p>
          <a:p>
            <a:pPr>
              <a:buFont typeface="Wingdings" panose="05000000000000000000" pitchFamily="2" charset="2"/>
              <a:buChar char="Ø"/>
            </a:pPr>
            <a:r>
              <a:rPr lang="en-US" sz="1800" dirty="0"/>
              <a:t>Like Factory, the job of the factory method is to create or produce objects</a:t>
            </a:r>
          </a:p>
        </p:txBody>
      </p:sp>
      <p:pic>
        <p:nvPicPr>
          <p:cNvPr id="5" name="Picture 4">
            <a:extLst>
              <a:ext uri="{FF2B5EF4-FFF2-40B4-BE49-F238E27FC236}">
                <a16:creationId xmlns:a16="http://schemas.microsoft.com/office/drawing/2014/main" id="{67D1F9CC-058C-4F2B-8444-CB930C2E58C5}"/>
              </a:ext>
            </a:extLst>
          </p:cNvPr>
          <p:cNvPicPr>
            <a:picLocks noChangeAspect="1"/>
          </p:cNvPicPr>
          <p:nvPr/>
        </p:nvPicPr>
        <p:blipFill>
          <a:blip r:embed="rId2"/>
          <a:stretch>
            <a:fillRect/>
          </a:stretch>
        </p:blipFill>
        <p:spPr>
          <a:xfrm>
            <a:off x="4601497" y="3205477"/>
            <a:ext cx="7463914" cy="3514725"/>
          </a:xfrm>
          <a:prstGeom prst="rect">
            <a:avLst/>
          </a:prstGeom>
        </p:spPr>
      </p:pic>
    </p:spTree>
    <p:extLst>
      <p:ext uri="{BB962C8B-B14F-4D97-AF65-F5344CB8AC3E}">
        <p14:creationId xmlns:p14="http://schemas.microsoft.com/office/powerpoint/2010/main" val="425542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B271B0-9DDD-4C7D-858F-25772694BA68}"/>
              </a:ext>
            </a:extLst>
          </p:cNvPr>
          <p:cNvSpPr>
            <a:spLocks noGrp="1"/>
          </p:cNvSpPr>
          <p:nvPr>
            <p:ph type="title"/>
          </p:nvPr>
        </p:nvSpPr>
        <p:spPr>
          <a:xfrm>
            <a:off x="326922" y="1336"/>
            <a:ext cx="6742472" cy="893404"/>
          </a:xfrm>
        </p:spPr>
        <p:txBody>
          <a:bodyPr>
            <a:normAutofit/>
          </a:bodyPr>
          <a:lstStyle/>
          <a:p>
            <a:r>
              <a:rPr lang="en-US" sz="3200" i="1" u="sng" dirty="0"/>
              <a:t>Singleton Design Pattern</a:t>
            </a:r>
          </a:p>
        </p:txBody>
      </p:sp>
      <p:sp>
        <p:nvSpPr>
          <p:cNvPr id="5" name="Content Placeholder 2">
            <a:extLst>
              <a:ext uri="{FF2B5EF4-FFF2-40B4-BE49-F238E27FC236}">
                <a16:creationId xmlns:a16="http://schemas.microsoft.com/office/drawing/2014/main" id="{BD2DBB9E-C159-4DD1-BB1F-4C9C16FCCD9B}"/>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800" dirty="0"/>
              <a:t>Singleton design pattern is used when we require only instance of the class throughout the application.</a:t>
            </a:r>
          </a:p>
          <a:p>
            <a:pPr>
              <a:buFont typeface="Wingdings" panose="05000000000000000000" pitchFamily="2" charset="2"/>
              <a:buChar char="Ø"/>
            </a:pPr>
            <a:r>
              <a:rPr lang="en-US" sz="1800" dirty="0"/>
              <a:t>The singleton class is instantiated at the time of first access and the same instance is used thereafter till the application quits.</a:t>
            </a:r>
          </a:p>
          <a:p>
            <a:pPr>
              <a:buFont typeface="Wingdings" panose="05000000000000000000" pitchFamily="2" charset="2"/>
              <a:buChar char="Ø"/>
            </a:pPr>
            <a:r>
              <a:rPr lang="en-US" sz="1800" dirty="0"/>
              <a:t>We should allow global point of access to that single instance.</a:t>
            </a:r>
          </a:p>
          <a:p>
            <a:pPr>
              <a:buFont typeface="Wingdings" panose="05000000000000000000" pitchFamily="2" charset="2"/>
              <a:buChar char="Ø"/>
            </a:pPr>
            <a:r>
              <a:rPr lang="en-US" sz="1800" dirty="0"/>
              <a:t>Singleton employs a technique known as </a:t>
            </a:r>
            <a:r>
              <a:rPr lang="en-US" sz="1800" b="1" i="1" dirty="0"/>
              <a:t>lazy instantiation</a:t>
            </a:r>
            <a:r>
              <a:rPr lang="en-US" sz="1800" dirty="0"/>
              <a:t> to create the singleton. As a result, the singleton instance is not created until the getInstance() method is called for the first time. This technique ensures that singleton instances are created only when needed.</a:t>
            </a:r>
          </a:p>
        </p:txBody>
      </p:sp>
      <p:pic>
        <p:nvPicPr>
          <p:cNvPr id="8" name="Picture 7">
            <a:extLst>
              <a:ext uri="{FF2B5EF4-FFF2-40B4-BE49-F238E27FC236}">
                <a16:creationId xmlns:a16="http://schemas.microsoft.com/office/drawing/2014/main" id="{8FD7B92B-ED79-4363-80E3-1C6C47705974}"/>
              </a:ext>
            </a:extLst>
          </p:cNvPr>
          <p:cNvPicPr>
            <a:picLocks noChangeAspect="1"/>
          </p:cNvPicPr>
          <p:nvPr/>
        </p:nvPicPr>
        <p:blipFill>
          <a:blip r:embed="rId2"/>
          <a:stretch>
            <a:fillRect/>
          </a:stretch>
        </p:blipFill>
        <p:spPr>
          <a:xfrm>
            <a:off x="701549" y="3955642"/>
            <a:ext cx="2409825" cy="1562100"/>
          </a:xfrm>
          <a:prstGeom prst="rect">
            <a:avLst/>
          </a:prstGeom>
        </p:spPr>
      </p:pic>
      <p:sp>
        <p:nvSpPr>
          <p:cNvPr id="9" name="Rectangle 8">
            <a:extLst>
              <a:ext uri="{FF2B5EF4-FFF2-40B4-BE49-F238E27FC236}">
                <a16:creationId xmlns:a16="http://schemas.microsoft.com/office/drawing/2014/main" id="{B71C4EFF-F247-4CEF-830B-0FAEBBC769EF}"/>
              </a:ext>
            </a:extLst>
          </p:cNvPr>
          <p:cNvSpPr/>
          <p:nvPr/>
        </p:nvSpPr>
        <p:spPr>
          <a:xfrm>
            <a:off x="5756805" y="3624711"/>
            <a:ext cx="3688080" cy="2308324"/>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instance == new Singleton();</a:t>
            </a:r>
          </a:p>
          <a:p>
            <a:r>
              <a:rPr lang="en-US" sz="1200" dirty="0"/>
              <a:t>                  }</a:t>
            </a:r>
          </a:p>
          <a:p>
            <a:r>
              <a:rPr lang="en-US" sz="1200" dirty="0"/>
              <a:t>                  return instance;</a:t>
            </a:r>
          </a:p>
          <a:p>
            <a:r>
              <a:rPr lang="en-US" sz="1200" dirty="0"/>
              <a:t>          }</a:t>
            </a:r>
          </a:p>
          <a:p>
            <a:r>
              <a:rPr lang="en-US" sz="1200" dirty="0"/>
              <a:t>}</a:t>
            </a:r>
          </a:p>
        </p:txBody>
      </p:sp>
      <p:sp>
        <p:nvSpPr>
          <p:cNvPr id="10" name="TextBox 9">
            <a:extLst>
              <a:ext uri="{FF2B5EF4-FFF2-40B4-BE49-F238E27FC236}">
                <a16:creationId xmlns:a16="http://schemas.microsoft.com/office/drawing/2014/main" id="{212E8B01-8468-4B7C-B898-5F5D3F48E044}"/>
              </a:ext>
            </a:extLst>
          </p:cNvPr>
          <p:cNvSpPr txBox="1"/>
          <p:nvPr/>
        </p:nvSpPr>
        <p:spPr>
          <a:xfrm>
            <a:off x="796413" y="5645562"/>
            <a:ext cx="1986116" cy="369332"/>
          </a:xfrm>
          <a:prstGeom prst="rect">
            <a:avLst/>
          </a:prstGeom>
          <a:noFill/>
        </p:spPr>
        <p:txBody>
          <a:bodyPr wrap="square" rtlCol="0">
            <a:spAutoFit/>
          </a:bodyPr>
          <a:lstStyle/>
          <a:p>
            <a:pPr algn="ctr"/>
            <a:r>
              <a:rPr lang="en-US" u="sng" dirty="0"/>
              <a:t>UML Diagram</a:t>
            </a:r>
          </a:p>
        </p:txBody>
      </p:sp>
      <p:sp>
        <p:nvSpPr>
          <p:cNvPr id="11" name="TextBox 10">
            <a:extLst>
              <a:ext uri="{FF2B5EF4-FFF2-40B4-BE49-F238E27FC236}">
                <a16:creationId xmlns:a16="http://schemas.microsoft.com/office/drawing/2014/main" id="{E367DC91-E0AF-40E2-87B9-B79EFB9C10A4}"/>
              </a:ext>
            </a:extLst>
          </p:cNvPr>
          <p:cNvSpPr txBox="1"/>
          <p:nvPr/>
        </p:nvSpPr>
        <p:spPr>
          <a:xfrm>
            <a:off x="6150090" y="5719306"/>
            <a:ext cx="2934915" cy="369332"/>
          </a:xfrm>
          <a:prstGeom prst="rect">
            <a:avLst/>
          </a:prstGeom>
          <a:noFill/>
        </p:spPr>
        <p:txBody>
          <a:bodyPr wrap="square" rtlCol="0">
            <a:spAutoFit/>
          </a:bodyPr>
          <a:lstStyle/>
          <a:p>
            <a:pPr algn="ctr"/>
            <a:r>
              <a:rPr lang="en-US" u="sng" dirty="0"/>
              <a:t>Singleton Implementation</a:t>
            </a:r>
          </a:p>
        </p:txBody>
      </p:sp>
    </p:spTree>
    <p:extLst>
      <p:ext uri="{BB962C8B-B14F-4D97-AF65-F5344CB8AC3E}">
        <p14:creationId xmlns:p14="http://schemas.microsoft.com/office/powerpoint/2010/main" val="194291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53CE98-2248-4B26-8F8C-F25CEB7C4DA5}"/>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8C2CAC53-33EC-4A50-9D49-F125E74F92ED}"/>
              </a:ext>
            </a:extLst>
          </p:cNvPr>
          <p:cNvSpPr>
            <a:spLocks noGrp="1"/>
          </p:cNvSpPr>
          <p:nvPr>
            <p:ph idx="1"/>
          </p:nvPr>
        </p:nvSpPr>
        <p:spPr>
          <a:xfrm>
            <a:off x="415412" y="894739"/>
            <a:ext cx="11098161" cy="2602151"/>
          </a:xfrm>
        </p:spPr>
        <p:txBody>
          <a:bodyPr>
            <a:normAutofit/>
          </a:bodyPr>
          <a:lstStyle/>
          <a:p>
            <a:pPr>
              <a:buFont typeface="Wingdings" panose="05000000000000000000" pitchFamily="2" charset="2"/>
              <a:buChar char="Ø"/>
            </a:pPr>
            <a:r>
              <a:rPr lang="en-US" sz="1800" dirty="0"/>
              <a:t>In multithreaded scenario there is possibilities of allowing to create multiple instances if we don’t synchronization.</a:t>
            </a:r>
          </a:p>
          <a:p>
            <a:pPr>
              <a:buFont typeface="Wingdings" panose="05000000000000000000" pitchFamily="2" charset="2"/>
              <a:buChar char="Ø"/>
            </a:pPr>
            <a:r>
              <a:rPr lang="en-US" sz="1800" dirty="0"/>
              <a:t>If we synchronize the getInstance() method, the above singleton method is thread safe. </a:t>
            </a:r>
          </a:p>
        </p:txBody>
      </p:sp>
      <p:sp>
        <p:nvSpPr>
          <p:cNvPr id="7" name="Rectangle 6">
            <a:extLst>
              <a:ext uri="{FF2B5EF4-FFF2-40B4-BE49-F238E27FC236}">
                <a16:creationId xmlns:a16="http://schemas.microsoft.com/office/drawing/2014/main" id="{3C6C1733-7AB4-4E18-B511-89CED3750379}"/>
              </a:ext>
            </a:extLst>
          </p:cNvPr>
          <p:cNvSpPr/>
          <p:nvPr/>
        </p:nvSpPr>
        <p:spPr>
          <a:xfrm>
            <a:off x="7341395" y="1614152"/>
            <a:ext cx="3688080" cy="2308324"/>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synchronized static Singleton getInstance(){</a:t>
            </a:r>
          </a:p>
          <a:p>
            <a:r>
              <a:rPr lang="en-US" sz="1200" dirty="0"/>
              <a:t>                  if(instance == null){</a:t>
            </a:r>
          </a:p>
          <a:p>
            <a:r>
              <a:rPr lang="en-US" sz="1200" dirty="0"/>
              <a:t>                          instance == new Singleton();</a:t>
            </a:r>
          </a:p>
          <a:p>
            <a:r>
              <a:rPr lang="en-US" sz="1200" dirty="0"/>
              <a:t>                  }</a:t>
            </a:r>
          </a:p>
          <a:p>
            <a:r>
              <a:rPr lang="en-US" sz="1200" dirty="0"/>
              <a:t>                  return instance;</a:t>
            </a:r>
          </a:p>
          <a:p>
            <a:r>
              <a:rPr lang="en-US" sz="1200" dirty="0"/>
              <a:t>          }</a:t>
            </a:r>
          </a:p>
          <a:p>
            <a:r>
              <a:rPr lang="en-US" sz="1200" dirty="0"/>
              <a:t>}</a:t>
            </a:r>
          </a:p>
        </p:txBody>
      </p:sp>
      <p:sp>
        <p:nvSpPr>
          <p:cNvPr id="10" name="TextBox 9">
            <a:extLst>
              <a:ext uri="{FF2B5EF4-FFF2-40B4-BE49-F238E27FC236}">
                <a16:creationId xmlns:a16="http://schemas.microsoft.com/office/drawing/2014/main" id="{CCFD976B-96D7-460F-B926-E51607DE5F51}"/>
              </a:ext>
            </a:extLst>
          </p:cNvPr>
          <p:cNvSpPr txBox="1"/>
          <p:nvPr/>
        </p:nvSpPr>
        <p:spPr>
          <a:xfrm>
            <a:off x="545232" y="1999185"/>
            <a:ext cx="6524162" cy="3139321"/>
          </a:xfrm>
          <a:prstGeom prst="rect">
            <a:avLst/>
          </a:prstGeom>
          <a:noFill/>
        </p:spPr>
        <p:txBody>
          <a:bodyPr wrap="square" rtlCol="0">
            <a:spAutoFit/>
          </a:bodyPr>
          <a:lstStyle/>
          <a:p>
            <a:pPr>
              <a:buFont typeface="Wingdings" panose="05000000000000000000" pitchFamily="2" charset="2"/>
              <a:buChar char="Ø"/>
            </a:pPr>
            <a:r>
              <a:rPr lang="en-US" dirty="0"/>
              <a:t>The problem with this solution is, it may be expensive.</a:t>
            </a:r>
          </a:p>
          <a:p>
            <a:endParaRPr lang="en-US" dirty="0"/>
          </a:p>
          <a:p>
            <a:pPr>
              <a:buFont typeface="Wingdings" panose="05000000000000000000" pitchFamily="2" charset="2"/>
              <a:buChar char="Ø"/>
            </a:pPr>
            <a:r>
              <a:rPr lang="en-US" dirty="0"/>
              <a:t>Each access to the Singleton requires acquisition of a lock, but in reality, we need a lock only when initializing instance. </a:t>
            </a:r>
          </a:p>
          <a:p>
            <a:endParaRPr lang="en-US" dirty="0"/>
          </a:p>
          <a:p>
            <a:pPr>
              <a:buFont typeface="Wingdings" panose="05000000000000000000" pitchFamily="2" charset="2"/>
              <a:buChar char="Ø"/>
            </a:pPr>
            <a:r>
              <a:rPr lang="en-US" dirty="0"/>
              <a:t>That should occur only the first time instance is called. If instance is called n times during the course of a program run, we need the lock only for the first call. To solve this problem, instead of synchronizing the entire method, the below code only synchronizes the critical code.</a:t>
            </a:r>
          </a:p>
          <a:p>
            <a:endParaRPr lang="en-US" dirty="0"/>
          </a:p>
        </p:txBody>
      </p:sp>
      <p:sp>
        <p:nvSpPr>
          <p:cNvPr id="11" name="Rectangle 10">
            <a:extLst>
              <a:ext uri="{FF2B5EF4-FFF2-40B4-BE49-F238E27FC236}">
                <a16:creationId xmlns:a16="http://schemas.microsoft.com/office/drawing/2014/main" id="{50A3322D-2C83-42B5-8CC6-C43A139A25E3}"/>
              </a:ext>
            </a:extLst>
          </p:cNvPr>
          <p:cNvSpPr/>
          <p:nvPr/>
        </p:nvSpPr>
        <p:spPr>
          <a:xfrm>
            <a:off x="7368843" y="4015642"/>
            <a:ext cx="3688080" cy="2677656"/>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instance == new Singleton();</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12" name="TextBox 11">
            <a:extLst>
              <a:ext uri="{FF2B5EF4-FFF2-40B4-BE49-F238E27FC236}">
                <a16:creationId xmlns:a16="http://schemas.microsoft.com/office/drawing/2014/main" id="{F5FCB6EB-7A1E-4AC4-8E95-7B658FCE3392}"/>
              </a:ext>
            </a:extLst>
          </p:cNvPr>
          <p:cNvSpPr txBox="1"/>
          <p:nvPr/>
        </p:nvSpPr>
        <p:spPr>
          <a:xfrm>
            <a:off x="11075027" y="2129814"/>
            <a:ext cx="868964" cy="400110"/>
          </a:xfrm>
          <a:prstGeom prst="rect">
            <a:avLst/>
          </a:prstGeom>
          <a:noFill/>
        </p:spPr>
        <p:txBody>
          <a:bodyPr wrap="square" rtlCol="0">
            <a:spAutoFit/>
          </a:bodyPr>
          <a:lstStyle/>
          <a:p>
            <a:r>
              <a:rPr lang="en-US" sz="1000" dirty="0"/>
              <a:t>Method synchronized</a:t>
            </a:r>
          </a:p>
        </p:txBody>
      </p:sp>
      <p:sp>
        <p:nvSpPr>
          <p:cNvPr id="13" name="TextBox 12">
            <a:extLst>
              <a:ext uri="{FF2B5EF4-FFF2-40B4-BE49-F238E27FC236}">
                <a16:creationId xmlns:a16="http://schemas.microsoft.com/office/drawing/2014/main" id="{91CB68BE-BA2D-42A6-B222-6FFB87CF4FCF}"/>
              </a:ext>
            </a:extLst>
          </p:cNvPr>
          <p:cNvSpPr txBox="1"/>
          <p:nvPr/>
        </p:nvSpPr>
        <p:spPr>
          <a:xfrm>
            <a:off x="11170632" y="5156049"/>
            <a:ext cx="868964" cy="400110"/>
          </a:xfrm>
          <a:prstGeom prst="rect">
            <a:avLst/>
          </a:prstGeom>
          <a:noFill/>
        </p:spPr>
        <p:txBody>
          <a:bodyPr wrap="square" rtlCol="0">
            <a:spAutoFit/>
          </a:bodyPr>
          <a:lstStyle/>
          <a:p>
            <a:r>
              <a:rPr lang="en-US" sz="1000" dirty="0"/>
              <a:t>Block synchronized</a:t>
            </a:r>
          </a:p>
        </p:txBody>
      </p:sp>
    </p:spTree>
    <p:extLst>
      <p:ext uri="{BB962C8B-B14F-4D97-AF65-F5344CB8AC3E}">
        <p14:creationId xmlns:p14="http://schemas.microsoft.com/office/powerpoint/2010/main" val="262622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7CD71-6DB3-4264-A6E4-8F585C23706A}"/>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1E2CC82E-EDCB-4517-BC3D-C318BAB4040C}"/>
              </a:ext>
            </a:extLst>
          </p:cNvPr>
          <p:cNvSpPr>
            <a:spLocks noGrp="1"/>
          </p:cNvSpPr>
          <p:nvPr>
            <p:ph idx="1"/>
          </p:nvPr>
        </p:nvSpPr>
        <p:spPr>
          <a:xfrm>
            <a:off x="415412" y="894740"/>
            <a:ext cx="11098161" cy="2123764"/>
          </a:xfrm>
        </p:spPr>
        <p:txBody>
          <a:bodyPr>
            <a:normAutofit/>
          </a:bodyPr>
          <a:lstStyle/>
          <a:p>
            <a:pPr marL="0" indent="0">
              <a:buNone/>
            </a:pPr>
            <a:r>
              <a:rPr lang="en-US" sz="1800" b="1" i="1" u="sng" dirty="0"/>
              <a:t>Double-Checked Locking:</a:t>
            </a:r>
          </a:p>
          <a:p>
            <a:pPr>
              <a:buFont typeface="Wingdings" panose="05000000000000000000" pitchFamily="2" charset="2"/>
              <a:buChar char="Ø"/>
            </a:pPr>
            <a:r>
              <a:rPr lang="en-US" sz="1800" dirty="0"/>
              <a:t>However the above code is not thread safe .</a:t>
            </a:r>
          </a:p>
          <a:p>
            <a:pPr>
              <a:buFont typeface="Wingdings" panose="05000000000000000000" pitchFamily="2" charset="2"/>
              <a:buChar char="Ø"/>
            </a:pPr>
            <a:r>
              <a:rPr lang="en-US" sz="1800" dirty="0"/>
              <a:t>Consider the following scenario: Thread 1 enters the synchronized block, and, before it can assign the singleton member variable, the thread is preempted. Subsequently, another thread can enter the if block. The second thread will wait for the first thread to finish, but we will still wind up with two distinct singleton instances</a:t>
            </a:r>
          </a:p>
          <a:p>
            <a:pPr>
              <a:buFont typeface="Wingdings" panose="05000000000000000000" pitchFamily="2" charset="2"/>
              <a:buChar char="Ø"/>
            </a:pPr>
            <a:r>
              <a:rPr lang="en-US" sz="1800" dirty="0"/>
              <a:t>To solve this problem, we go for double checked locking.</a:t>
            </a:r>
          </a:p>
          <a:p>
            <a:pPr>
              <a:buFont typeface="Wingdings" panose="05000000000000000000" pitchFamily="2" charset="2"/>
              <a:buChar char="Ø"/>
            </a:pPr>
            <a:endParaRPr lang="en-US" sz="1800" dirty="0"/>
          </a:p>
        </p:txBody>
      </p:sp>
      <p:pic>
        <p:nvPicPr>
          <p:cNvPr id="6" name="Picture 5">
            <a:extLst>
              <a:ext uri="{FF2B5EF4-FFF2-40B4-BE49-F238E27FC236}">
                <a16:creationId xmlns:a16="http://schemas.microsoft.com/office/drawing/2014/main" id="{A1FA86AD-41BB-4F4E-A6C7-CE0E07DC621A}"/>
              </a:ext>
            </a:extLst>
          </p:cNvPr>
          <p:cNvPicPr>
            <a:picLocks noChangeAspect="1"/>
          </p:cNvPicPr>
          <p:nvPr/>
        </p:nvPicPr>
        <p:blipFill>
          <a:blip r:embed="rId2"/>
          <a:stretch>
            <a:fillRect/>
          </a:stretch>
        </p:blipFill>
        <p:spPr>
          <a:xfrm>
            <a:off x="701549" y="3955642"/>
            <a:ext cx="2409825" cy="1562100"/>
          </a:xfrm>
          <a:prstGeom prst="rect">
            <a:avLst/>
          </a:prstGeom>
        </p:spPr>
      </p:pic>
      <p:sp>
        <p:nvSpPr>
          <p:cNvPr id="7" name="Rectangle 6">
            <a:extLst>
              <a:ext uri="{FF2B5EF4-FFF2-40B4-BE49-F238E27FC236}">
                <a16:creationId xmlns:a16="http://schemas.microsoft.com/office/drawing/2014/main" id="{FB3F0C47-774C-42A8-8F64-96B09A345CF6}"/>
              </a:ext>
            </a:extLst>
          </p:cNvPr>
          <p:cNvSpPr/>
          <p:nvPr/>
        </p:nvSpPr>
        <p:spPr>
          <a:xfrm>
            <a:off x="5756805" y="3201925"/>
            <a:ext cx="3688080" cy="3046988"/>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if(instance == null){</a:t>
            </a:r>
          </a:p>
          <a:p>
            <a:r>
              <a:rPr lang="en-US" sz="1200" dirty="0"/>
              <a:t>                                           instance == new Singleton();</a:t>
            </a:r>
          </a:p>
          <a:p>
            <a:r>
              <a:rPr lang="en-US" sz="1200" dirty="0"/>
              <a:t>                                   }</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8" name="TextBox 7">
            <a:extLst>
              <a:ext uri="{FF2B5EF4-FFF2-40B4-BE49-F238E27FC236}">
                <a16:creationId xmlns:a16="http://schemas.microsoft.com/office/drawing/2014/main" id="{94A1423A-32F8-4CE6-B7F7-38F8158F6C6C}"/>
              </a:ext>
            </a:extLst>
          </p:cNvPr>
          <p:cNvSpPr txBox="1"/>
          <p:nvPr/>
        </p:nvSpPr>
        <p:spPr>
          <a:xfrm>
            <a:off x="796413" y="5645562"/>
            <a:ext cx="1986116" cy="369332"/>
          </a:xfrm>
          <a:prstGeom prst="rect">
            <a:avLst/>
          </a:prstGeom>
          <a:noFill/>
        </p:spPr>
        <p:txBody>
          <a:bodyPr wrap="square" rtlCol="0">
            <a:spAutoFit/>
          </a:bodyPr>
          <a:lstStyle/>
          <a:p>
            <a:pPr algn="ctr"/>
            <a:r>
              <a:rPr lang="en-US" u="sng" dirty="0"/>
              <a:t>UML Diagram</a:t>
            </a:r>
          </a:p>
        </p:txBody>
      </p:sp>
      <p:sp>
        <p:nvSpPr>
          <p:cNvPr id="9" name="TextBox 8">
            <a:extLst>
              <a:ext uri="{FF2B5EF4-FFF2-40B4-BE49-F238E27FC236}">
                <a16:creationId xmlns:a16="http://schemas.microsoft.com/office/drawing/2014/main" id="{649291D2-AB49-4E16-8B38-08703A73D530}"/>
              </a:ext>
            </a:extLst>
          </p:cNvPr>
          <p:cNvSpPr txBox="1"/>
          <p:nvPr/>
        </p:nvSpPr>
        <p:spPr>
          <a:xfrm>
            <a:off x="6150090" y="6201086"/>
            <a:ext cx="2934915" cy="369332"/>
          </a:xfrm>
          <a:prstGeom prst="rect">
            <a:avLst/>
          </a:prstGeom>
          <a:noFill/>
        </p:spPr>
        <p:txBody>
          <a:bodyPr wrap="square" rtlCol="0">
            <a:spAutoFit/>
          </a:bodyPr>
          <a:lstStyle/>
          <a:p>
            <a:pPr algn="ctr"/>
            <a:r>
              <a:rPr lang="en-US" u="sng" dirty="0"/>
              <a:t>Singleton Implementation</a:t>
            </a:r>
          </a:p>
        </p:txBody>
      </p:sp>
    </p:spTree>
    <p:extLst>
      <p:ext uri="{BB962C8B-B14F-4D97-AF65-F5344CB8AC3E}">
        <p14:creationId xmlns:p14="http://schemas.microsoft.com/office/powerpoint/2010/main" val="235612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EA2B92-0F32-4ED7-BBD4-FFF977E89E57}"/>
              </a:ext>
            </a:extLst>
          </p:cNvPr>
          <p:cNvSpPr>
            <a:spLocks noGrp="1"/>
          </p:cNvSpPr>
          <p:nvPr>
            <p:ph type="title"/>
          </p:nvPr>
        </p:nvSpPr>
        <p:spPr>
          <a:xfrm>
            <a:off x="326922" y="1336"/>
            <a:ext cx="6742472" cy="893404"/>
          </a:xfrm>
        </p:spPr>
        <p:txBody>
          <a:bodyPr>
            <a:normAutofit/>
          </a:bodyPr>
          <a:lstStyle/>
          <a:p>
            <a:r>
              <a:rPr lang="en-US" sz="3200" i="1" u="sng" dirty="0"/>
              <a:t>Singleton Design Pattern Continues…</a:t>
            </a:r>
          </a:p>
        </p:txBody>
      </p:sp>
      <p:sp>
        <p:nvSpPr>
          <p:cNvPr id="5" name="Content Placeholder 2">
            <a:extLst>
              <a:ext uri="{FF2B5EF4-FFF2-40B4-BE49-F238E27FC236}">
                <a16:creationId xmlns:a16="http://schemas.microsoft.com/office/drawing/2014/main" id="{BA7D5247-5B8A-498D-B4E2-07C0729FD2E5}"/>
              </a:ext>
            </a:extLst>
          </p:cNvPr>
          <p:cNvSpPr>
            <a:spLocks noGrp="1"/>
          </p:cNvSpPr>
          <p:nvPr>
            <p:ph idx="1"/>
          </p:nvPr>
        </p:nvSpPr>
        <p:spPr>
          <a:xfrm>
            <a:off x="415412" y="894740"/>
            <a:ext cx="11098161" cy="2123764"/>
          </a:xfrm>
        </p:spPr>
        <p:txBody>
          <a:bodyPr>
            <a:normAutofit/>
          </a:bodyPr>
          <a:lstStyle/>
          <a:p>
            <a:pPr>
              <a:buFont typeface="Wingdings" panose="05000000000000000000" pitchFamily="2" charset="2"/>
              <a:buChar char="Ø"/>
            </a:pPr>
            <a:r>
              <a:rPr lang="en-US" sz="1800" dirty="0"/>
              <a:t>All the above code example of Single is a Lazy initialization code example where the object is getting initiated at the time of 1</a:t>
            </a:r>
            <a:r>
              <a:rPr lang="en-US" sz="1800" baseline="30000" dirty="0"/>
              <a:t>st</a:t>
            </a:r>
            <a:r>
              <a:rPr lang="en-US" sz="1800" dirty="0"/>
              <a:t> time creation of object.</a:t>
            </a:r>
          </a:p>
          <a:p>
            <a:pPr>
              <a:buFont typeface="Wingdings" panose="05000000000000000000" pitchFamily="2" charset="2"/>
              <a:buChar char="Ø"/>
            </a:pPr>
            <a:r>
              <a:rPr lang="en-US" sz="1800" dirty="0"/>
              <a:t>The singleton class can also be created by using early initialization process where the singleton object is getting created at the time of loading the class. This will solve the problem of multi threading also as it is thread safe.</a:t>
            </a:r>
          </a:p>
          <a:p>
            <a:pPr marL="0" indent="0">
              <a:buNone/>
            </a:pPr>
            <a:endParaRPr lang="en-US" sz="1800" dirty="0"/>
          </a:p>
        </p:txBody>
      </p:sp>
      <p:sp>
        <p:nvSpPr>
          <p:cNvPr id="7" name="Rectangle 6">
            <a:extLst>
              <a:ext uri="{FF2B5EF4-FFF2-40B4-BE49-F238E27FC236}">
                <a16:creationId xmlns:a16="http://schemas.microsoft.com/office/drawing/2014/main" id="{CD29B3BC-F721-425F-B994-C8452C5F0841}"/>
              </a:ext>
            </a:extLst>
          </p:cNvPr>
          <p:cNvSpPr/>
          <p:nvPr/>
        </p:nvSpPr>
        <p:spPr>
          <a:xfrm>
            <a:off x="5756805" y="3201925"/>
            <a:ext cx="3688080" cy="3046988"/>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a:t>
            </a:r>
          </a:p>
          <a:p>
            <a:endParaRPr lang="en-US" sz="1200" dirty="0"/>
          </a:p>
          <a:p>
            <a:r>
              <a:rPr lang="en-US" sz="1200" dirty="0"/>
              <a:t>          private Singleton(){}</a:t>
            </a:r>
          </a:p>
          <a:p>
            <a:endParaRPr lang="en-US" sz="1200" dirty="0"/>
          </a:p>
          <a:p>
            <a:r>
              <a:rPr lang="en-US" sz="1200" dirty="0"/>
              <a:t>          public  static Singleton getInstance(){</a:t>
            </a:r>
          </a:p>
          <a:p>
            <a:r>
              <a:rPr lang="en-US" sz="1200" dirty="0"/>
              <a:t>                  if(instance == null){</a:t>
            </a:r>
          </a:p>
          <a:p>
            <a:r>
              <a:rPr lang="en-US" sz="1200" dirty="0"/>
              <a:t>                          synchronized (Singleton.class){</a:t>
            </a:r>
          </a:p>
          <a:p>
            <a:r>
              <a:rPr lang="en-US" sz="1200" dirty="0"/>
              <a:t>                                   if(instance == null){</a:t>
            </a:r>
          </a:p>
          <a:p>
            <a:r>
              <a:rPr lang="en-US" sz="1200" dirty="0"/>
              <a:t>                                           instance == new Singleton();</a:t>
            </a:r>
          </a:p>
          <a:p>
            <a:r>
              <a:rPr lang="en-US" sz="1200" dirty="0"/>
              <a:t>                                   }</a:t>
            </a:r>
          </a:p>
          <a:p>
            <a:r>
              <a:rPr lang="en-US" sz="1200" dirty="0"/>
              <a:t>                         }</a:t>
            </a:r>
          </a:p>
          <a:p>
            <a:r>
              <a:rPr lang="en-US" sz="1200" dirty="0"/>
              <a:t>                  }</a:t>
            </a:r>
          </a:p>
          <a:p>
            <a:r>
              <a:rPr lang="en-US" sz="1200" dirty="0"/>
              <a:t>                  return instance;</a:t>
            </a:r>
          </a:p>
          <a:p>
            <a:r>
              <a:rPr lang="en-US" sz="1200" dirty="0"/>
              <a:t>          }</a:t>
            </a:r>
          </a:p>
          <a:p>
            <a:r>
              <a:rPr lang="en-US" sz="1200" dirty="0"/>
              <a:t>}</a:t>
            </a:r>
          </a:p>
        </p:txBody>
      </p:sp>
      <p:sp>
        <p:nvSpPr>
          <p:cNvPr id="9" name="TextBox 8">
            <a:extLst>
              <a:ext uri="{FF2B5EF4-FFF2-40B4-BE49-F238E27FC236}">
                <a16:creationId xmlns:a16="http://schemas.microsoft.com/office/drawing/2014/main" id="{34956D1A-DDB8-4447-A3A2-276C88D0850F}"/>
              </a:ext>
            </a:extLst>
          </p:cNvPr>
          <p:cNvSpPr txBox="1"/>
          <p:nvPr/>
        </p:nvSpPr>
        <p:spPr>
          <a:xfrm>
            <a:off x="6150090" y="6201086"/>
            <a:ext cx="2934915" cy="646331"/>
          </a:xfrm>
          <a:prstGeom prst="rect">
            <a:avLst/>
          </a:prstGeom>
          <a:noFill/>
        </p:spPr>
        <p:txBody>
          <a:bodyPr wrap="square" rtlCol="0">
            <a:spAutoFit/>
          </a:bodyPr>
          <a:lstStyle/>
          <a:p>
            <a:pPr algn="ctr"/>
            <a:r>
              <a:rPr lang="en-US" u="sng" dirty="0"/>
              <a:t>Lazy Initialization Singleton Implementation</a:t>
            </a:r>
          </a:p>
        </p:txBody>
      </p:sp>
      <p:sp>
        <p:nvSpPr>
          <p:cNvPr id="10" name="Rectangle 9">
            <a:extLst>
              <a:ext uri="{FF2B5EF4-FFF2-40B4-BE49-F238E27FC236}">
                <a16:creationId xmlns:a16="http://schemas.microsoft.com/office/drawing/2014/main" id="{995828C5-72AE-4308-8563-0804B6FA22B3}"/>
              </a:ext>
            </a:extLst>
          </p:cNvPr>
          <p:cNvSpPr/>
          <p:nvPr/>
        </p:nvSpPr>
        <p:spPr>
          <a:xfrm>
            <a:off x="1047545" y="3177129"/>
            <a:ext cx="3688080" cy="1754326"/>
          </a:xfrm>
          <a:prstGeom prst="rect">
            <a:avLst/>
          </a:prstGeom>
          <a:ln>
            <a:solidFill>
              <a:schemeClr val="accent1"/>
            </a:solidFill>
          </a:ln>
        </p:spPr>
        <p:txBody>
          <a:bodyPr wrap="square">
            <a:spAutoFit/>
          </a:bodyPr>
          <a:lstStyle/>
          <a:p>
            <a:r>
              <a:rPr lang="en-US" sz="1200" dirty="0"/>
              <a:t>public class Singleton{</a:t>
            </a:r>
          </a:p>
          <a:p>
            <a:r>
              <a:rPr lang="en-US" sz="1200" dirty="0"/>
              <a:t>          private static Singleton instance = new Singleton;</a:t>
            </a:r>
          </a:p>
          <a:p>
            <a:endParaRPr lang="en-US" sz="1200" dirty="0"/>
          </a:p>
          <a:p>
            <a:r>
              <a:rPr lang="en-US" sz="1200" dirty="0"/>
              <a:t>          private Singleton(){}</a:t>
            </a:r>
          </a:p>
          <a:p>
            <a:endParaRPr lang="en-US" sz="1200" dirty="0"/>
          </a:p>
          <a:p>
            <a:r>
              <a:rPr lang="en-US" sz="1200" dirty="0"/>
              <a:t>          public  static Singleton getInstance(){</a:t>
            </a:r>
          </a:p>
          <a:p>
            <a:r>
              <a:rPr lang="en-US" sz="1200" dirty="0"/>
              <a:t>	return instance;</a:t>
            </a:r>
          </a:p>
          <a:p>
            <a:r>
              <a:rPr lang="en-US" sz="1200" dirty="0"/>
              <a:t>          }</a:t>
            </a:r>
          </a:p>
          <a:p>
            <a:r>
              <a:rPr lang="en-US" sz="1200" dirty="0"/>
              <a:t>}</a:t>
            </a:r>
          </a:p>
        </p:txBody>
      </p:sp>
      <p:sp>
        <p:nvSpPr>
          <p:cNvPr id="11" name="TextBox 10">
            <a:extLst>
              <a:ext uri="{FF2B5EF4-FFF2-40B4-BE49-F238E27FC236}">
                <a16:creationId xmlns:a16="http://schemas.microsoft.com/office/drawing/2014/main" id="{173EE60C-C9CB-442C-BD18-591B32B29F12}"/>
              </a:ext>
            </a:extLst>
          </p:cNvPr>
          <p:cNvSpPr txBox="1"/>
          <p:nvPr/>
        </p:nvSpPr>
        <p:spPr>
          <a:xfrm>
            <a:off x="1270441" y="5206206"/>
            <a:ext cx="2934915" cy="646331"/>
          </a:xfrm>
          <a:prstGeom prst="rect">
            <a:avLst/>
          </a:prstGeom>
          <a:noFill/>
        </p:spPr>
        <p:txBody>
          <a:bodyPr wrap="square" rtlCol="0">
            <a:spAutoFit/>
          </a:bodyPr>
          <a:lstStyle/>
          <a:p>
            <a:pPr algn="ctr"/>
            <a:r>
              <a:rPr lang="en-US" u="sng" dirty="0"/>
              <a:t>Early Initialization Singleton Implementation</a:t>
            </a:r>
          </a:p>
        </p:txBody>
      </p:sp>
    </p:spTree>
    <p:extLst>
      <p:ext uri="{BB962C8B-B14F-4D97-AF65-F5344CB8AC3E}">
        <p14:creationId xmlns:p14="http://schemas.microsoft.com/office/powerpoint/2010/main" val="46783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747</Words>
  <Application>Microsoft Office PowerPoint</Application>
  <PresentationFormat>Widescreen</PresentationFormat>
  <Paragraphs>117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Creational Design Pattern</vt:lpstr>
      <vt:lpstr>Factory Method Design Pattern</vt:lpstr>
      <vt:lpstr>Singleton Design Pattern</vt:lpstr>
      <vt:lpstr>Singleton Design Pattern Continues…</vt:lpstr>
      <vt:lpstr>Singleton Design Pattern Continues…</vt:lpstr>
      <vt:lpstr>Singleton Design Pattern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dc:title>
  <dc:creator>Ranjan, Prakash</dc:creator>
  <cp:lastModifiedBy>Ranjan, Prakash</cp:lastModifiedBy>
  <cp:revision>86</cp:revision>
  <dcterms:created xsi:type="dcterms:W3CDTF">2019-05-07T20:29:24Z</dcterms:created>
  <dcterms:modified xsi:type="dcterms:W3CDTF">2019-05-11T20:23:49Z</dcterms:modified>
</cp:coreProperties>
</file>