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6E5E-4477-4995-B0C3-2DF68C52482E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EB17-A74C-4CB2-A59A-571916CDB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7696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design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/>
              <a:t>Pattern:</a:t>
            </a:r>
          </a:p>
          <a:p>
            <a:pPr marL="457200" lvl="1" indent="0" fontAlgn="base">
              <a:buNone/>
            </a:pPr>
            <a:r>
              <a:rPr lang="en-US" dirty="0"/>
              <a:t>A pattern is a way of doing something. This idea applies to cooking, making fireworks, developing software, and to any other craft. </a:t>
            </a:r>
            <a:r>
              <a:rPr lang="en-US" b="1" dirty="0"/>
              <a:t>It is a solution to a problem in a context</a:t>
            </a:r>
            <a:r>
              <a:rPr lang="en-US" dirty="0"/>
              <a:t>. Patterns are classified into </a:t>
            </a:r>
          </a:p>
          <a:p>
            <a:pPr marL="914400" lvl="1" indent="-457200" fontAlgn="base">
              <a:buAutoNum type="arabicParenR"/>
            </a:pPr>
            <a:r>
              <a:rPr lang="en-US" dirty="0"/>
              <a:t>Design Pattern, </a:t>
            </a:r>
          </a:p>
          <a:p>
            <a:pPr marL="914400" lvl="1" indent="-457200" fontAlgn="base">
              <a:buAutoNum type="arabicParenR"/>
            </a:pPr>
            <a:r>
              <a:rPr lang="en-US" dirty="0"/>
              <a:t>Architectural Pattern</a:t>
            </a:r>
          </a:p>
          <a:p>
            <a:pPr marL="914400" lvl="1" indent="-457200" fontAlgn="base">
              <a:buAutoNum type="arabicParenR"/>
            </a:pPr>
            <a:r>
              <a:rPr lang="en-US" dirty="0"/>
              <a:t>Coding Patterns  etc.</a:t>
            </a:r>
          </a:p>
          <a:p>
            <a:pPr fontAlgn="base"/>
            <a:r>
              <a:rPr lang="en-US" b="1" u="sng" dirty="0"/>
              <a:t>Design Pattern:</a:t>
            </a:r>
          </a:p>
          <a:p>
            <a:pPr marL="457200" lvl="1" indent="0" fontAlgn="base">
              <a:buNone/>
            </a:pPr>
            <a:r>
              <a:rPr lang="en-US" dirty="0"/>
              <a:t>Design pattern is a category of patterns that deals with object oriented software. They represent solutions to problems that arise when developing software within a particular context.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87" y="266802"/>
            <a:ext cx="8630265" cy="332965"/>
          </a:xfrm>
        </p:spPr>
        <p:txBody>
          <a:bodyPr>
            <a:noAutofit/>
          </a:bodyPr>
          <a:lstStyle/>
          <a:p>
            <a:r>
              <a:rPr lang="en-US" sz="3600" b="1" u="sng" dirty="0"/>
              <a:t>Types of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62" y="999715"/>
            <a:ext cx="10990006" cy="4830814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Creational Pattern</a:t>
            </a:r>
            <a:r>
              <a:rPr lang="en-US" dirty="0"/>
              <a:t>: </a:t>
            </a:r>
            <a:r>
              <a:rPr lang="en-US" sz="2400" dirty="0"/>
              <a:t>Design patterns that deal with object creation mechanisms, trying to create objects in a manner suitable to the situation.</a:t>
            </a:r>
          </a:p>
          <a:p>
            <a:pPr lvl="1"/>
            <a:r>
              <a:rPr lang="en-US" dirty="0"/>
              <a:t>Factory Method</a:t>
            </a:r>
          </a:p>
          <a:p>
            <a:pPr lvl="1"/>
            <a:r>
              <a:rPr lang="en-US" dirty="0"/>
              <a:t>Abstract Factory</a:t>
            </a:r>
          </a:p>
          <a:p>
            <a:pPr lvl="1"/>
            <a:r>
              <a:rPr lang="en-US" dirty="0"/>
              <a:t>Singleton Pattern and many more</a:t>
            </a:r>
          </a:p>
          <a:p>
            <a:r>
              <a:rPr lang="en-US" b="1" u="sng" dirty="0"/>
              <a:t>Structural Pattern</a:t>
            </a:r>
            <a:r>
              <a:rPr lang="en-US" dirty="0"/>
              <a:t>: </a:t>
            </a:r>
            <a:r>
              <a:rPr lang="en-US" sz="2400" dirty="0"/>
              <a:t>Structural design patterns are responsible for building simple and efficient class hierarchies and relations between different classes.</a:t>
            </a:r>
          </a:p>
          <a:p>
            <a:pPr lvl="1"/>
            <a:r>
              <a:rPr lang="en-US" dirty="0"/>
              <a:t>Adapter Pattern </a:t>
            </a:r>
          </a:p>
          <a:p>
            <a:pPr lvl="1"/>
            <a:r>
              <a:rPr lang="en-US" dirty="0"/>
              <a:t>Bridge Pattern </a:t>
            </a:r>
          </a:p>
          <a:p>
            <a:pPr lvl="1"/>
            <a:r>
              <a:rPr lang="en-US" dirty="0"/>
              <a:t>Composite Pattern and many more.</a:t>
            </a:r>
          </a:p>
          <a:p>
            <a:r>
              <a:rPr lang="en-US" b="1" u="sng" dirty="0"/>
              <a:t>Behavioral Pattern</a:t>
            </a:r>
            <a:r>
              <a:rPr lang="en-US" dirty="0"/>
              <a:t>: </a:t>
            </a:r>
            <a:r>
              <a:rPr lang="en-US" sz="2400" dirty="0"/>
              <a:t>Identify common communication patterns between objects </a:t>
            </a:r>
          </a:p>
          <a:p>
            <a:pPr lvl="1"/>
            <a:r>
              <a:rPr lang="en-US" dirty="0"/>
              <a:t>State design pattern</a:t>
            </a:r>
          </a:p>
          <a:p>
            <a:pPr lvl="1"/>
            <a:r>
              <a:rPr lang="en-US" dirty="0"/>
              <a:t>Command design pattern and many more.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/>
              <a:t>State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State pattern is a way of building a state machine in sort of object oriented style</a:t>
            </a:r>
          </a:p>
          <a:p>
            <a:r>
              <a:rPr lang="en-US" sz="2000" dirty="0"/>
              <a:t>State machine are memory less machine, Machines that make decisions based on where they are currently and not based on how they got there.</a:t>
            </a:r>
          </a:p>
          <a:p>
            <a:r>
              <a:rPr lang="en-US" sz="2000" dirty="0"/>
              <a:t>Its has three main parts:</a:t>
            </a:r>
          </a:p>
          <a:p>
            <a:pPr lvl="1"/>
            <a:r>
              <a:rPr lang="en-US" sz="2000" dirty="0"/>
              <a:t>Context(Account): Maintains an object of the concreate sub class that defines the current state.</a:t>
            </a:r>
          </a:p>
          <a:p>
            <a:pPr lvl="1"/>
            <a:r>
              <a:rPr lang="en-US" sz="2000" dirty="0"/>
              <a:t>State: Defines an interface for encapsulating the behavior associated with a particular state of context.</a:t>
            </a:r>
          </a:p>
          <a:p>
            <a:pPr lvl="1"/>
            <a:r>
              <a:rPr lang="en-US" sz="2000" dirty="0"/>
              <a:t>Each sub class implements a behavior associated with a state of context.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Examples where it is used: ATM machine, Coffee machine.</a:t>
            </a:r>
          </a:p>
        </p:txBody>
      </p:sp>
    </p:spTree>
    <p:extLst>
      <p:ext uri="{BB962C8B-B14F-4D97-AF65-F5344CB8AC3E}">
        <p14:creationId xmlns:p14="http://schemas.microsoft.com/office/powerpoint/2010/main" val="1974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83960" cy="52895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design pattern</a:t>
            </a:r>
          </a:p>
        </p:txBody>
      </p:sp>
      <p:sp>
        <p:nvSpPr>
          <p:cNvPr id="4" name="Oval 3"/>
          <p:cNvSpPr/>
          <p:nvPr/>
        </p:nvSpPr>
        <p:spPr>
          <a:xfrm>
            <a:off x="9720790" y="2025747"/>
            <a:ext cx="128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6" name="Oval 5"/>
          <p:cNvSpPr/>
          <p:nvPr/>
        </p:nvSpPr>
        <p:spPr>
          <a:xfrm>
            <a:off x="9845055" y="3950676"/>
            <a:ext cx="128016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cxnSp>
        <p:nvCxnSpPr>
          <p:cNvPr id="8" name="Curved Connector 7"/>
          <p:cNvCxnSpPr>
            <a:stCxn id="4" idx="6"/>
            <a:endCxn id="6" idx="7"/>
          </p:cNvCxnSpPr>
          <p:nvPr/>
        </p:nvCxnSpPr>
        <p:spPr>
          <a:xfrm flipH="1">
            <a:off x="10937740" y="2482947"/>
            <a:ext cx="63210" cy="1601640"/>
          </a:xfrm>
          <a:prstGeom prst="curvedConnector4">
            <a:avLst>
              <a:gd name="adj1" fmla="val -361652"/>
              <a:gd name="adj2" fmla="val 600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4" idx="3"/>
          </p:cNvCxnSpPr>
          <p:nvPr/>
        </p:nvCxnSpPr>
        <p:spPr>
          <a:xfrm rot="10800000" flipH="1">
            <a:off x="9845055" y="2806236"/>
            <a:ext cx="63210" cy="1601640"/>
          </a:xfrm>
          <a:prstGeom prst="curvedConnector4">
            <a:avLst>
              <a:gd name="adj1" fmla="val -361652"/>
              <a:gd name="adj2" fmla="val 600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6" idx="4"/>
          </p:cNvCxnSpPr>
          <p:nvPr/>
        </p:nvCxnSpPr>
        <p:spPr>
          <a:xfrm rot="16200000" flipH="1">
            <a:off x="10191877" y="4571817"/>
            <a:ext cx="133911" cy="452605"/>
          </a:xfrm>
          <a:prstGeom prst="curvedConnector3">
            <a:avLst>
              <a:gd name="adj1" fmla="val 270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7"/>
            <a:endCxn id="4" idx="0"/>
          </p:cNvCxnSpPr>
          <p:nvPr/>
        </p:nvCxnSpPr>
        <p:spPr>
          <a:xfrm rot="16200000" flipV="1">
            <a:off x="10520218" y="1866400"/>
            <a:ext cx="133911" cy="452605"/>
          </a:xfrm>
          <a:prstGeom prst="curvedConnector3">
            <a:avLst>
              <a:gd name="adj1" fmla="val 2707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84077"/>
              </p:ext>
            </p:extLst>
          </p:nvPr>
        </p:nvGraphicFramePr>
        <p:xfrm>
          <a:off x="611132" y="1859174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 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145"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9366" y="150521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1360" y="1702159"/>
            <a:ext cx="281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21" name="Shape 20"/>
          <p:cNvCxnSpPr>
            <a:stCxn id="4" idx="2"/>
            <a:endCxn id="4" idx="1"/>
          </p:cNvCxnSpPr>
          <p:nvPr/>
        </p:nvCxnSpPr>
        <p:spPr>
          <a:xfrm rot="10800000" flipH="1">
            <a:off x="9720789" y="2159659"/>
            <a:ext cx="187475" cy="323289"/>
          </a:xfrm>
          <a:prstGeom prst="curvedConnector4">
            <a:avLst>
              <a:gd name="adj1" fmla="val -121936"/>
              <a:gd name="adj2" fmla="val 212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5"/>
            <a:endCxn id="6" idx="6"/>
          </p:cNvCxnSpPr>
          <p:nvPr/>
        </p:nvCxnSpPr>
        <p:spPr>
          <a:xfrm rot="5400000" flipH="1" flipV="1">
            <a:off x="10869832" y="4475783"/>
            <a:ext cx="323289" cy="187475"/>
          </a:xfrm>
          <a:prstGeom prst="curvedConnector4">
            <a:avLst>
              <a:gd name="adj1" fmla="val -112132"/>
              <a:gd name="adj2" fmla="val 2219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47054" y="1856935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55676" y="3151163"/>
            <a:ext cx="67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 OK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58068" y="3334043"/>
            <a:ext cx="801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75519" y="5078441"/>
            <a:ext cx="63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832129" y="5036233"/>
            <a:ext cx="95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 Failed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914189" y="1784177"/>
            <a:ext cx="956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 Failed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963" y="3390314"/>
            <a:ext cx="8665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Gate in closed state, receives  a “Pay Ok “signal, transit to Open state</a:t>
            </a:r>
          </a:p>
          <a:p>
            <a:pPr marL="342900" indent="-342900">
              <a:buAutoNum type="arabicPeriod"/>
            </a:pPr>
            <a:r>
              <a:rPr lang="en-US" dirty="0"/>
              <a:t>Gate in open state, receives a “enter“ signal, transit to Closed state.</a:t>
            </a:r>
          </a:p>
          <a:p>
            <a:pPr marL="342900" indent="-342900">
              <a:buAutoNum type="arabicPeriod"/>
            </a:pPr>
            <a:r>
              <a:rPr lang="en-US" dirty="0"/>
              <a:t>Gate in open state, receives a “Pay Ok” signal, remains in Open state.</a:t>
            </a:r>
          </a:p>
          <a:p>
            <a:pPr marL="342900" indent="-342900">
              <a:buAutoNum type="arabicPeriod"/>
            </a:pPr>
            <a:r>
              <a:rPr lang="en-US" dirty="0"/>
              <a:t>Gate  in open state, receives a “Pay  Failed” signal, remains in Open state.</a:t>
            </a:r>
          </a:p>
          <a:p>
            <a:pPr marL="342900" indent="-342900">
              <a:buAutoNum type="arabicPeriod"/>
            </a:pPr>
            <a:r>
              <a:rPr lang="en-US" dirty="0"/>
              <a:t>Gate in closed state, receives a “enter“ signal [Man forcefully pushes the gate], remains in Closed state. </a:t>
            </a:r>
          </a:p>
          <a:p>
            <a:pPr marL="342900" indent="-342900">
              <a:buAutoNum type="arabicPeriod"/>
            </a:pPr>
            <a:r>
              <a:rPr lang="en-US" dirty="0"/>
              <a:t>Gate in closed state, receives a “Pay  Failed” signal, remains in Closed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271" y="1036320"/>
            <a:ext cx="655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simple gate state and actions associated with it. </a:t>
            </a:r>
          </a:p>
        </p:txBody>
      </p:sp>
    </p:spTree>
    <p:extLst>
      <p:ext uri="{BB962C8B-B14F-4D97-AF65-F5344CB8AC3E}">
        <p14:creationId xmlns:p14="http://schemas.microsoft.com/office/powerpoint/2010/main" val="16536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91274" y="418753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74" y="433993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74" y="449233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48474" y="464473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90678" y="5334050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037" y="4818185"/>
            <a:ext cx="150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state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1548" cy="858764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4222" y="1533378"/>
            <a:ext cx="1716258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66426" y="2264898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5237" y="1702191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5237" y="2757268"/>
            <a:ext cx="125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Request()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7350" y="1516962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79554" y="2248482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8365" y="1685775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8365" y="2740852"/>
            <a:ext cx="125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Handle()</a:t>
            </a:r>
          </a:p>
        </p:txBody>
      </p:sp>
      <p:cxnSp>
        <p:nvCxnSpPr>
          <p:cNvPr id="27" name="Straight Arrow Connector 26"/>
          <p:cNvCxnSpPr>
            <a:stCxn id="4" idx="3"/>
            <a:endCxn id="9" idx="1"/>
          </p:cNvCxnSpPr>
          <p:nvPr/>
        </p:nvCxnSpPr>
        <p:spPr>
          <a:xfrm>
            <a:off x="3840480" y="2539218"/>
            <a:ext cx="1896870" cy="1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9" idx="2"/>
          </p:cNvCxnSpPr>
          <p:nvPr/>
        </p:nvCxnSpPr>
        <p:spPr>
          <a:xfrm rot="16200000" flipV="1">
            <a:off x="6329339" y="3867470"/>
            <a:ext cx="586205" cy="53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3834" y="942535"/>
            <a:ext cx="48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General Diagram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5731" y="5705285"/>
            <a:ext cx="125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Handle()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153272" y="4257368"/>
            <a:ext cx="1683434" cy="11048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State.handle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/>
          <p:cNvCxnSpPr>
            <a:stCxn id="5" idx="0"/>
            <a:endCxn id="4" idx="2"/>
          </p:cNvCxnSpPr>
          <p:nvPr/>
        </p:nvCxnSpPr>
        <p:spPr>
          <a:xfrm flipH="1" flipV="1">
            <a:off x="2982351" y="3545058"/>
            <a:ext cx="12638" cy="7123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57419" y="1223890"/>
            <a:ext cx="3392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request method is called, we call </a:t>
            </a:r>
            <a:r>
              <a:rPr lang="en-US" dirty="0" err="1"/>
              <a:t>state.handle</a:t>
            </a:r>
            <a:r>
              <a:rPr lang="en-US" dirty="0"/>
              <a:t>() method. So, we have a context and it has state.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concrete classes implements the interfaces (State) and define the 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049594" y="417737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1798" y="4866690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1157" y="4350825"/>
            <a:ext cx="150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Gate State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1548" cy="858764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4222" y="1533378"/>
            <a:ext cx="1716258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66426" y="2264898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5237" y="1702191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5237" y="2401668"/>
            <a:ext cx="1388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GateState</a:t>
            </a:r>
            <a:r>
              <a:rPr lang="en-US" sz="1400" dirty="0"/>
              <a:t> state</a:t>
            </a:r>
          </a:p>
          <a:p>
            <a:r>
              <a:rPr lang="en-US" sz="1400" dirty="0"/>
              <a:t>Enter()</a:t>
            </a:r>
          </a:p>
          <a:p>
            <a:r>
              <a:rPr lang="en-US" sz="1400" dirty="0" err="1"/>
              <a:t>PayOk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PayFailed</a:t>
            </a:r>
            <a:r>
              <a:rPr lang="en-US" sz="1400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7350" y="1516962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79554" y="2248482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8365" y="1685775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 State</a:t>
            </a:r>
          </a:p>
        </p:txBody>
      </p:sp>
      <p:cxnSp>
        <p:nvCxnSpPr>
          <p:cNvPr id="27" name="Straight Arrow Connector 26"/>
          <p:cNvCxnSpPr>
            <a:stCxn id="4" idx="3"/>
            <a:endCxn id="9" idx="1"/>
          </p:cNvCxnSpPr>
          <p:nvPr/>
        </p:nvCxnSpPr>
        <p:spPr>
          <a:xfrm>
            <a:off x="3840480" y="2539218"/>
            <a:ext cx="1896870" cy="1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2"/>
          </p:cNvCxnSpPr>
          <p:nvPr/>
        </p:nvCxnSpPr>
        <p:spPr>
          <a:xfrm rot="16200000" flipV="1">
            <a:off x="6329339" y="3867470"/>
            <a:ext cx="586205" cy="53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4154" y="942535"/>
            <a:ext cx="48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Diagram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153272" y="4257368"/>
            <a:ext cx="1683434" cy="11048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State.handle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/>
          <p:cNvCxnSpPr>
            <a:stCxn id="5" idx="0"/>
            <a:endCxn id="4" idx="2"/>
          </p:cNvCxnSpPr>
          <p:nvPr/>
        </p:nvCxnSpPr>
        <p:spPr>
          <a:xfrm flipH="1" flipV="1">
            <a:off x="2982351" y="3545058"/>
            <a:ext cx="12638" cy="7123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548954" y="4187534"/>
            <a:ext cx="1716258" cy="208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91158" y="4876850"/>
            <a:ext cx="1716258" cy="28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50517" y="4360985"/>
            <a:ext cx="150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Closed Gate State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3157" y="2452468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Enter()</a:t>
            </a:r>
          </a:p>
          <a:p>
            <a:r>
              <a:rPr lang="en-US" dirty="0" err="1"/>
              <a:t>PayOk</a:t>
            </a:r>
            <a:r>
              <a:rPr lang="en-US" dirty="0"/>
              <a:t>()</a:t>
            </a:r>
          </a:p>
          <a:p>
            <a:r>
              <a:rPr lang="en-US" dirty="0" err="1"/>
              <a:t>PayFailed</a:t>
            </a:r>
            <a:r>
              <a:rPr lang="en-US" dirty="0"/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4696" y="5094068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Enter()</a:t>
            </a:r>
          </a:p>
          <a:p>
            <a:r>
              <a:rPr lang="en-US" dirty="0" err="1"/>
              <a:t>PayOk</a:t>
            </a:r>
            <a:r>
              <a:rPr lang="en-US" dirty="0"/>
              <a:t>()</a:t>
            </a:r>
          </a:p>
          <a:p>
            <a:r>
              <a:rPr lang="en-US" dirty="0" err="1"/>
              <a:t>PayFailed</a:t>
            </a:r>
            <a:r>
              <a:rPr lang="en-US" dirty="0"/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56776" y="5063588"/>
            <a:ext cx="125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Enter()</a:t>
            </a:r>
          </a:p>
          <a:p>
            <a:r>
              <a:rPr lang="en-US" dirty="0" err="1"/>
              <a:t>PayOk</a:t>
            </a:r>
            <a:r>
              <a:rPr lang="en-US" dirty="0"/>
              <a:t>()</a:t>
            </a:r>
          </a:p>
          <a:p>
            <a:r>
              <a:rPr lang="en-US" dirty="0" err="1"/>
              <a:t>PayFailed</a:t>
            </a:r>
            <a:r>
              <a:rPr lang="en-US" dirty="0"/>
              <a:t>()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150995"/>
              </p:ext>
            </p:extLst>
          </p:nvPr>
        </p:nvGraphicFramePr>
        <p:xfrm>
          <a:off x="9608503" y="1661652"/>
          <a:ext cx="996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ackager Shell Object" showAsIcon="1" r:id="rId3" imgW="996480" imgH="478800" progId="Package">
                  <p:embed/>
                </p:oleObj>
              </mc:Choice>
              <mc:Fallback>
                <p:oleObj name="Packager Shell Object" showAsIcon="1" r:id="rId3" imgW="996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8503" y="1661652"/>
                        <a:ext cx="9969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499600" y="222509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10376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17" y="1870752"/>
            <a:ext cx="3381375" cy="41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52" y="1870752"/>
            <a:ext cx="3495235" cy="182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0018" y="304800"/>
            <a:ext cx="612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lonna MT" panose="04020805060202030203" pitchFamily="82" charset="0"/>
              </a:rPr>
              <a:t>More design pattern yet to come  </a:t>
            </a:r>
            <a:r>
              <a:rPr lang="en-US" sz="5400" dirty="0" err="1">
                <a:latin typeface="Colonna MT" panose="04020805060202030203" pitchFamily="82" charset="0"/>
              </a:rPr>
              <a:t>kiyonki</a:t>
            </a:r>
            <a:endParaRPr lang="en-US" sz="5400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8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509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Colonna MT</vt:lpstr>
      <vt:lpstr>Office Theme</vt:lpstr>
      <vt:lpstr>Packager Shell Object</vt:lpstr>
      <vt:lpstr>Design Pattern</vt:lpstr>
      <vt:lpstr>What is design pattern?</vt:lpstr>
      <vt:lpstr>Types of design Pattern</vt:lpstr>
      <vt:lpstr>State design pattern</vt:lpstr>
      <vt:lpstr>State design pattern</vt:lpstr>
      <vt:lpstr>Continue…</vt:lpstr>
      <vt:lpstr>Continue…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Ranjan, Prakash</dc:creator>
  <cp:lastModifiedBy>Ranjan, Prakash</cp:lastModifiedBy>
  <cp:revision>100</cp:revision>
  <dcterms:created xsi:type="dcterms:W3CDTF">2018-04-09T06:41:52Z</dcterms:created>
  <dcterms:modified xsi:type="dcterms:W3CDTF">2018-04-10T10:01:31Z</dcterms:modified>
</cp:coreProperties>
</file>