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63" r:id="rId5"/>
    <p:sldId id="264"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253B7-997C-4D81-9426-65500D4896BC}" type="datetimeFigureOut">
              <a:rPr lang="en-US" smtClean="0"/>
              <a:t>5/12/2019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75201-FECE-46E1-A2F8-2E6033D30144}" type="slidenum">
              <a:rPr lang="en-US" smtClean="0"/>
              <a:t>‹#›</a:t>
            </a:fld>
            <a:endParaRPr lang="en-US"/>
          </a:p>
        </p:txBody>
      </p:sp>
    </p:spTree>
    <p:extLst>
      <p:ext uri="{BB962C8B-B14F-4D97-AF65-F5344CB8AC3E}">
        <p14:creationId xmlns:p14="http://schemas.microsoft.com/office/powerpoint/2010/main" val="466385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75201-FECE-46E1-A2F8-2E6033D30144}" type="slidenum">
              <a:rPr lang="en-US" smtClean="0"/>
              <a:t>4</a:t>
            </a:fld>
            <a:endParaRPr lang="en-US"/>
          </a:p>
        </p:txBody>
      </p:sp>
    </p:spTree>
    <p:extLst>
      <p:ext uri="{BB962C8B-B14F-4D97-AF65-F5344CB8AC3E}">
        <p14:creationId xmlns:p14="http://schemas.microsoft.com/office/powerpoint/2010/main" val="294607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A0BE-E976-4F5A-823E-5D84B1111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3905D2-4CAA-45C7-834A-6381460D3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CCEFD-E21B-46F8-82E2-A867AABF891B}"/>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5" name="Footer Placeholder 4">
            <a:extLst>
              <a:ext uri="{FF2B5EF4-FFF2-40B4-BE49-F238E27FC236}">
                <a16:creationId xmlns:a16="http://schemas.microsoft.com/office/drawing/2014/main" id="{D0DA5C9C-F47A-4BCB-8915-526B0367A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4DBA2-3C19-426C-908A-C569C5E68E68}"/>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185620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616E-502C-477B-A5D9-EF88DC451D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7B7266-9AA0-49DF-A108-CE00A411FF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FE35F-F336-4E07-B1F6-3369CB00FA25}"/>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5" name="Footer Placeholder 4">
            <a:extLst>
              <a:ext uri="{FF2B5EF4-FFF2-40B4-BE49-F238E27FC236}">
                <a16:creationId xmlns:a16="http://schemas.microsoft.com/office/drawing/2014/main" id="{4663CED3-6797-49A5-95A3-2CA9CE4DC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1B8F3-22F2-4490-A6E7-7D928F696C74}"/>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361441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017ABD-49CA-48F2-9420-B6E0789D2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818C6-2C1D-4A01-9B4B-2F609BF565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B237C-0C25-410B-86D9-B6FAE76B4C7A}"/>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5" name="Footer Placeholder 4">
            <a:extLst>
              <a:ext uri="{FF2B5EF4-FFF2-40B4-BE49-F238E27FC236}">
                <a16:creationId xmlns:a16="http://schemas.microsoft.com/office/drawing/2014/main" id="{F2CFFA66-F128-40A7-A384-643028568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F779D-1DDA-4E8C-89B1-3C1B4AF44851}"/>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168680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952A-6AF0-4E28-9D3E-C5588BB996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16BDB9-F6F3-45FA-8984-133F75F3EC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0FCEB-11F2-4A03-AF50-416EE608BACE}"/>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5" name="Footer Placeholder 4">
            <a:extLst>
              <a:ext uri="{FF2B5EF4-FFF2-40B4-BE49-F238E27FC236}">
                <a16:creationId xmlns:a16="http://schemas.microsoft.com/office/drawing/2014/main" id="{636DE472-89BC-4C90-8720-AC10617C6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0A301-2185-4970-BEF6-7B090BD1D748}"/>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175950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8611-D1F1-4D9B-B4D2-F722B4C7D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5B954-6848-49EA-B584-B01B27ED7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D5FD9D-7B49-48C8-9E4F-22CAC5A9E216}"/>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5" name="Footer Placeholder 4">
            <a:extLst>
              <a:ext uri="{FF2B5EF4-FFF2-40B4-BE49-F238E27FC236}">
                <a16:creationId xmlns:a16="http://schemas.microsoft.com/office/drawing/2014/main" id="{E5D39EF3-E6CB-4CE2-995B-81CAAF4A4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97AE6-38B0-4AFB-BF1C-993EB3E11188}"/>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304259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F738-96F0-4B26-8D92-E5BB3529D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0A902-0E9A-4749-AF4F-E1706C77CB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541FB6-8173-4113-95BC-DEE18463C4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40A750-83CA-41A3-B9C7-2A0F923C9050}"/>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6" name="Footer Placeholder 5">
            <a:extLst>
              <a:ext uri="{FF2B5EF4-FFF2-40B4-BE49-F238E27FC236}">
                <a16:creationId xmlns:a16="http://schemas.microsoft.com/office/drawing/2014/main" id="{6DA089D3-0931-4752-8BA9-1DFEE488C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CBF5DD-200A-435A-9EA9-62E4A31480B1}"/>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243454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6B2A-F7D0-44FE-87C3-9569464CA0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440A7-8D81-492A-8EC2-D7D98486EC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9D8655-3F08-4078-A208-BF3AAFC0F7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15EDE-06EE-49D1-B7B7-7495EEBBC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87F863-1D65-416A-B126-6287F0A81C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31A92-8571-4672-9B1A-7BF5B294EFA2}"/>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8" name="Footer Placeholder 7">
            <a:extLst>
              <a:ext uri="{FF2B5EF4-FFF2-40B4-BE49-F238E27FC236}">
                <a16:creationId xmlns:a16="http://schemas.microsoft.com/office/drawing/2014/main" id="{903BE739-B1D3-401D-8A23-8B406D3B87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25ACE8-0F3F-4F85-886A-510511F54DC3}"/>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79229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DD49-BE95-4214-84A0-0557546E5F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BF60C-9FBA-40BB-9936-FC8A080FAE2A}"/>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4" name="Footer Placeholder 3">
            <a:extLst>
              <a:ext uri="{FF2B5EF4-FFF2-40B4-BE49-F238E27FC236}">
                <a16:creationId xmlns:a16="http://schemas.microsoft.com/office/drawing/2014/main" id="{4A1B91B5-E7CC-4644-9DE9-DF3C080BBE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5B5610-4C27-4D87-991A-369368A5236F}"/>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92641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B8A60-EC1A-4938-A7C9-6F239CCA2C73}"/>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3" name="Footer Placeholder 2">
            <a:extLst>
              <a:ext uri="{FF2B5EF4-FFF2-40B4-BE49-F238E27FC236}">
                <a16:creationId xmlns:a16="http://schemas.microsoft.com/office/drawing/2014/main" id="{C40B17DA-D840-490E-8187-BF3EE3C4D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F824E-6348-4A5A-BF65-657E008902EA}"/>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323460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1984-637C-49CD-9124-85F0F5FA3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F1BC08-94D8-4C3B-85A0-EF033B335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D543F1-3976-4209-BBB9-53CFCEBE5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2B8376-1157-4F65-B03A-23DE6844CEA8}"/>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6" name="Footer Placeholder 5">
            <a:extLst>
              <a:ext uri="{FF2B5EF4-FFF2-40B4-BE49-F238E27FC236}">
                <a16:creationId xmlns:a16="http://schemas.microsoft.com/office/drawing/2014/main" id="{75A93651-1529-42CA-A7CF-37DCCA991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53CDF-35CB-4511-B2CA-F32BE74873FD}"/>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43775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2ECF-3E2F-461D-84C1-38C0E897D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2F89EE-4CDC-4F88-BE2D-7CED03D15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53ECE-36BC-4BE7-9157-720AF703C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846F83-C060-4A93-B19F-8986A5F90C44}"/>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6" name="Footer Placeholder 5">
            <a:extLst>
              <a:ext uri="{FF2B5EF4-FFF2-40B4-BE49-F238E27FC236}">
                <a16:creationId xmlns:a16="http://schemas.microsoft.com/office/drawing/2014/main" id="{507734AB-E4A0-42A2-95D6-A5F043000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20825-D970-4DEA-BC6F-E60DF33ABF8F}"/>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406512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7F12A6-40F7-4AC9-85DA-9F9252354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05DB6-C73B-453B-807E-DF2BA482B7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59BC3-3D0F-4529-ABFB-29B7D1F9C8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F4E86-B607-4661-9D81-A8AC4302DE08}" type="datetimeFigureOut">
              <a:rPr lang="en-US" smtClean="0"/>
              <a:t>5/12/2019</a:t>
            </a:fld>
            <a:endParaRPr lang="en-US"/>
          </a:p>
        </p:txBody>
      </p:sp>
      <p:sp>
        <p:nvSpPr>
          <p:cNvPr id="5" name="Footer Placeholder 4">
            <a:extLst>
              <a:ext uri="{FF2B5EF4-FFF2-40B4-BE49-F238E27FC236}">
                <a16:creationId xmlns:a16="http://schemas.microsoft.com/office/drawing/2014/main" id="{65CE1547-7DAF-4FE9-B0F0-0ECC4B2AC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28EA75-B689-405E-8DDA-81194CE74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D6ED0-7380-4435-A0F0-857A8B7F2B5B}" type="slidenum">
              <a:rPr lang="en-US" smtClean="0"/>
              <a:t>‹#›</a:t>
            </a:fld>
            <a:endParaRPr lang="en-US"/>
          </a:p>
        </p:txBody>
      </p:sp>
    </p:spTree>
    <p:extLst>
      <p:ext uri="{BB962C8B-B14F-4D97-AF65-F5344CB8AC3E}">
        <p14:creationId xmlns:p14="http://schemas.microsoft.com/office/powerpoint/2010/main" val="4103906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FD0E-1CEF-4312-8EE2-4BB4F4FA202D}"/>
              </a:ext>
            </a:extLst>
          </p:cNvPr>
          <p:cNvSpPr>
            <a:spLocks noGrp="1"/>
          </p:cNvSpPr>
          <p:nvPr>
            <p:ph type="ctrTitle"/>
          </p:nvPr>
        </p:nvSpPr>
        <p:spPr>
          <a:xfrm>
            <a:off x="294964" y="188297"/>
            <a:ext cx="8180439" cy="952243"/>
          </a:xfrm>
        </p:spPr>
        <p:txBody>
          <a:bodyPr/>
          <a:lstStyle/>
          <a:p>
            <a:r>
              <a:rPr lang="en-US" dirty="0"/>
              <a:t>Creational Design Pattern</a:t>
            </a:r>
          </a:p>
        </p:txBody>
      </p:sp>
      <p:sp>
        <p:nvSpPr>
          <p:cNvPr id="3" name="Subtitle 2">
            <a:extLst>
              <a:ext uri="{FF2B5EF4-FFF2-40B4-BE49-F238E27FC236}">
                <a16:creationId xmlns:a16="http://schemas.microsoft.com/office/drawing/2014/main" id="{DE5E43B0-3CD3-4C53-905A-D5539A8D7A6A}"/>
              </a:ext>
            </a:extLst>
          </p:cNvPr>
          <p:cNvSpPr>
            <a:spLocks noGrp="1"/>
          </p:cNvSpPr>
          <p:nvPr>
            <p:ph type="subTitle" idx="1"/>
          </p:nvPr>
        </p:nvSpPr>
        <p:spPr>
          <a:xfrm>
            <a:off x="452283" y="1271792"/>
            <a:ext cx="4601497" cy="4155613"/>
          </a:xfrm>
        </p:spPr>
        <p:txBody>
          <a:bodyPr>
            <a:normAutofit/>
          </a:bodyPr>
          <a:lstStyle/>
          <a:p>
            <a:pPr marL="342900" indent="-342900" algn="l">
              <a:buFont typeface="Wingdings" panose="05000000000000000000" pitchFamily="2" charset="2"/>
              <a:buChar char="Ø"/>
            </a:pPr>
            <a:r>
              <a:rPr lang="en-US" dirty="0"/>
              <a:t>Factory Method Design Pattern</a:t>
            </a:r>
          </a:p>
          <a:p>
            <a:pPr marL="342900" indent="-342900" algn="l">
              <a:buFont typeface="Wingdings" panose="05000000000000000000" pitchFamily="2" charset="2"/>
              <a:buChar char="Ø"/>
            </a:pPr>
            <a:r>
              <a:rPr lang="en-US" dirty="0"/>
              <a:t>Abstract factory Design pattern</a:t>
            </a:r>
          </a:p>
          <a:p>
            <a:pPr marL="342900" indent="-342900" algn="l">
              <a:buFont typeface="Wingdings" panose="05000000000000000000" pitchFamily="2" charset="2"/>
              <a:buChar char="Ø"/>
            </a:pPr>
            <a:r>
              <a:rPr lang="en-US" dirty="0"/>
              <a:t>Builder Design Pattern</a:t>
            </a:r>
          </a:p>
          <a:p>
            <a:pPr marL="342900" indent="-342900" algn="l">
              <a:buFont typeface="Wingdings" panose="05000000000000000000" pitchFamily="2" charset="2"/>
              <a:buChar char="Ø"/>
            </a:pPr>
            <a:r>
              <a:rPr lang="en-US" dirty="0"/>
              <a:t>Singleton Design Pattern</a:t>
            </a:r>
          </a:p>
          <a:p>
            <a:pPr marL="342900" indent="-342900" algn="l">
              <a:buFont typeface="Wingdings" panose="05000000000000000000" pitchFamily="2" charset="2"/>
              <a:buChar char="Ø"/>
            </a:pPr>
            <a:r>
              <a:rPr lang="en-US" dirty="0"/>
              <a:t>Prototype Design Pattern</a:t>
            </a:r>
          </a:p>
        </p:txBody>
      </p:sp>
    </p:spTree>
    <p:extLst>
      <p:ext uri="{BB962C8B-B14F-4D97-AF65-F5344CB8AC3E}">
        <p14:creationId xmlns:p14="http://schemas.microsoft.com/office/powerpoint/2010/main" val="189803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C375-9D22-43A0-BC79-C4237CFB22A7}"/>
              </a:ext>
            </a:extLst>
          </p:cNvPr>
          <p:cNvSpPr>
            <a:spLocks noGrp="1"/>
          </p:cNvSpPr>
          <p:nvPr>
            <p:ph type="title"/>
          </p:nvPr>
        </p:nvSpPr>
        <p:spPr>
          <a:xfrm>
            <a:off x="326922" y="1336"/>
            <a:ext cx="6742472" cy="893404"/>
          </a:xfrm>
        </p:spPr>
        <p:txBody>
          <a:bodyPr>
            <a:normAutofit/>
          </a:bodyPr>
          <a:lstStyle/>
          <a:p>
            <a:r>
              <a:rPr lang="en-US" sz="3600" i="1" u="sng" dirty="0"/>
              <a:t>Factory Method Design Pattern</a:t>
            </a:r>
          </a:p>
        </p:txBody>
      </p:sp>
      <p:sp>
        <p:nvSpPr>
          <p:cNvPr id="3" name="Content Placeholder 2">
            <a:extLst>
              <a:ext uri="{FF2B5EF4-FFF2-40B4-BE49-F238E27FC236}">
                <a16:creationId xmlns:a16="http://schemas.microsoft.com/office/drawing/2014/main" id="{5D7851DB-321E-4421-8BA5-43ADE74B95E4}"/>
              </a:ext>
            </a:extLst>
          </p:cNvPr>
          <p:cNvSpPr>
            <a:spLocks noGrp="1"/>
          </p:cNvSpPr>
          <p:nvPr>
            <p:ph idx="1"/>
          </p:nvPr>
        </p:nvSpPr>
        <p:spPr>
          <a:xfrm>
            <a:off x="415413" y="894740"/>
            <a:ext cx="9751142" cy="1936950"/>
          </a:xfrm>
        </p:spPr>
        <p:txBody>
          <a:bodyPr>
            <a:normAutofit/>
          </a:bodyPr>
          <a:lstStyle/>
          <a:p>
            <a:pPr>
              <a:buFont typeface="Wingdings" panose="05000000000000000000" pitchFamily="2" charset="2"/>
              <a:buChar char="Ø"/>
            </a:pPr>
            <a:r>
              <a:rPr lang="en-US" sz="1800" dirty="0"/>
              <a:t>Factory Method is just a fancy method that instantiate objects.</a:t>
            </a:r>
          </a:p>
          <a:p>
            <a:pPr>
              <a:buFont typeface="Wingdings" panose="05000000000000000000" pitchFamily="2" charset="2"/>
              <a:buChar char="Ø"/>
            </a:pPr>
            <a:r>
              <a:rPr lang="en-US" sz="1800" dirty="0"/>
              <a:t>Like Factory, the job of the factory method is to create or produce objects</a:t>
            </a:r>
          </a:p>
        </p:txBody>
      </p:sp>
      <p:pic>
        <p:nvPicPr>
          <p:cNvPr id="5" name="Picture 4">
            <a:extLst>
              <a:ext uri="{FF2B5EF4-FFF2-40B4-BE49-F238E27FC236}">
                <a16:creationId xmlns:a16="http://schemas.microsoft.com/office/drawing/2014/main" id="{67D1F9CC-058C-4F2B-8444-CB930C2E58C5}"/>
              </a:ext>
            </a:extLst>
          </p:cNvPr>
          <p:cNvPicPr>
            <a:picLocks noChangeAspect="1"/>
          </p:cNvPicPr>
          <p:nvPr/>
        </p:nvPicPr>
        <p:blipFill>
          <a:blip r:embed="rId2"/>
          <a:stretch>
            <a:fillRect/>
          </a:stretch>
        </p:blipFill>
        <p:spPr>
          <a:xfrm>
            <a:off x="4601497" y="3205477"/>
            <a:ext cx="7463914" cy="3514725"/>
          </a:xfrm>
          <a:prstGeom prst="rect">
            <a:avLst/>
          </a:prstGeom>
        </p:spPr>
      </p:pic>
    </p:spTree>
    <p:extLst>
      <p:ext uri="{BB962C8B-B14F-4D97-AF65-F5344CB8AC3E}">
        <p14:creationId xmlns:p14="http://schemas.microsoft.com/office/powerpoint/2010/main" val="425542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F12F52-678D-4AD1-9C8F-B2892291A36D}"/>
              </a:ext>
            </a:extLst>
          </p:cNvPr>
          <p:cNvSpPr>
            <a:spLocks noGrp="1"/>
          </p:cNvSpPr>
          <p:nvPr>
            <p:ph type="title"/>
          </p:nvPr>
        </p:nvSpPr>
        <p:spPr>
          <a:xfrm>
            <a:off x="326922" y="1336"/>
            <a:ext cx="6742472" cy="893404"/>
          </a:xfrm>
        </p:spPr>
        <p:txBody>
          <a:bodyPr>
            <a:normAutofit/>
          </a:bodyPr>
          <a:lstStyle/>
          <a:p>
            <a:r>
              <a:rPr lang="en-US" sz="3200" i="1" u="sng" dirty="0"/>
              <a:t>Builder Design Pattern</a:t>
            </a:r>
          </a:p>
        </p:txBody>
      </p:sp>
      <p:sp>
        <p:nvSpPr>
          <p:cNvPr id="5" name="Content Placeholder 2">
            <a:extLst>
              <a:ext uri="{FF2B5EF4-FFF2-40B4-BE49-F238E27FC236}">
                <a16:creationId xmlns:a16="http://schemas.microsoft.com/office/drawing/2014/main" id="{CE7B6B6F-4E14-4E91-87DA-E40BD8E73C63}"/>
              </a:ext>
            </a:extLst>
          </p:cNvPr>
          <p:cNvSpPr>
            <a:spLocks noGrp="1"/>
          </p:cNvSpPr>
          <p:nvPr>
            <p:ph idx="1"/>
          </p:nvPr>
        </p:nvSpPr>
        <p:spPr>
          <a:xfrm>
            <a:off x="415412" y="894739"/>
            <a:ext cx="11098161" cy="2602151"/>
          </a:xfrm>
        </p:spPr>
        <p:txBody>
          <a:bodyPr>
            <a:normAutofit/>
          </a:bodyPr>
          <a:lstStyle/>
          <a:p>
            <a:pPr>
              <a:buFont typeface="Wingdings" panose="05000000000000000000" pitchFamily="2" charset="2"/>
              <a:buChar char="Ø"/>
            </a:pPr>
            <a:r>
              <a:rPr lang="en-US" sz="1400" dirty="0"/>
              <a:t>There are three major issues with Factory and Abstract Factory design patterns when the Object contains a lot of attributes.</a:t>
            </a:r>
          </a:p>
          <a:p>
            <a:pPr lvl="1">
              <a:buFont typeface="Wingdings" panose="05000000000000000000" pitchFamily="2" charset="2"/>
              <a:buChar char="Ø"/>
            </a:pPr>
            <a:r>
              <a:rPr lang="en-US" sz="1400" dirty="0"/>
              <a:t>Too Many arguments to pass from client program to the Factory class that can be error prone because most of the time, the type of arguments are same and from client side its hard to maintain the order of the argument.</a:t>
            </a:r>
          </a:p>
          <a:p>
            <a:pPr lvl="1">
              <a:buFont typeface="Wingdings" panose="05000000000000000000" pitchFamily="2" charset="2"/>
              <a:buChar char="Ø"/>
            </a:pPr>
            <a:r>
              <a:rPr lang="en-US" sz="1400" dirty="0"/>
              <a:t>Some of the parameters might be optional but in </a:t>
            </a:r>
            <a:r>
              <a:rPr lang="en-US" sz="1400" b="1" i="1" dirty="0"/>
              <a:t>Factory Pattern</a:t>
            </a:r>
            <a:r>
              <a:rPr lang="en-US" sz="1400" dirty="0"/>
              <a:t>, we are forced to send all the parameters and optional parameters need to send as NULL.</a:t>
            </a:r>
          </a:p>
          <a:p>
            <a:pPr lvl="1">
              <a:buFont typeface="Wingdings" panose="05000000000000000000" pitchFamily="2" charset="2"/>
              <a:buChar char="Ø"/>
            </a:pPr>
            <a:r>
              <a:rPr lang="en-US" sz="1400" dirty="0"/>
              <a:t>If the object is heavy and its creation is complex, then all that complexity will be part of Factory classes that is confusing.</a:t>
            </a:r>
          </a:p>
          <a:p>
            <a:pPr>
              <a:buFont typeface="Wingdings" panose="05000000000000000000" pitchFamily="2" charset="2"/>
              <a:buChar char="Ø"/>
            </a:pPr>
            <a:r>
              <a:rPr lang="en-US" sz="1400" dirty="0"/>
              <a:t>Used to construct a complex object step by step and the final step will return the object.</a:t>
            </a:r>
          </a:p>
          <a:p>
            <a:pPr>
              <a:buFont typeface="Wingdings" panose="05000000000000000000" pitchFamily="2" charset="2"/>
              <a:buChar char="Ø"/>
            </a:pPr>
            <a:r>
              <a:rPr lang="en-US" sz="1400" dirty="0"/>
              <a:t>The process of constructing an object should be generic so that it can be used to create different representations of the same object</a:t>
            </a:r>
            <a:r>
              <a:rPr lang="en-US" sz="1800" dirty="0"/>
              <a:t>.</a:t>
            </a:r>
          </a:p>
        </p:txBody>
      </p:sp>
      <p:sp>
        <p:nvSpPr>
          <p:cNvPr id="8" name="TextBox 7">
            <a:extLst>
              <a:ext uri="{FF2B5EF4-FFF2-40B4-BE49-F238E27FC236}">
                <a16:creationId xmlns:a16="http://schemas.microsoft.com/office/drawing/2014/main" id="{C0BC5F7D-E345-4660-B6B5-3A6BB6DA906B}"/>
              </a:ext>
            </a:extLst>
          </p:cNvPr>
          <p:cNvSpPr txBox="1"/>
          <p:nvPr/>
        </p:nvSpPr>
        <p:spPr>
          <a:xfrm>
            <a:off x="2017513" y="5617162"/>
            <a:ext cx="1986116" cy="369332"/>
          </a:xfrm>
          <a:prstGeom prst="rect">
            <a:avLst/>
          </a:prstGeom>
          <a:noFill/>
        </p:spPr>
        <p:txBody>
          <a:bodyPr wrap="square" rtlCol="0">
            <a:spAutoFit/>
          </a:bodyPr>
          <a:lstStyle/>
          <a:p>
            <a:pPr algn="ctr"/>
            <a:r>
              <a:rPr lang="en-US" u="sng" dirty="0"/>
              <a:t>UML Diagram</a:t>
            </a:r>
          </a:p>
        </p:txBody>
      </p:sp>
      <p:pic>
        <p:nvPicPr>
          <p:cNvPr id="10" name="Picture 9">
            <a:extLst>
              <a:ext uri="{FF2B5EF4-FFF2-40B4-BE49-F238E27FC236}">
                <a16:creationId xmlns:a16="http://schemas.microsoft.com/office/drawing/2014/main" id="{E5D00CC3-6871-4281-B7BD-90B430BCA903}"/>
              </a:ext>
            </a:extLst>
          </p:cNvPr>
          <p:cNvPicPr>
            <a:picLocks noChangeAspect="1"/>
          </p:cNvPicPr>
          <p:nvPr/>
        </p:nvPicPr>
        <p:blipFill>
          <a:blip r:embed="rId2"/>
          <a:stretch>
            <a:fillRect/>
          </a:stretch>
        </p:blipFill>
        <p:spPr>
          <a:xfrm>
            <a:off x="292162" y="3464576"/>
            <a:ext cx="5331657" cy="2050241"/>
          </a:xfrm>
          <a:prstGeom prst="rect">
            <a:avLst/>
          </a:prstGeom>
        </p:spPr>
      </p:pic>
    </p:spTree>
    <p:extLst>
      <p:ext uri="{BB962C8B-B14F-4D97-AF65-F5344CB8AC3E}">
        <p14:creationId xmlns:p14="http://schemas.microsoft.com/office/powerpoint/2010/main" val="137536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0B1CE6-21FE-4B0C-A177-CD0A9E0E731E}"/>
              </a:ext>
            </a:extLst>
          </p:cNvPr>
          <p:cNvSpPr>
            <a:spLocks noGrp="1"/>
          </p:cNvSpPr>
          <p:nvPr>
            <p:ph type="title"/>
          </p:nvPr>
        </p:nvSpPr>
        <p:spPr>
          <a:xfrm>
            <a:off x="326922" y="1336"/>
            <a:ext cx="6742472" cy="893404"/>
          </a:xfrm>
        </p:spPr>
        <p:txBody>
          <a:bodyPr>
            <a:normAutofit/>
          </a:bodyPr>
          <a:lstStyle/>
          <a:p>
            <a:r>
              <a:rPr lang="en-US" sz="3200" i="1" u="sng" dirty="0"/>
              <a:t>Builder Design Pattern Continues…</a:t>
            </a:r>
          </a:p>
        </p:txBody>
      </p:sp>
      <p:sp>
        <p:nvSpPr>
          <p:cNvPr id="5" name="Content Placeholder 2">
            <a:extLst>
              <a:ext uri="{FF2B5EF4-FFF2-40B4-BE49-F238E27FC236}">
                <a16:creationId xmlns:a16="http://schemas.microsoft.com/office/drawing/2014/main" id="{014F55E7-3186-4A85-BDC0-FCD411A58279}"/>
              </a:ext>
            </a:extLst>
          </p:cNvPr>
          <p:cNvSpPr>
            <a:spLocks noGrp="1"/>
          </p:cNvSpPr>
          <p:nvPr>
            <p:ph idx="1"/>
          </p:nvPr>
        </p:nvSpPr>
        <p:spPr>
          <a:xfrm>
            <a:off x="415412" y="894739"/>
            <a:ext cx="11098161" cy="2602151"/>
          </a:xfrm>
        </p:spPr>
        <p:txBody>
          <a:bodyPr>
            <a:normAutofit/>
          </a:bodyPr>
          <a:lstStyle/>
          <a:p>
            <a:pPr>
              <a:buFont typeface="Wingdings" panose="05000000000000000000" pitchFamily="2" charset="2"/>
              <a:buChar char="Ø"/>
            </a:pPr>
            <a:r>
              <a:rPr lang="en-US" sz="1400" dirty="0"/>
              <a:t>Steps to implement builder design pattern in java.</a:t>
            </a:r>
          </a:p>
          <a:p>
            <a:pPr lvl="1">
              <a:buFont typeface="Wingdings" panose="05000000000000000000" pitchFamily="2" charset="2"/>
              <a:buChar char="Ø"/>
            </a:pPr>
            <a:r>
              <a:rPr lang="en-US" sz="1400" dirty="0"/>
              <a:t>First of all you need to create a static nested class and then copy all the arguments from the outer class to builder class.  We should follow the naming convention and is the class name is Computer, the builder class should be named as Computer builder.</a:t>
            </a:r>
          </a:p>
          <a:p>
            <a:pPr lvl="1">
              <a:buFont typeface="Wingdings" panose="05000000000000000000" pitchFamily="2" charset="2"/>
              <a:buChar char="Ø"/>
            </a:pPr>
            <a:r>
              <a:rPr lang="en-US" sz="1400" dirty="0"/>
              <a:t>Java builder class should have a public constructor and all the required attributes as parameter.</a:t>
            </a:r>
          </a:p>
          <a:p>
            <a:pPr lvl="1">
              <a:buFont typeface="Wingdings" panose="05000000000000000000" pitchFamily="2" charset="2"/>
              <a:buChar char="Ø"/>
            </a:pPr>
            <a:r>
              <a:rPr lang="en-US" sz="1400" dirty="0"/>
              <a:t>Java Builder class should have methods to set the optional parameters and it should return the same Builder object after setting the optional attribute.</a:t>
            </a:r>
          </a:p>
          <a:p>
            <a:pPr lvl="1">
              <a:buFont typeface="Wingdings" panose="05000000000000000000" pitchFamily="2" charset="2"/>
              <a:buChar char="Ø"/>
            </a:pPr>
            <a:r>
              <a:rPr lang="en-US" sz="1400" dirty="0"/>
              <a:t>The final step is to provide a build() method in the builder class that will return the Object needed by client program. For this we need to have a private constructor in the Class with Builder class as argument.</a:t>
            </a:r>
          </a:p>
          <a:p>
            <a:pPr marL="0" indent="0">
              <a:buNone/>
            </a:pPr>
            <a:endParaRPr lang="en-US" sz="1800" dirty="0"/>
          </a:p>
        </p:txBody>
      </p:sp>
      <p:sp>
        <p:nvSpPr>
          <p:cNvPr id="13" name="Rectangle 12">
            <a:extLst>
              <a:ext uri="{FF2B5EF4-FFF2-40B4-BE49-F238E27FC236}">
                <a16:creationId xmlns:a16="http://schemas.microsoft.com/office/drawing/2014/main" id="{46CC997F-2C94-45EE-986C-1CC77AF72416}"/>
              </a:ext>
            </a:extLst>
          </p:cNvPr>
          <p:cNvSpPr/>
          <p:nvPr/>
        </p:nvSpPr>
        <p:spPr>
          <a:xfrm>
            <a:off x="375650" y="2782176"/>
            <a:ext cx="2679923" cy="3970318"/>
          </a:xfrm>
          <a:prstGeom prst="rect">
            <a:avLst/>
          </a:prstGeom>
          <a:ln>
            <a:solidFill>
              <a:schemeClr val="accent1"/>
            </a:solidFill>
          </a:ln>
        </p:spPr>
        <p:txBody>
          <a:bodyPr wrap="square">
            <a:spAutoFit/>
          </a:bodyPr>
          <a:lstStyle/>
          <a:p>
            <a:endParaRPr lang="en-US" sz="900" dirty="0"/>
          </a:p>
          <a:p>
            <a:endParaRPr lang="en-US" sz="900" dirty="0"/>
          </a:p>
          <a:p>
            <a:r>
              <a:rPr lang="en-US" sz="900" dirty="0"/>
              <a:t>public class Computer {</a:t>
            </a:r>
          </a:p>
          <a:p>
            <a:r>
              <a:rPr lang="en-US" sz="900" dirty="0"/>
              <a:t>	</a:t>
            </a:r>
          </a:p>
          <a:p>
            <a:r>
              <a:rPr lang="en-US" sz="900" dirty="0"/>
              <a:t>                   //required parameters</a:t>
            </a:r>
          </a:p>
          <a:p>
            <a:r>
              <a:rPr lang="en-US" sz="900" dirty="0"/>
              <a:t>                   private String HDD;</a:t>
            </a:r>
          </a:p>
          <a:p>
            <a:r>
              <a:rPr lang="en-US" sz="900" dirty="0"/>
              <a:t>                   private String RAM;</a:t>
            </a:r>
          </a:p>
          <a:p>
            <a:r>
              <a:rPr lang="en-US" sz="900" dirty="0"/>
              <a:t>	</a:t>
            </a:r>
          </a:p>
          <a:p>
            <a:r>
              <a:rPr lang="en-US" sz="900" dirty="0"/>
              <a:t>                   //optional parameters</a:t>
            </a:r>
          </a:p>
          <a:p>
            <a:r>
              <a:rPr lang="en-US" sz="900" dirty="0"/>
              <a:t>                   private </a:t>
            </a:r>
            <a:r>
              <a:rPr lang="en-US" sz="900" dirty="0" err="1"/>
              <a:t>boolean</a:t>
            </a:r>
            <a:r>
              <a:rPr lang="en-US" sz="900" dirty="0"/>
              <a:t> </a:t>
            </a:r>
            <a:r>
              <a:rPr lang="en-US" sz="900" dirty="0" err="1"/>
              <a:t>isGraphicsCardEnabled</a:t>
            </a:r>
            <a:r>
              <a:rPr lang="en-US" sz="900" dirty="0"/>
              <a:t>;</a:t>
            </a:r>
          </a:p>
          <a:p>
            <a:r>
              <a:rPr lang="en-US" sz="900" dirty="0"/>
              <a:t>                   private </a:t>
            </a:r>
            <a:r>
              <a:rPr lang="en-US" sz="900" dirty="0" err="1"/>
              <a:t>boolean</a:t>
            </a:r>
            <a:r>
              <a:rPr lang="en-US" sz="900" dirty="0"/>
              <a:t> </a:t>
            </a:r>
            <a:r>
              <a:rPr lang="en-US" sz="900" dirty="0" err="1"/>
              <a:t>isBluetoothEnabled</a:t>
            </a:r>
            <a:r>
              <a:rPr lang="en-US" sz="900" dirty="0"/>
              <a:t>;</a:t>
            </a:r>
          </a:p>
          <a:p>
            <a:r>
              <a:rPr lang="en-US" sz="900" dirty="0"/>
              <a:t>	</a:t>
            </a:r>
          </a:p>
          <a:p>
            <a:r>
              <a:rPr lang="en-US" sz="900" dirty="0"/>
              <a:t>                   public String </a:t>
            </a:r>
            <a:r>
              <a:rPr lang="en-US" sz="900" dirty="0" err="1"/>
              <a:t>getHDD</a:t>
            </a:r>
            <a:r>
              <a:rPr lang="en-US" sz="900" dirty="0"/>
              <a:t>() {</a:t>
            </a:r>
          </a:p>
          <a:p>
            <a:r>
              <a:rPr lang="en-US" sz="900" dirty="0"/>
              <a:t>                             return HDD;</a:t>
            </a:r>
          </a:p>
          <a:p>
            <a:r>
              <a:rPr lang="en-US" sz="900" dirty="0"/>
              <a:t>                   }</a:t>
            </a:r>
          </a:p>
          <a:p>
            <a:endParaRPr lang="en-US" sz="900" dirty="0"/>
          </a:p>
          <a:p>
            <a:r>
              <a:rPr lang="en-US" sz="900" dirty="0"/>
              <a:t>                   public String </a:t>
            </a:r>
            <a:r>
              <a:rPr lang="en-US" sz="900" dirty="0" err="1"/>
              <a:t>getRAM</a:t>
            </a:r>
            <a:r>
              <a:rPr lang="en-US" sz="900" dirty="0"/>
              <a:t>() {</a:t>
            </a:r>
          </a:p>
          <a:p>
            <a:r>
              <a:rPr lang="en-US" sz="900" dirty="0"/>
              <a:t>                              return RAM;</a:t>
            </a:r>
          </a:p>
          <a:p>
            <a:r>
              <a:rPr lang="en-US" sz="900" dirty="0"/>
              <a:t>                   }</a:t>
            </a:r>
          </a:p>
          <a:p>
            <a:endParaRPr lang="en-US" sz="900" dirty="0"/>
          </a:p>
          <a:p>
            <a:r>
              <a:rPr lang="en-US" sz="900" dirty="0"/>
              <a:t>                    public </a:t>
            </a:r>
            <a:r>
              <a:rPr lang="en-US" sz="900" dirty="0" err="1"/>
              <a:t>boolean</a:t>
            </a:r>
            <a:r>
              <a:rPr lang="en-US" sz="900" dirty="0"/>
              <a:t> </a:t>
            </a:r>
            <a:r>
              <a:rPr lang="en-US" sz="900" dirty="0" err="1"/>
              <a:t>isGraphicsCardEnabled</a:t>
            </a:r>
            <a:r>
              <a:rPr lang="en-US" sz="900" dirty="0"/>
              <a:t>() {</a:t>
            </a:r>
          </a:p>
          <a:p>
            <a:r>
              <a:rPr lang="en-US" sz="900" dirty="0"/>
              <a:t>                                   return </a:t>
            </a:r>
            <a:r>
              <a:rPr lang="en-US" sz="900" dirty="0" err="1"/>
              <a:t>isGraphicsCardEnabled</a:t>
            </a:r>
            <a:r>
              <a:rPr lang="en-US" sz="900" dirty="0"/>
              <a:t>;</a:t>
            </a:r>
          </a:p>
          <a:p>
            <a:r>
              <a:rPr lang="en-US" sz="900" dirty="0"/>
              <a:t>                    }</a:t>
            </a:r>
          </a:p>
          <a:p>
            <a:endParaRPr lang="en-US" sz="900" dirty="0"/>
          </a:p>
          <a:p>
            <a:r>
              <a:rPr lang="en-US" sz="900" dirty="0"/>
              <a:t>                    public </a:t>
            </a:r>
            <a:r>
              <a:rPr lang="en-US" sz="900" dirty="0" err="1"/>
              <a:t>boolean</a:t>
            </a:r>
            <a:r>
              <a:rPr lang="en-US" sz="900" dirty="0"/>
              <a:t> </a:t>
            </a:r>
            <a:r>
              <a:rPr lang="en-US" sz="900" dirty="0" err="1"/>
              <a:t>isBluetoothEnabled</a:t>
            </a:r>
            <a:r>
              <a:rPr lang="en-US" sz="900" dirty="0"/>
              <a:t>() {</a:t>
            </a:r>
          </a:p>
          <a:p>
            <a:r>
              <a:rPr lang="en-US" sz="900" dirty="0"/>
              <a:t>                                   return </a:t>
            </a:r>
            <a:r>
              <a:rPr lang="en-US" sz="900" dirty="0" err="1"/>
              <a:t>isBluetoothEnabled</a:t>
            </a:r>
            <a:r>
              <a:rPr lang="en-US" sz="900" dirty="0"/>
              <a:t>;</a:t>
            </a:r>
          </a:p>
          <a:p>
            <a:r>
              <a:rPr lang="en-US" sz="900" dirty="0"/>
              <a:t>                    }</a:t>
            </a:r>
          </a:p>
          <a:p>
            <a:r>
              <a:rPr lang="en-US" sz="900" dirty="0"/>
              <a:t>	</a:t>
            </a:r>
          </a:p>
        </p:txBody>
      </p:sp>
      <p:sp>
        <p:nvSpPr>
          <p:cNvPr id="14" name="Rectangle 13">
            <a:extLst>
              <a:ext uri="{FF2B5EF4-FFF2-40B4-BE49-F238E27FC236}">
                <a16:creationId xmlns:a16="http://schemas.microsoft.com/office/drawing/2014/main" id="{3219590B-89C7-4000-8AAC-6263AE160189}"/>
              </a:ext>
            </a:extLst>
          </p:cNvPr>
          <p:cNvSpPr/>
          <p:nvPr/>
        </p:nvSpPr>
        <p:spPr>
          <a:xfrm>
            <a:off x="3595126" y="2734437"/>
            <a:ext cx="3474268" cy="4093428"/>
          </a:xfrm>
          <a:prstGeom prst="rect">
            <a:avLst/>
          </a:prstGeom>
          <a:ln>
            <a:solidFill>
              <a:schemeClr val="accent1"/>
            </a:solidFill>
          </a:ln>
        </p:spPr>
        <p:txBody>
          <a:bodyPr wrap="square">
            <a:spAutoFit/>
          </a:bodyPr>
          <a:lstStyle/>
          <a:p>
            <a:endParaRPr lang="en-US" sz="1000" dirty="0"/>
          </a:p>
          <a:p>
            <a:r>
              <a:rPr lang="en-US" sz="1000" dirty="0"/>
              <a:t>	</a:t>
            </a:r>
          </a:p>
          <a:p>
            <a:r>
              <a:rPr lang="en-US" sz="1000" dirty="0"/>
              <a:t>private Computer(ComputerBuilder builder) {</a:t>
            </a:r>
          </a:p>
          <a:p>
            <a:r>
              <a:rPr lang="en-US" sz="1000" dirty="0"/>
              <a:t>                      </a:t>
            </a:r>
            <a:r>
              <a:rPr lang="en-US" sz="1000" dirty="0" err="1"/>
              <a:t>this.HDD</a:t>
            </a:r>
            <a:r>
              <a:rPr lang="en-US" sz="1000" dirty="0"/>
              <a:t>=</a:t>
            </a:r>
            <a:r>
              <a:rPr lang="en-US" sz="1000" dirty="0" err="1"/>
              <a:t>builder.HDD</a:t>
            </a:r>
            <a:r>
              <a:rPr lang="en-US" sz="1000" dirty="0"/>
              <a:t>;</a:t>
            </a:r>
          </a:p>
          <a:p>
            <a:r>
              <a:rPr lang="en-US" sz="1000" dirty="0"/>
              <a:t>                      </a:t>
            </a:r>
            <a:r>
              <a:rPr lang="en-US" sz="1000" dirty="0" err="1"/>
              <a:t>this.RAM</a:t>
            </a:r>
            <a:r>
              <a:rPr lang="en-US" sz="1000" dirty="0"/>
              <a:t>=</a:t>
            </a:r>
            <a:r>
              <a:rPr lang="en-US" sz="1000" dirty="0" err="1"/>
              <a:t>builder.RAM</a:t>
            </a:r>
            <a:r>
              <a:rPr lang="en-US" sz="1000" dirty="0"/>
              <a:t>;</a:t>
            </a:r>
          </a:p>
          <a:p>
            <a:r>
              <a:rPr lang="en-US" sz="1000" dirty="0"/>
              <a:t>                      </a:t>
            </a:r>
            <a:r>
              <a:rPr lang="en-US" sz="1000" dirty="0" err="1"/>
              <a:t>this.isGraphicsCardEnabled</a:t>
            </a:r>
            <a:r>
              <a:rPr lang="en-US" sz="1000" dirty="0"/>
              <a:t>=</a:t>
            </a:r>
            <a:r>
              <a:rPr lang="en-US" sz="1000" dirty="0" err="1"/>
              <a:t>builder.isGraphicsCardEnabled</a:t>
            </a:r>
            <a:r>
              <a:rPr lang="en-US" sz="1000" dirty="0"/>
              <a:t>;</a:t>
            </a:r>
          </a:p>
          <a:p>
            <a:r>
              <a:rPr lang="en-US" sz="1000" dirty="0"/>
              <a:t>                      </a:t>
            </a:r>
            <a:r>
              <a:rPr lang="en-US" sz="1000" dirty="0" err="1"/>
              <a:t>this.isBluetoothEnabled</a:t>
            </a:r>
            <a:r>
              <a:rPr lang="en-US" sz="1000" dirty="0"/>
              <a:t>=</a:t>
            </a:r>
            <a:r>
              <a:rPr lang="en-US" sz="1000" dirty="0" err="1"/>
              <a:t>builder.isBluetoothEnabled</a:t>
            </a:r>
            <a:r>
              <a:rPr lang="en-US" sz="1000" dirty="0"/>
              <a:t>;</a:t>
            </a:r>
          </a:p>
          <a:p>
            <a:r>
              <a:rPr lang="en-US" sz="1000" dirty="0"/>
              <a:t>}</a:t>
            </a:r>
          </a:p>
          <a:p>
            <a:r>
              <a:rPr lang="en-US" sz="1000" dirty="0"/>
              <a:t>	</a:t>
            </a:r>
          </a:p>
          <a:p>
            <a:r>
              <a:rPr lang="en-US" sz="1000" dirty="0"/>
              <a:t>//Builder Class</a:t>
            </a:r>
          </a:p>
          <a:p>
            <a:r>
              <a:rPr lang="en-US" sz="1000" dirty="0"/>
              <a:t>public static class ComputerBuilder{</a:t>
            </a:r>
          </a:p>
          <a:p>
            <a:endParaRPr lang="en-US" sz="1000" dirty="0"/>
          </a:p>
          <a:p>
            <a:r>
              <a:rPr lang="en-US" sz="1000" dirty="0"/>
              <a:t>                       // required parameters</a:t>
            </a:r>
          </a:p>
          <a:p>
            <a:r>
              <a:rPr lang="en-US" sz="1000" dirty="0"/>
              <a:t>                      private String HDD;</a:t>
            </a:r>
          </a:p>
          <a:p>
            <a:r>
              <a:rPr lang="en-US" sz="1000" dirty="0"/>
              <a:t>                       private String RAM;</a:t>
            </a:r>
          </a:p>
          <a:p>
            <a:endParaRPr lang="en-US" sz="1000" dirty="0"/>
          </a:p>
          <a:p>
            <a:r>
              <a:rPr lang="en-US" sz="1000" dirty="0"/>
              <a:t>                       // optional parameters</a:t>
            </a:r>
          </a:p>
          <a:p>
            <a:r>
              <a:rPr lang="en-US" sz="1000" dirty="0"/>
              <a:t>                        private </a:t>
            </a:r>
            <a:r>
              <a:rPr lang="en-US" sz="1000" dirty="0" err="1"/>
              <a:t>boolean</a:t>
            </a:r>
            <a:r>
              <a:rPr lang="en-US" sz="1000" dirty="0"/>
              <a:t> </a:t>
            </a:r>
            <a:r>
              <a:rPr lang="en-US" sz="1000" dirty="0" err="1"/>
              <a:t>isGraphicsCardEnabled</a:t>
            </a:r>
            <a:r>
              <a:rPr lang="en-US" sz="1000" dirty="0"/>
              <a:t>;</a:t>
            </a:r>
          </a:p>
          <a:p>
            <a:r>
              <a:rPr lang="en-US" sz="1000" dirty="0"/>
              <a:t>                        private </a:t>
            </a:r>
            <a:r>
              <a:rPr lang="en-US" sz="1000" dirty="0" err="1"/>
              <a:t>boolean</a:t>
            </a:r>
            <a:r>
              <a:rPr lang="en-US" sz="1000" dirty="0"/>
              <a:t> </a:t>
            </a:r>
            <a:r>
              <a:rPr lang="en-US" sz="1000" dirty="0" err="1"/>
              <a:t>isBluetoothEnabled</a:t>
            </a:r>
            <a:r>
              <a:rPr lang="en-US" sz="1000" dirty="0"/>
              <a:t>;</a:t>
            </a:r>
          </a:p>
          <a:p>
            <a:r>
              <a:rPr lang="en-US" sz="1000" dirty="0"/>
              <a:t>		</a:t>
            </a:r>
          </a:p>
          <a:p>
            <a:r>
              <a:rPr lang="en-US" sz="1000" dirty="0"/>
              <a:t>public ComputerBuilder(String </a:t>
            </a:r>
            <a:r>
              <a:rPr lang="en-US" sz="1000" dirty="0" err="1"/>
              <a:t>hdd</a:t>
            </a:r>
            <a:r>
              <a:rPr lang="en-US" sz="1000" dirty="0"/>
              <a:t>, String ram){</a:t>
            </a:r>
          </a:p>
          <a:p>
            <a:r>
              <a:rPr lang="en-US" sz="1000" dirty="0"/>
              <a:t>                         </a:t>
            </a:r>
            <a:r>
              <a:rPr lang="en-US" sz="1000" dirty="0" err="1"/>
              <a:t>this.HDD</a:t>
            </a:r>
            <a:r>
              <a:rPr lang="en-US" sz="1000" dirty="0"/>
              <a:t>=</a:t>
            </a:r>
            <a:r>
              <a:rPr lang="en-US" sz="1000" dirty="0" err="1"/>
              <a:t>hdd</a:t>
            </a:r>
            <a:r>
              <a:rPr lang="en-US" sz="1000" dirty="0"/>
              <a:t>;</a:t>
            </a:r>
          </a:p>
          <a:p>
            <a:r>
              <a:rPr lang="en-US" sz="1000" dirty="0"/>
              <a:t>                         </a:t>
            </a:r>
            <a:r>
              <a:rPr lang="en-US" sz="1000" dirty="0" err="1"/>
              <a:t>this.RAM</a:t>
            </a:r>
            <a:r>
              <a:rPr lang="en-US" sz="1000" dirty="0"/>
              <a:t>=ram;</a:t>
            </a:r>
          </a:p>
          <a:p>
            <a:r>
              <a:rPr lang="en-US" sz="1000" dirty="0"/>
              <a:t>}</a:t>
            </a:r>
          </a:p>
        </p:txBody>
      </p:sp>
      <p:sp>
        <p:nvSpPr>
          <p:cNvPr id="15" name="Rectangle 14">
            <a:extLst>
              <a:ext uri="{FF2B5EF4-FFF2-40B4-BE49-F238E27FC236}">
                <a16:creationId xmlns:a16="http://schemas.microsoft.com/office/drawing/2014/main" id="{D8213D38-8D59-4C7D-8700-F7BE87ABC4B3}"/>
              </a:ext>
            </a:extLst>
          </p:cNvPr>
          <p:cNvSpPr/>
          <p:nvPr/>
        </p:nvSpPr>
        <p:spPr>
          <a:xfrm>
            <a:off x="7588615" y="3096032"/>
            <a:ext cx="3997565" cy="3016210"/>
          </a:xfrm>
          <a:prstGeom prst="rect">
            <a:avLst/>
          </a:prstGeom>
          <a:ln>
            <a:solidFill>
              <a:schemeClr val="accent1"/>
            </a:solidFill>
          </a:ln>
        </p:spPr>
        <p:txBody>
          <a:bodyPr wrap="square">
            <a:spAutoFit/>
          </a:bodyPr>
          <a:lstStyle/>
          <a:p>
            <a:r>
              <a:rPr lang="en-US" sz="1000" dirty="0"/>
              <a:t>                public ComputerBuilder </a:t>
            </a:r>
            <a:r>
              <a:rPr lang="en-US" sz="1000" dirty="0" err="1"/>
              <a:t>setGraphicsCardEnabled</a:t>
            </a:r>
            <a:r>
              <a:rPr lang="en-US" sz="1000" dirty="0"/>
              <a:t>(</a:t>
            </a:r>
            <a:r>
              <a:rPr lang="en-US" sz="1000" dirty="0" err="1"/>
              <a:t>boolean</a:t>
            </a:r>
            <a:r>
              <a:rPr lang="en-US" sz="1000" dirty="0"/>
              <a:t> </a:t>
            </a:r>
            <a:r>
              <a:rPr lang="en-US" sz="1000" dirty="0" err="1"/>
              <a:t>isGraphicsCardEnabled</a:t>
            </a:r>
            <a:r>
              <a:rPr lang="en-US" sz="1000" dirty="0"/>
              <a:t>) {</a:t>
            </a:r>
          </a:p>
          <a:p>
            <a:r>
              <a:rPr lang="en-US" sz="1000" dirty="0"/>
              <a:t>                             </a:t>
            </a:r>
            <a:r>
              <a:rPr lang="en-US" sz="1000" dirty="0" err="1"/>
              <a:t>this.isGraphicsCardEnabled</a:t>
            </a:r>
            <a:r>
              <a:rPr lang="en-US" sz="1000" dirty="0"/>
              <a:t> = </a:t>
            </a:r>
            <a:r>
              <a:rPr lang="en-US" sz="1000" dirty="0" err="1"/>
              <a:t>isGraphicsCardEnabled</a:t>
            </a:r>
            <a:r>
              <a:rPr lang="en-US" sz="1000" dirty="0"/>
              <a:t>;</a:t>
            </a:r>
          </a:p>
          <a:p>
            <a:r>
              <a:rPr lang="en-US" sz="1000" dirty="0"/>
              <a:t>                             return this</a:t>
            </a:r>
          </a:p>
          <a:p>
            <a:r>
              <a:rPr lang="en-US" sz="1000" dirty="0"/>
              <a:t>                 }</a:t>
            </a:r>
          </a:p>
          <a:p>
            <a:endParaRPr lang="en-US" sz="1000" dirty="0"/>
          </a:p>
          <a:p>
            <a:r>
              <a:rPr lang="en-US" sz="1000" dirty="0"/>
              <a:t>                 public ComputerBuilder </a:t>
            </a:r>
            <a:r>
              <a:rPr lang="en-US" sz="1000" dirty="0" err="1"/>
              <a:t>setBluetoothEnabled</a:t>
            </a:r>
            <a:r>
              <a:rPr lang="en-US" sz="1000" dirty="0"/>
              <a:t>(</a:t>
            </a:r>
            <a:r>
              <a:rPr lang="en-US" sz="1000" dirty="0" err="1"/>
              <a:t>boolean</a:t>
            </a:r>
            <a:r>
              <a:rPr lang="en-US" sz="1000" dirty="0"/>
              <a:t> </a:t>
            </a:r>
            <a:r>
              <a:rPr lang="en-US" sz="1000" dirty="0" err="1"/>
              <a:t>isBluetoothEnabled</a:t>
            </a:r>
            <a:r>
              <a:rPr lang="en-US" sz="1000" dirty="0"/>
              <a:t>) {</a:t>
            </a:r>
          </a:p>
          <a:p>
            <a:r>
              <a:rPr lang="en-US" sz="1000" dirty="0"/>
              <a:t>                            </a:t>
            </a:r>
            <a:r>
              <a:rPr lang="en-US" sz="1000" dirty="0" err="1"/>
              <a:t>this.isBluetoothEnabled</a:t>
            </a:r>
            <a:r>
              <a:rPr lang="en-US" sz="1000" dirty="0"/>
              <a:t> = </a:t>
            </a:r>
            <a:r>
              <a:rPr lang="en-US" sz="1000" dirty="0" err="1"/>
              <a:t>isBluetoothEnabled</a:t>
            </a:r>
            <a:r>
              <a:rPr lang="en-US" sz="1000" dirty="0"/>
              <a:t>;</a:t>
            </a:r>
          </a:p>
          <a:p>
            <a:r>
              <a:rPr lang="en-US" sz="1000" dirty="0"/>
              <a:t>                            return this;</a:t>
            </a:r>
          </a:p>
          <a:p>
            <a:endParaRPr lang="en-US" sz="1000" dirty="0"/>
          </a:p>
          <a:p>
            <a:r>
              <a:rPr lang="en-US" sz="1000" dirty="0"/>
              <a:t>		</a:t>
            </a:r>
          </a:p>
          <a:p>
            <a:r>
              <a:rPr lang="en-US" sz="1000" dirty="0"/>
              <a:t>                 public Computer build(){</a:t>
            </a:r>
          </a:p>
          <a:p>
            <a:r>
              <a:rPr lang="en-US" sz="1000" dirty="0"/>
              <a:t>                          return new Computer(this);</a:t>
            </a:r>
          </a:p>
          <a:p>
            <a:r>
              <a:rPr lang="en-US" sz="1000" dirty="0"/>
              <a:t>                  }</a:t>
            </a:r>
          </a:p>
          <a:p>
            <a:endParaRPr lang="en-US" sz="1000" dirty="0"/>
          </a:p>
          <a:p>
            <a:r>
              <a:rPr lang="en-US" sz="1000" dirty="0"/>
              <a:t>        }</a:t>
            </a:r>
          </a:p>
          <a:p>
            <a:endParaRPr lang="en-US" sz="1000" dirty="0"/>
          </a:p>
          <a:p>
            <a:r>
              <a:rPr lang="en-US" sz="1000" dirty="0"/>
              <a:t>}</a:t>
            </a:r>
          </a:p>
        </p:txBody>
      </p:sp>
    </p:spTree>
    <p:extLst>
      <p:ext uri="{BB962C8B-B14F-4D97-AF65-F5344CB8AC3E}">
        <p14:creationId xmlns:p14="http://schemas.microsoft.com/office/powerpoint/2010/main" val="177644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DFDC94-E97B-4250-B073-BC3BD05C17DD}"/>
              </a:ext>
            </a:extLst>
          </p:cNvPr>
          <p:cNvSpPr/>
          <p:nvPr/>
        </p:nvSpPr>
        <p:spPr>
          <a:xfrm>
            <a:off x="326922" y="2579970"/>
            <a:ext cx="8356810" cy="1785104"/>
          </a:xfrm>
          <a:prstGeom prst="rect">
            <a:avLst/>
          </a:prstGeom>
          <a:ln>
            <a:solidFill>
              <a:schemeClr val="accent1"/>
            </a:solidFill>
          </a:ln>
        </p:spPr>
        <p:txBody>
          <a:bodyPr wrap="square">
            <a:spAutoFit/>
          </a:bodyPr>
          <a:lstStyle/>
          <a:p>
            <a:endParaRPr lang="en-US" sz="1000" dirty="0"/>
          </a:p>
          <a:p>
            <a:r>
              <a:rPr lang="en-US" sz="1000" dirty="0"/>
              <a:t>import </a:t>
            </a:r>
            <a:r>
              <a:rPr lang="en-US" sz="1000" dirty="0" err="1"/>
              <a:t>com.journaldev.design.builder.Computer</a:t>
            </a:r>
            <a:r>
              <a:rPr lang="en-US" sz="1000" dirty="0"/>
              <a:t>;</a:t>
            </a:r>
          </a:p>
          <a:p>
            <a:endParaRPr lang="en-US" sz="1000" dirty="0"/>
          </a:p>
          <a:p>
            <a:r>
              <a:rPr lang="en-US" sz="1000" dirty="0"/>
              <a:t>public class </a:t>
            </a:r>
            <a:r>
              <a:rPr lang="en-US" sz="1000" dirty="0" err="1"/>
              <a:t>TestBuilderPattern</a:t>
            </a:r>
            <a:r>
              <a:rPr lang="en-US" sz="1000" dirty="0"/>
              <a:t> {</a:t>
            </a:r>
          </a:p>
          <a:p>
            <a:endParaRPr lang="en-US" sz="1000" dirty="0"/>
          </a:p>
          <a:p>
            <a:r>
              <a:rPr lang="en-US" sz="1000" dirty="0"/>
              <a:t>              public static void main(String[] </a:t>
            </a:r>
            <a:r>
              <a:rPr lang="en-US" sz="1000" dirty="0" err="1"/>
              <a:t>args</a:t>
            </a:r>
            <a:r>
              <a:rPr lang="en-US" sz="1000" dirty="0"/>
              <a:t>) {</a:t>
            </a:r>
          </a:p>
          <a:p>
            <a:r>
              <a:rPr lang="en-US" sz="1000" dirty="0"/>
              <a:t>                         //Using builder to get the object in a single line of code and </a:t>
            </a:r>
          </a:p>
          <a:p>
            <a:r>
              <a:rPr lang="en-US" sz="1000" dirty="0"/>
              <a:t>                         //without any inconsistent state or arguments management issues		</a:t>
            </a:r>
          </a:p>
          <a:p>
            <a:r>
              <a:rPr lang="en-US" sz="1000" dirty="0"/>
              <a:t>                         Computer comp = new </a:t>
            </a:r>
            <a:r>
              <a:rPr lang="en-US" sz="1000" dirty="0" err="1"/>
              <a:t>Computer.ComputerBuilder</a:t>
            </a:r>
            <a:r>
              <a:rPr lang="en-US" sz="1000" dirty="0"/>
              <a:t>("500 GB", "2 GB").</a:t>
            </a:r>
            <a:r>
              <a:rPr lang="en-US" sz="1000" dirty="0" err="1"/>
              <a:t>setBluetoothEnabled</a:t>
            </a:r>
            <a:r>
              <a:rPr lang="en-US" sz="1000" dirty="0"/>
              <a:t>(true).</a:t>
            </a:r>
            <a:r>
              <a:rPr lang="en-US" sz="1000" dirty="0" err="1"/>
              <a:t>setGraphicsCardEnabled</a:t>
            </a:r>
            <a:r>
              <a:rPr lang="en-US" sz="1000" dirty="0"/>
              <a:t>(true).build();</a:t>
            </a:r>
          </a:p>
          <a:p>
            <a:r>
              <a:rPr lang="en-US" sz="1000" dirty="0"/>
              <a:t>              }</a:t>
            </a:r>
          </a:p>
          <a:p>
            <a:r>
              <a:rPr lang="en-US" sz="1000" dirty="0"/>
              <a:t>}</a:t>
            </a:r>
          </a:p>
        </p:txBody>
      </p:sp>
      <p:sp>
        <p:nvSpPr>
          <p:cNvPr id="6" name="Title 1">
            <a:extLst>
              <a:ext uri="{FF2B5EF4-FFF2-40B4-BE49-F238E27FC236}">
                <a16:creationId xmlns:a16="http://schemas.microsoft.com/office/drawing/2014/main" id="{232E7658-327E-4F57-AB28-CC0614BDDBA9}"/>
              </a:ext>
            </a:extLst>
          </p:cNvPr>
          <p:cNvSpPr>
            <a:spLocks noGrp="1"/>
          </p:cNvSpPr>
          <p:nvPr>
            <p:ph type="title"/>
          </p:nvPr>
        </p:nvSpPr>
        <p:spPr>
          <a:xfrm>
            <a:off x="326922" y="1336"/>
            <a:ext cx="6742472" cy="893404"/>
          </a:xfrm>
        </p:spPr>
        <p:txBody>
          <a:bodyPr>
            <a:normAutofit/>
          </a:bodyPr>
          <a:lstStyle/>
          <a:p>
            <a:r>
              <a:rPr lang="en-US" sz="3200" i="1" u="sng" dirty="0"/>
              <a:t>Builder Design Pattern Continues…</a:t>
            </a:r>
          </a:p>
        </p:txBody>
      </p:sp>
      <p:sp>
        <p:nvSpPr>
          <p:cNvPr id="7" name="TextBox 6">
            <a:extLst>
              <a:ext uri="{FF2B5EF4-FFF2-40B4-BE49-F238E27FC236}">
                <a16:creationId xmlns:a16="http://schemas.microsoft.com/office/drawing/2014/main" id="{5535335F-5DFE-45D5-9352-C7B49337676B}"/>
              </a:ext>
            </a:extLst>
          </p:cNvPr>
          <p:cNvSpPr txBox="1"/>
          <p:nvPr/>
        </p:nvSpPr>
        <p:spPr>
          <a:xfrm>
            <a:off x="2939583" y="4551216"/>
            <a:ext cx="3284236" cy="369332"/>
          </a:xfrm>
          <a:prstGeom prst="rect">
            <a:avLst/>
          </a:prstGeom>
          <a:noFill/>
        </p:spPr>
        <p:txBody>
          <a:bodyPr wrap="square" rtlCol="0">
            <a:spAutoFit/>
          </a:bodyPr>
          <a:lstStyle/>
          <a:p>
            <a:r>
              <a:rPr lang="en-US" dirty="0"/>
              <a:t>Test Program to Computer class</a:t>
            </a:r>
          </a:p>
        </p:txBody>
      </p:sp>
      <p:sp>
        <p:nvSpPr>
          <p:cNvPr id="8" name="TextBox 7">
            <a:extLst>
              <a:ext uri="{FF2B5EF4-FFF2-40B4-BE49-F238E27FC236}">
                <a16:creationId xmlns:a16="http://schemas.microsoft.com/office/drawing/2014/main" id="{56915FD8-A71A-4CD0-8215-B033109D7CCB}"/>
              </a:ext>
            </a:extLst>
          </p:cNvPr>
          <p:cNvSpPr txBox="1"/>
          <p:nvPr/>
        </p:nvSpPr>
        <p:spPr>
          <a:xfrm>
            <a:off x="454131" y="816209"/>
            <a:ext cx="11623313" cy="2111098"/>
          </a:xfrm>
          <a:prstGeom prst="rect">
            <a:avLst/>
          </a:prstGeom>
        </p:spPr>
        <p:txBody>
          <a:bodyPr vert="horz" lIns="91440" tIns="45720" rIns="91440" bIns="45720" rtlCol="0">
            <a:normAutofit/>
          </a:bodyPr>
          <a:lstStyle>
            <a:lvl1pPr marL="228600" indent="-228600">
              <a:lnSpc>
                <a:spcPct val="90000"/>
              </a:lnSpc>
              <a:spcBef>
                <a:spcPts val="1000"/>
              </a:spcBef>
              <a:buFont typeface="Wingdings" panose="05000000000000000000" pitchFamily="2" charset="2"/>
              <a:buChar char="Ø"/>
              <a:defRPr sz="1400"/>
            </a:lvl1pPr>
            <a:lvl2pPr marL="685800" lvl="1" indent="-228600">
              <a:lnSpc>
                <a:spcPct val="90000"/>
              </a:lnSpc>
              <a:spcBef>
                <a:spcPts val="500"/>
              </a:spcBef>
              <a:buFont typeface="Wingdings" panose="05000000000000000000" pitchFamily="2" charset="2"/>
              <a:buChar char="Ø"/>
              <a:defRPr sz="1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Notice that Computer class has only getter methods and no public constructor. So the only way to get a Computer object is through the ComputerBuilder class.</a:t>
            </a:r>
          </a:p>
          <a:p>
            <a:r>
              <a:rPr lang="en-US" dirty="0"/>
              <a:t>Builder Design Pattern Example in JDK</a:t>
            </a:r>
          </a:p>
          <a:p>
            <a:pPr lvl="1"/>
            <a:r>
              <a:rPr lang="en-US" dirty="0" err="1"/>
              <a:t>java.lang.StringBuilder#append</a:t>
            </a:r>
            <a:r>
              <a:rPr lang="en-US" dirty="0"/>
              <a:t>() (unsynchronized)</a:t>
            </a:r>
          </a:p>
          <a:p>
            <a:pPr lvl="1"/>
            <a:r>
              <a:rPr lang="en-US" dirty="0" err="1"/>
              <a:t>java.lang.StringBuffer#append</a:t>
            </a:r>
            <a:r>
              <a:rPr lang="en-US" dirty="0"/>
              <a:t>() (synchronized)</a:t>
            </a:r>
          </a:p>
          <a:p>
            <a:endParaRPr lang="en-US" dirty="0"/>
          </a:p>
        </p:txBody>
      </p:sp>
    </p:spTree>
    <p:extLst>
      <p:ext uri="{BB962C8B-B14F-4D97-AF65-F5344CB8AC3E}">
        <p14:creationId xmlns:p14="http://schemas.microsoft.com/office/powerpoint/2010/main" val="4094533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B271B0-9DDD-4C7D-858F-25772694BA68}"/>
              </a:ext>
            </a:extLst>
          </p:cNvPr>
          <p:cNvSpPr>
            <a:spLocks noGrp="1"/>
          </p:cNvSpPr>
          <p:nvPr>
            <p:ph type="title"/>
          </p:nvPr>
        </p:nvSpPr>
        <p:spPr>
          <a:xfrm>
            <a:off x="326922" y="1336"/>
            <a:ext cx="6742472" cy="893404"/>
          </a:xfrm>
        </p:spPr>
        <p:txBody>
          <a:bodyPr>
            <a:normAutofit/>
          </a:bodyPr>
          <a:lstStyle/>
          <a:p>
            <a:r>
              <a:rPr lang="en-US" sz="3200" i="1" u="sng" dirty="0"/>
              <a:t>Singleton Design Pattern</a:t>
            </a:r>
          </a:p>
        </p:txBody>
      </p:sp>
      <p:sp>
        <p:nvSpPr>
          <p:cNvPr id="5" name="Content Placeholder 2">
            <a:extLst>
              <a:ext uri="{FF2B5EF4-FFF2-40B4-BE49-F238E27FC236}">
                <a16:creationId xmlns:a16="http://schemas.microsoft.com/office/drawing/2014/main" id="{BD2DBB9E-C159-4DD1-BB1F-4C9C16FCCD9B}"/>
              </a:ext>
            </a:extLst>
          </p:cNvPr>
          <p:cNvSpPr>
            <a:spLocks noGrp="1"/>
          </p:cNvSpPr>
          <p:nvPr>
            <p:ph idx="1"/>
          </p:nvPr>
        </p:nvSpPr>
        <p:spPr>
          <a:xfrm>
            <a:off x="415412" y="894739"/>
            <a:ext cx="11098161" cy="2602151"/>
          </a:xfrm>
        </p:spPr>
        <p:txBody>
          <a:bodyPr>
            <a:normAutofit/>
          </a:bodyPr>
          <a:lstStyle/>
          <a:p>
            <a:pPr>
              <a:buFont typeface="Wingdings" panose="05000000000000000000" pitchFamily="2" charset="2"/>
              <a:buChar char="Ø"/>
            </a:pPr>
            <a:r>
              <a:rPr lang="en-US" sz="1800" dirty="0"/>
              <a:t>Singleton design pattern is used when we require only instance of the class throughout the application.</a:t>
            </a:r>
          </a:p>
          <a:p>
            <a:pPr>
              <a:buFont typeface="Wingdings" panose="05000000000000000000" pitchFamily="2" charset="2"/>
              <a:buChar char="Ø"/>
            </a:pPr>
            <a:r>
              <a:rPr lang="en-US" sz="1800" dirty="0"/>
              <a:t>The singleton class is instantiated at the time of first access and the same instance is used thereafter till the application quits.</a:t>
            </a:r>
          </a:p>
          <a:p>
            <a:pPr>
              <a:buFont typeface="Wingdings" panose="05000000000000000000" pitchFamily="2" charset="2"/>
              <a:buChar char="Ø"/>
            </a:pPr>
            <a:r>
              <a:rPr lang="en-US" sz="1800" dirty="0"/>
              <a:t>We should allow global point of access to that single instance.</a:t>
            </a:r>
          </a:p>
          <a:p>
            <a:pPr>
              <a:buFont typeface="Wingdings" panose="05000000000000000000" pitchFamily="2" charset="2"/>
              <a:buChar char="Ø"/>
            </a:pPr>
            <a:r>
              <a:rPr lang="en-US" sz="1800" dirty="0"/>
              <a:t>Singleton employs a technique known as </a:t>
            </a:r>
            <a:r>
              <a:rPr lang="en-US" sz="1800" b="1" i="1" dirty="0"/>
              <a:t>lazy instantiation</a:t>
            </a:r>
            <a:r>
              <a:rPr lang="en-US" sz="1800" dirty="0"/>
              <a:t> to create the singleton. As a result, the singleton instance is not created until the getInstance() method is called for the first time. This technique ensures that singleton instances are created only when needed.</a:t>
            </a:r>
          </a:p>
        </p:txBody>
      </p:sp>
      <p:pic>
        <p:nvPicPr>
          <p:cNvPr id="8" name="Picture 7">
            <a:extLst>
              <a:ext uri="{FF2B5EF4-FFF2-40B4-BE49-F238E27FC236}">
                <a16:creationId xmlns:a16="http://schemas.microsoft.com/office/drawing/2014/main" id="{8FD7B92B-ED79-4363-80E3-1C6C47705974}"/>
              </a:ext>
            </a:extLst>
          </p:cNvPr>
          <p:cNvPicPr>
            <a:picLocks noChangeAspect="1"/>
          </p:cNvPicPr>
          <p:nvPr/>
        </p:nvPicPr>
        <p:blipFill>
          <a:blip r:embed="rId2"/>
          <a:stretch>
            <a:fillRect/>
          </a:stretch>
        </p:blipFill>
        <p:spPr>
          <a:xfrm>
            <a:off x="701549" y="3955642"/>
            <a:ext cx="2409825" cy="1562100"/>
          </a:xfrm>
          <a:prstGeom prst="rect">
            <a:avLst/>
          </a:prstGeom>
        </p:spPr>
      </p:pic>
      <p:sp>
        <p:nvSpPr>
          <p:cNvPr id="9" name="Rectangle 8">
            <a:extLst>
              <a:ext uri="{FF2B5EF4-FFF2-40B4-BE49-F238E27FC236}">
                <a16:creationId xmlns:a16="http://schemas.microsoft.com/office/drawing/2014/main" id="{B71C4EFF-F247-4CEF-830B-0FAEBBC769EF}"/>
              </a:ext>
            </a:extLst>
          </p:cNvPr>
          <p:cNvSpPr/>
          <p:nvPr/>
        </p:nvSpPr>
        <p:spPr>
          <a:xfrm>
            <a:off x="5756805" y="3624711"/>
            <a:ext cx="3688080" cy="2308324"/>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static Singleton getInstance(){</a:t>
            </a:r>
          </a:p>
          <a:p>
            <a:r>
              <a:rPr lang="en-US" sz="1200" dirty="0"/>
              <a:t>                  if(instance == null){</a:t>
            </a:r>
          </a:p>
          <a:p>
            <a:r>
              <a:rPr lang="en-US" sz="1200" dirty="0"/>
              <a:t>                          instance == new Singleton();</a:t>
            </a:r>
          </a:p>
          <a:p>
            <a:r>
              <a:rPr lang="en-US" sz="1200" dirty="0"/>
              <a:t>                  }</a:t>
            </a:r>
          </a:p>
          <a:p>
            <a:r>
              <a:rPr lang="en-US" sz="1200" dirty="0"/>
              <a:t>                  return instance;</a:t>
            </a:r>
          </a:p>
          <a:p>
            <a:r>
              <a:rPr lang="en-US" sz="1200" dirty="0"/>
              <a:t>          }</a:t>
            </a:r>
          </a:p>
          <a:p>
            <a:r>
              <a:rPr lang="en-US" sz="1200" dirty="0"/>
              <a:t>}</a:t>
            </a:r>
          </a:p>
        </p:txBody>
      </p:sp>
      <p:sp>
        <p:nvSpPr>
          <p:cNvPr id="10" name="TextBox 9">
            <a:extLst>
              <a:ext uri="{FF2B5EF4-FFF2-40B4-BE49-F238E27FC236}">
                <a16:creationId xmlns:a16="http://schemas.microsoft.com/office/drawing/2014/main" id="{212E8B01-8468-4B7C-B898-5F5D3F48E044}"/>
              </a:ext>
            </a:extLst>
          </p:cNvPr>
          <p:cNvSpPr txBox="1"/>
          <p:nvPr/>
        </p:nvSpPr>
        <p:spPr>
          <a:xfrm>
            <a:off x="796413" y="5645562"/>
            <a:ext cx="1986116" cy="369332"/>
          </a:xfrm>
          <a:prstGeom prst="rect">
            <a:avLst/>
          </a:prstGeom>
          <a:noFill/>
        </p:spPr>
        <p:txBody>
          <a:bodyPr wrap="square" rtlCol="0">
            <a:spAutoFit/>
          </a:bodyPr>
          <a:lstStyle/>
          <a:p>
            <a:pPr algn="ctr"/>
            <a:r>
              <a:rPr lang="en-US" u="sng" dirty="0"/>
              <a:t>UML Diagram</a:t>
            </a:r>
          </a:p>
        </p:txBody>
      </p:sp>
      <p:sp>
        <p:nvSpPr>
          <p:cNvPr id="11" name="TextBox 10">
            <a:extLst>
              <a:ext uri="{FF2B5EF4-FFF2-40B4-BE49-F238E27FC236}">
                <a16:creationId xmlns:a16="http://schemas.microsoft.com/office/drawing/2014/main" id="{E367DC91-E0AF-40E2-87B9-B79EFB9C10A4}"/>
              </a:ext>
            </a:extLst>
          </p:cNvPr>
          <p:cNvSpPr txBox="1"/>
          <p:nvPr/>
        </p:nvSpPr>
        <p:spPr>
          <a:xfrm>
            <a:off x="6150090" y="5955282"/>
            <a:ext cx="2934915" cy="369332"/>
          </a:xfrm>
          <a:prstGeom prst="rect">
            <a:avLst/>
          </a:prstGeom>
          <a:noFill/>
        </p:spPr>
        <p:txBody>
          <a:bodyPr wrap="square" rtlCol="0">
            <a:spAutoFit/>
          </a:bodyPr>
          <a:lstStyle/>
          <a:p>
            <a:pPr algn="ctr"/>
            <a:r>
              <a:rPr lang="en-US" u="sng" dirty="0"/>
              <a:t>Singleton Implementation</a:t>
            </a:r>
          </a:p>
        </p:txBody>
      </p:sp>
    </p:spTree>
    <p:extLst>
      <p:ext uri="{BB962C8B-B14F-4D97-AF65-F5344CB8AC3E}">
        <p14:creationId xmlns:p14="http://schemas.microsoft.com/office/powerpoint/2010/main" val="194291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53CE98-2248-4B26-8F8C-F25CEB7C4DA5}"/>
              </a:ext>
            </a:extLst>
          </p:cNvPr>
          <p:cNvSpPr>
            <a:spLocks noGrp="1"/>
          </p:cNvSpPr>
          <p:nvPr>
            <p:ph type="title"/>
          </p:nvPr>
        </p:nvSpPr>
        <p:spPr>
          <a:xfrm>
            <a:off x="326922" y="1336"/>
            <a:ext cx="6742472" cy="893404"/>
          </a:xfrm>
        </p:spPr>
        <p:txBody>
          <a:bodyPr>
            <a:normAutofit/>
          </a:bodyPr>
          <a:lstStyle/>
          <a:p>
            <a:r>
              <a:rPr lang="en-US" sz="3200" i="1" u="sng" dirty="0"/>
              <a:t>Singleton Design Pattern Continues…</a:t>
            </a:r>
          </a:p>
        </p:txBody>
      </p:sp>
      <p:sp>
        <p:nvSpPr>
          <p:cNvPr id="5" name="Content Placeholder 2">
            <a:extLst>
              <a:ext uri="{FF2B5EF4-FFF2-40B4-BE49-F238E27FC236}">
                <a16:creationId xmlns:a16="http://schemas.microsoft.com/office/drawing/2014/main" id="{8C2CAC53-33EC-4A50-9D49-F125E74F92ED}"/>
              </a:ext>
            </a:extLst>
          </p:cNvPr>
          <p:cNvSpPr>
            <a:spLocks noGrp="1"/>
          </p:cNvSpPr>
          <p:nvPr>
            <p:ph idx="1"/>
          </p:nvPr>
        </p:nvSpPr>
        <p:spPr>
          <a:xfrm>
            <a:off x="415412" y="894739"/>
            <a:ext cx="11098161" cy="2602151"/>
          </a:xfrm>
        </p:spPr>
        <p:txBody>
          <a:bodyPr>
            <a:normAutofit/>
          </a:bodyPr>
          <a:lstStyle/>
          <a:p>
            <a:pPr>
              <a:buFont typeface="Wingdings" panose="05000000000000000000" pitchFamily="2" charset="2"/>
              <a:buChar char="Ø"/>
            </a:pPr>
            <a:r>
              <a:rPr lang="en-US" sz="1800" dirty="0"/>
              <a:t>In multithreaded scenario there is possibilities of allowing to create multiple instances if we don’t synchronization.</a:t>
            </a:r>
          </a:p>
          <a:p>
            <a:pPr>
              <a:buFont typeface="Wingdings" panose="05000000000000000000" pitchFamily="2" charset="2"/>
              <a:buChar char="Ø"/>
            </a:pPr>
            <a:r>
              <a:rPr lang="en-US" sz="1800" dirty="0"/>
              <a:t>If we synchronize the getInstance() method, the above singleton method is thread safe. </a:t>
            </a:r>
          </a:p>
        </p:txBody>
      </p:sp>
      <p:sp>
        <p:nvSpPr>
          <p:cNvPr id="7" name="Rectangle 6">
            <a:extLst>
              <a:ext uri="{FF2B5EF4-FFF2-40B4-BE49-F238E27FC236}">
                <a16:creationId xmlns:a16="http://schemas.microsoft.com/office/drawing/2014/main" id="{3C6C1733-7AB4-4E18-B511-89CED3750379}"/>
              </a:ext>
            </a:extLst>
          </p:cNvPr>
          <p:cNvSpPr/>
          <p:nvPr/>
        </p:nvSpPr>
        <p:spPr>
          <a:xfrm>
            <a:off x="7341395" y="1614152"/>
            <a:ext cx="3688080" cy="2308324"/>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synchronized static Singleton getInstance(){</a:t>
            </a:r>
          </a:p>
          <a:p>
            <a:r>
              <a:rPr lang="en-US" sz="1200" dirty="0"/>
              <a:t>                  if(instance == null){</a:t>
            </a:r>
          </a:p>
          <a:p>
            <a:r>
              <a:rPr lang="en-US" sz="1200" dirty="0"/>
              <a:t>                          instance == new Singleton();</a:t>
            </a:r>
          </a:p>
          <a:p>
            <a:r>
              <a:rPr lang="en-US" sz="1200" dirty="0"/>
              <a:t>                  }</a:t>
            </a:r>
          </a:p>
          <a:p>
            <a:r>
              <a:rPr lang="en-US" sz="1200" dirty="0"/>
              <a:t>                  return instance;</a:t>
            </a:r>
          </a:p>
          <a:p>
            <a:r>
              <a:rPr lang="en-US" sz="1200" dirty="0"/>
              <a:t>          }</a:t>
            </a:r>
          </a:p>
          <a:p>
            <a:r>
              <a:rPr lang="en-US" sz="1200" dirty="0"/>
              <a:t>}</a:t>
            </a:r>
          </a:p>
        </p:txBody>
      </p:sp>
      <p:sp>
        <p:nvSpPr>
          <p:cNvPr id="10" name="TextBox 9">
            <a:extLst>
              <a:ext uri="{FF2B5EF4-FFF2-40B4-BE49-F238E27FC236}">
                <a16:creationId xmlns:a16="http://schemas.microsoft.com/office/drawing/2014/main" id="{CCFD976B-96D7-460F-B926-E51607DE5F51}"/>
              </a:ext>
            </a:extLst>
          </p:cNvPr>
          <p:cNvSpPr txBox="1"/>
          <p:nvPr/>
        </p:nvSpPr>
        <p:spPr>
          <a:xfrm>
            <a:off x="545232" y="1999185"/>
            <a:ext cx="6524162" cy="3139321"/>
          </a:xfrm>
          <a:prstGeom prst="rect">
            <a:avLst/>
          </a:prstGeom>
          <a:noFill/>
        </p:spPr>
        <p:txBody>
          <a:bodyPr wrap="square" rtlCol="0">
            <a:spAutoFit/>
          </a:bodyPr>
          <a:lstStyle/>
          <a:p>
            <a:pPr>
              <a:buFont typeface="Wingdings" panose="05000000000000000000" pitchFamily="2" charset="2"/>
              <a:buChar char="Ø"/>
            </a:pPr>
            <a:r>
              <a:rPr lang="en-US" dirty="0"/>
              <a:t>The problem with this solution is, it may be expensive.</a:t>
            </a:r>
          </a:p>
          <a:p>
            <a:endParaRPr lang="en-US" dirty="0"/>
          </a:p>
          <a:p>
            <a:pPr>
              <a:buFont typeface="Wingdings" panose="05000000000000000000" pitchFamily="2" charset="2"/>
              <a:buChar char="Ø"/>
            </a:pPr>
            <a:r>
              <a:rPr lang="en-US" dirty="0"/>
              <a:t>Each access to the Singleton requires acquisition of a lock, but in reality, we need a lock only when initializing instance. </a:t>
            </a:r>
          </a:p>
          <a:p>
            <a:endParaRPr lang="en-US" dirty="0"/>
          </a:p>
          <a:p>
            <a:pPr>
              <a:buFont typeface="Wingdings" panose="05000000000000000000" pitchFamily="2" charset="2"/>
              <a:buChar char="Ø"/>
            </a:pPr>
            <a:r>
              <a:rPr lang="en-US" dirty="0"/>
              <a:t>That should occur only the first time instance is called. If instance is called n times during the course of a program run, we need the lock only for the first call. To solve this problem, instead of synchronizing the entire method, the below code only synchronizes the critical code.</a:t>
            </a:r>
          </a:p>
          <a:p>
            <a:endParaRPr lang="en-US" dirty="0"/>
          </a:p>
        </p:txBody>
      </p:sp>
      <p:sp>
        <p:nvSpPr>
          <p:cNvPr id="11" name="Rectangle 10">
            <a:extLst>
              <a:ext uri="{FF2B5EF4-FFF2-40B4-BE49-F238E27FC236}">
                <a16:creationId xmlns:a16="http://schemas.microsoft.com/office/drawing/2014/main" id="{50A3322D-2C83-42B5-8CC6-C43A139A25E3}"/>
              </a:ext>
            </a:extLst>
          </p:cNvPr>
          <p:cNvSpPr/>
          <p:nvPr/>
        </p:nvSpPr>
        <p:spPr>
          <a:xfrm>
            <a:off x="7368843" y="4015642"/>
            <a:ext cx="3688080" cy="2677656"/>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static Singleton getInstance(){</a:t>
            </a:r>
          </a:p>
          <a:p>
            <a:r>
              <a:rPr lang="en-US" sz="1200" dirty="0"/>
              <a:t>                  if(instance == null){</a:t>
            </a:r>
          </a:p>
          <a:p>
            <a:r>
              <a:rPr lang="en-US" sz="1200" dirty="0"/>
              <a:t>                          synchronized (Singleton.class){</a:t>
            </a:r>
          </a:p>
          <a:p>
            <a:r>
              <a:rPr lang="en-US" sz="1200" dirty="0"/>
              <a:t>                                   instance == new Singleton();</a:t>
            </a:r>
          </a:p>
          <a:p>
            <a:r>
              <a:rPr lang="en-US" sz="1200" dirty="0"/>
              <a:t>                         }</a:t>
            </a:r>
          </a:p>
          <a:p>
            <a:r>
              <a:rPr lang="en-US" sz="1200" dirty="0"/>
              <a:t>                  }</a:t>
            </a:r>
          </a:p>
          <a:p>
            <a:r>
              <a:rPr lang="en-US" sz="1200" dirty="0"/>
              <a:t>                  return instance;</a:t>
            </a:r>
          </a:p>
          <a:p>
            <a:r>
              <a:rPr lang="en-US" sz="1200" dirty="0"/>
              <a:t>          }</a:t>
            </a:r>
          </a:p>
          <a:p>
            <a:r>
              <a:rPr lang="en-US" sz="1200" dirty="0"/>
              <a:t>}</a:t>
            </a:r>
          </a:p>
        </p:txBody>
      </p:sp>
      <p:sp>
        <p:nvSpPr>
          <p:cNvPr id="12" name="TextBox 11">
            <a:extLst>
              <a:ext uri="{FF2B5EF4-FFF2-40B4-BE49-F238E27FC236}">
                <a16:creationId xmlns:a16="http://schemas.microsoft.com/office/drawing/2014/main" id="{F5FCB6EB-7A1E-4AC4-8E95-7B658FCE3392}"/>
              </a:ext>
            </a:extLst>
          </p:cNvPr>
          <p:cNvSpPr txBox="1"/>
          <p:nvPr/>
        </p:nvSpPr>
        <p:spPr>
          <a:xfrm>
            <a:off x="11075027" y="2129814"/>
            <a:ext cx="868964" cy="400110"/>
          </a:xfrm>
          <a:prstGeom prst="rect">
            <a:avLst/>
          </a:prstGeom>
          <a:noFill/>
        </p:spPr>
        <p:txBody>
          <a:bodyPr wrap="square" rtlCol="0">
            <a:spAutoFit/>
          </a:bodyPr>
          <a:lstStyle/>
          <a:p>
            <a:r>
              <a:rPr lang="en-US" sz="1000" dirty="0"/>
              <a:t>Method synchronized</a:t>
            </a:r>
          </a:p>
        </p:txBody>
      </p:sp>
      <p:sp>
        <p:nvSpPr>
          <p:cNvPr id="13" name="TextBox 12">
            <a:extLst>
              <a:ext uri="{FF2B5EF4-FFF2-40B4-BE49-F238E27FC236}">
                <a16:creationId xmlns:a16="http://schemas.microsoft.com/office/drawing/2014/main" id="{91CB68BE-BA2D-42A6-B222-6FFB87CF4FCF}"/>
              </a:ext>
            </a:extLst>
          </p:cNvPr>
          <p:cNvSpPr txBox="1"/>
          <p:nvPr/>
        </p:nvSpPr>
        <p:spPr>
          <a:xfrm>
            <a:off x="11170632" y="5156049"/>
            <a:ext cx="868964" cy="400110"/>
          </a:xfrm>
          <a:prstGeom prst="rect">
            <a:avLst/>
          </a:prstGeom>
          <a:noFill/>
        </p:spPr>
        <p:txBody>
          <a:bodyPr wrap="square" rtlCol="0">
            <a:spAutoFit/>
          </a:bodyPr>
          <a:lstStyle/>
          <a:p>
            <a:r>
              <a:rPr lang="en-US" sz="1000" dirty="0"/>
              <a:t>Block synchronized</a:t>
            </a:r>
          </a:p>
        </p:txBody>
      </p:sp>
    </p:spTree>
    <p:extLst>
      <p:ext uri="{BB962C8B-B14F-4D97-AF65-F5344CB8AC3E}">
        <p14:creationId xmlns:p14="http://schemas.microsoft.com/office/powerpoint/2010/main" val="2626221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A7CD71-6DB3-4264-A6E4-8F585C23706A}"/>
              </a:ext>
            </a:extLst>
          </p:cNvPr>
          <p:cNvSpPr>
            <a:spLocks noGrp="1"/>
          </p:cNvSpPr>
          <p:nvPr>
            <p:ph type="title"/>
          </p:nvPr>
        </p:nvSpPr>
        <p:spPr>
          <a:xfrm>
            <a:off x="326922" y="1336"/>
            <a:ext cx="6742472" cy="893404"/>
          </a:xfrm>
        </p:spPr>
        <p:txBody>
          <a:bodyPr>
            <a:normAutofit/>
          </a:bodyPr>
          <a:lstStyle/>
          <a:p>
            <a:r>
              <a:rPr lang="en-US" sz="3200" i="1" u="sng" dirty="0"/>
              <a:t>Singleton Design Pattern Continues…</a:t>
            </a:r>
          </a:p>
        </p:txBody>
      </p:sp>
      <p:sp>
        <p:nvSpPr>
          <p:cNvPr id="5" name="Content Placeholder 2">
            <a:extLst>
              <a:ext uri="{FF2B5EF4-FFF2-40B4-BE49-F238E27FC236}">
                <a16:creationId xmlns:a16="http://schemas.microsoft.com/office/drawing/2014/main" id="{1E2CC82E-EDCB-4517-BC3D-C318BAB4040C}"/>
              </a:ext>
            </a:extLst>
          </p:cNvPr>
          <p:cNvSpPr>
            <a:spLocks noGrp="1"/>
          </p:cNvSpPr>
          <p:nvPr>
            <p:ph idx="1"/>
          </p:nvPr>
        </p:nvSpPr>
        <p:spPr>
          <a:xfrm>
            <a:off x="415412" y="894740"/>
            <a:ext cx="11098161" cy="2123764"/>
          </a:xfrm>
        </p:spPr>
        <p:txBody>
          <a:bodyPr>
            <a:normAutofit/>
          </a:bodyPr>
          <a:lstStyle/>
          <a:p>
            <a:pPr marL="0" indent="0">
              <a:buNone/>
            </a:pPr>
            <a:r>
              <a:rPr lang="en-US" sz="1800" b="1" i="1" u="sng" dirty="0"/>
              <a:t>Double-Checked Locking:</a:t>
            </a:r>
          </a:p>
          <a:p>
            <a:pPr>
              <a:buFont typeface="Wingdings" panose="05000000000000000000" pitchFamily="2" charset="2"/>
              <a:buChar char="Ø"/>
            </a:pPr>
            <a:r>
              <a:rPr lang="en-US" sz="1800" dirty="0"/>
              <a:t>However the above code is not thread safe .</a:t>
            </a:r>
          </a:p>
          <a:p>
            <a:pPr>
              <a:buFont typeface="Wingdings" panose="05000000000000000000" pitchFamily="2" charset="2"/>
              <a:buChar char="Ø"/>
            </a:pPr>
            <a:r>
              <a:rPr lang="en-US" sz="1800" dirty="0"/>
              <a:t>Consider the following scenario: Thread 1 enters the synchronized block, and, before it can assign the singleton member variable, the thread is preempted. Subsequently, another thread can enter the if block. The second thread will wait for the first thread to finish, but we will still wind up with two distinct singleton instances</a:t>
            </a:r>
          </a:p>
          <a:p>
            <a:pPr>
              <a:buFont typeface="Wingdings" panose="05000000000000000000" pitchFamily="2" charset="2"/>
              <a:buChar char="Ø"/>
            </a:pPr>
            <a:r>
              <a:rPr lang="en-US" sz="1800" dirty="0"/>
              <a:t>To solve this problem, we go for double checked locking.</a:t>
            </a:r>
          </a:p>
          <a:p>
            <a:pPr>
              <a:buFont typeface="Wingdings" panose="05000000000000000000" pitchFamily="2" charset="2"/>
              <a:buChar char="Ø"/>
            </a:pPr>
            <a:endParaRPr lang="en-US" sz="1800" dirty="0"/>
          </a:p>
        </p:txBody>
      </p:sp>
      <p:pic>
        <p:nvPicPr>
          <p:cNvPr id="6" name="Picture 5">
            <a:extLst>
              <a:ext uri="{FF2B5EF4-FFF2-40B4-BE49-F238E27FC236}">
                <a16:creationId xmlns:a16="http://schemas.microsoft.com/office/drawing/2014/main" id="{A1FA86AD-41BB-4F4E-A6C7-CE0E07DC621A}"/>
              </a:ext>
            </a:extLst>
          </p:cNvPr>
          <p:cNvPicPr>
            <a:picLocks noChangeAspect="1"/>
          </p:cNvPicPr>
          <p:nvPr/>
        </p:nvPicPr>
        <p:blipFill>
          <a:blip r:embed="rId2"/>
          <a:stretch>
            <a:fillRect/>
          </a:stretch>
        </p:blipFill>
        <p:spPr>
          <a:xfrm>
            <a:off x="701549" y="3955642"/>
            <a:ext cx="2409825" cy="1562100"/>
          </a:xfrm>
          <a:prstGeom prst="rect">
            <a:avLst/>
          </a:prstGeom>
        </p:spPr>
      </p:pic>
      <p:sp>
        <p:nvSpPr>
          <p:cNvPr id="7" name="Rectangle 6">
            <a:extLst>
              <a:ext uri="{FF2B5EF4-FFF2-40B4-BE49-F238E27FC236}">
                <a16:creationId xmlns:a16="http://schemas.microsoft.com/office/drawing/2014/main" id="{FB3F0C47-774C-42A8-8F64-96B09A345CF6}"/>
              </a:ext>
            </a:extLst>
          </p:cNvPr>
          <p:cNvSpPr/>
          <p:nvPr/>
        </p:nvSpPr>
        <p:spPr>
          <a:xfrm>
            <a:off x="5756805" y="3201925"/>
            <a:ext cx="3688080" cy="3046988"/>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static Singleton getInstance(){</a:t>
            </a:r>
          </a:p>
          <a:p>
            <a:r>
              <a:rPr lang="en-US" sz="1200" dirty="0"/>
              <a:t>                  if(instance == null){</a:t>
            </a:r>
          </a:p>
          <a:p>
            <a:r>
              <a:rPr lang="en-US" sz="1200" dirty="0"/>
              <a:t>                          synchronized (Singleton.class){</a:t>
            </a:r>
          </a:p>
          <a:p>
            <a:r>
              <a:rPr lang="en-US" sz="1200" dirty="0"/>
              <a:t>                                   if(instance == null){</a:t>
            </a:r>
          </a:p>
          <a:p>
            <a:r>
              <a:rPr lang="en-US" sz="1200" dirty="0"/>
              <a:t>                                           instance == new Singleton();</a:t>
            </a:r>
          </a:p>
          <a:p>
            <a:r>
              <a:rPr lang="en-US" sz="1200" dirty="0"/>
              <a:t>                                   }</a:t>
            </a:r>
          </a:p>
          <a:p>
            <a:r>
              <a:rPr lang="en-US" sz="1200" dirty="0"/>
              <a:t>                         }</a:t>
            </a:r>
          </a:p>
          <a:p>
            <a:r>
              <a:rPr lang="en-US" sz="1200" dirty="0"/>
              <a:t>                  }</a:t>
            </a:r>
          </a:p>
          <a:p>
            <a:r>
              <a:rPr lang="en-US" sz="1200" dirty="0"/>
              <a:t>                  return instance;</a:t>
            </a:r>
          </a:p>
          <a:p>
            <a:r>
              <a:rPr lang="en-US" sz="1200" dirty="0"/>
              <a:t>          }</a:t>
            </a:r>
          </a:p>
          <a:p>
            <a:r>
              <a:rPr lang="en-US" sz="1200" dirty="0"/>
              <a:t>}</a:t>
            </a:r>
          </a:p>
        </p:txBody>
      </p:sp>
      <p:sp>
        <p:nvSpPr>
          <p:cNvPr id="8" name="TextBox 7">
            <a:extLst>
              <a:ext uri="{FF2B5EF4-FFF2-40B4-BE49-F238E27FC236}">
                <a16:creationId xmlns:a16="http://schemas.microsoft.com/office/drawing/2014/main" id="{94A1423A-32F8-4CE6-B7F7-38F8158F6C6C}"/>
              </a:ext>
            </a:extLst>
          </p:cNvPr>
          <p:cNvSpPr txBox="1"/>
          <p:nvPr/>
        </p:nvSpPr>
        <p:spPr>
          <a:xfrm>
            <a:off x="796413" y="5645562"/>
            <a:ext cx="1986116" cy="369332"/>
          </a:xfrm>
          <a:prstGeom prst="rect">
            <a:avLst/>
          </a:prstGeom>
          <a:noFill/>
        </p:spPr>
        <p:txBody>
          <a:bodyPr wrap="square" rtlCol="0">
            <a:spAutoFit/>
          </a:bodyPr>
          <a:lstStyle/>
          <a:p>
            <a:pPr algn="ctr"/>
            <a:r>
              <a:rPr lang="en-US" u="sng" dirty="0"/>
              <a:t>UML Diagram</a:t>
            </a:r>
          </a:p>
        </p:txBody>
      </p:sp>
      <p:sp>
        <p:nvSpPr>
          <p:cNvPr id="9" name="TextBox 8">
            <a:extLst>
              <a:ext uri="{FF2B5EF4-FFF2-40B4-BE49-F238E27FC236}">
                <a16:creationId xmlns:a16="http://schemas.microsoft.com/office/drawing/2014/main" id="{649291D2-AB49-4E16-8B38-08703A73D530}"/>
              </a:ext>
            </a:extLst>
          </p:cNvPr>
          <p:cNvSpPr txBox="1"/>
          <p:nvPr/>
        </p:nvSpPr>
        <p:spPr>
          <a:xfrm>
            <a:off x="6150090" y="6201086"/>
            <a:ext cx="2934915" cy="369332"/>
          </a:xfrm>
          <a:prstGeom prst="rect">
            <a:avLst/>
          </a:prstGeom>
          <a:noFill/>
        </p:spPr>
        <p:txBody>
          <a:bodyPr wrap="square" rtlCol="0">
            <a:spAutoFit/>
          </a:bodyPr>
          <a:lstStyle/>
          <a:p>
            <a:pPr algn="ctr"/>
            <a:r>
              <a:rPr lang="en-US" u="sng" dirty="0"/>
              <a:t>Singleton Implementation</a:t>
            </a:r>
          </a:p>
        </p:txBody>
      </p:sp>
    </p:spTree>
    <p:extLst>
      <p:ext uri="{BB962C8B-B14F-4D97-AF65-F5344CB8AC3E}">
        <p14:creationId xmlns:p14="http://schemas.microsoft.com/office/powerpoint/2010/main" val="235612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EA2B92-0F32-4ED7-BBD4-FFF977E89E57}"/>
              </a:ext>
            </a:extLst>
          </p:cNvPr>
          <p:cNvSpPr>
            <a:spLocks noGrp="1"/>
          </p:cNvSpPr>
          <p:nvPr>
            <p:ph type="title"/>
          </p:nvPr>
        </p:nvSpPr>
        <p:spPr>
          <a:xfrm>
            <a:off x="326922" y="1336"/>
            <a:ext cx="6742472" cy="893404"/>
          </a:xfrm>
        </p:spPr>
        <p:txBody>
          <a:bodyPr>
            <a:normAutofit/>
          </a:bodyPr>
          <a:lstStyle/>
          <a:p>
            <a:r>
              <a:rPr lang="en-US" sz="3200" i="1" u="sng" dirty="0"/>
              <a:t>Singleton Design Pattern Continues…</a:t>
            </a:r>
          </a:p>
        </p:txBody>
      </p:sp>
      <p:sp>
        <p:nvSpPr>
          <p:cNvPr id="5" name="Content Placeholder 2">
            <a:extLst>
              <a:ext uri="{FF2B5EF4-FFF2-40B4-BE49-F238E27FC236}">
                <a16:creationId xmlns:a16="http://schemas.microsoft.com/office/drawing/2014/main" id="{BA7D5247-5B8A-498D-B4E2-07C0729FD2E5}"/>
              </a:ext>
            </a:extLst>
          </p:cNvPr>
          <p:cNvSpPr>
            <a:spLocks noGrp="1"/>
          </p:cNvSpPr>
          <p:nvPr>
            <p:ph idx="1"/>
          </p:nvPr>
        </p:nvSpPr>
        <p:spPr>
          <a:xfrm>
            <a:off x="415412" y="894740"/>
            <a:ext cx="11098161" cy="2123764"/>
          </a:xfrm>
        </p:spPr>
        <p:txBody>
          <a:bodyPr>
            <a:normAutofit/>
          </a:bodyPr>
          <a:lstStyle/>
          <a:p>
            <a:pPr>
              <a:buFont typeface="Wingdings" panose="05000000000000000000" pitchFamily="2" charset="2"/>
              <a:buChar char="Ø"/>
            </a:pPr>
            <a:r>
              <a:rPr lang="en-US" sz="1800" dirty="0"/>
              <a:t>All the above code example of Single is a Lazy initialization code example where the object is getting initiated at the time of 1</a:t>
            </a:r>
            <a:r>
              <a:rPr lang="en-US" sz="1800" baseline="30000" dirty="0"/>
              <a:t>st</a:t>
            </a:r>
            <a:r>
              <a:rPr lang="en-US" sz="1800" dirty="0"/>
              <a:t> time creation of object.</a:t>
            </a:r>
          </a:p>
          <a:p>
            <a:pPr>
              <a:buFont typeface="Wingdings" panose="05000000000000000000" pitchFamily="2" charset="2"/>
              <a:buChar char="Ø"/>
            </a:pPr>
            <a:r>
              <a:rPr lang="en-US" sz="1800" dirty="0"/>
              <a:t>The singleton class can also be created by using early initialization process where the singleton object is getting created at the time of loading the class. This will solve the problem of multi threading also as it is thread safe.</a:t>
            </a:r>
          </a:p>
          <a:p>
            <a:pPr marL="0" indent="0">
              <a:buNone/>
            </a:pPr>
            <a:endParaRPr lang="en-US" sz="1800" dirty="0"/>
          </a:p>
        </p:txBody>
      </p:sp>
      <p:sp>
        <p:nvSpPr>
          <p:cNvPr id="7" name="Rectangle 6">
            <a:extLst>
              <a:ext uri="{FF2B5EF4-FFF2-40B4-BE49-F238E27FC236}">
                <a16:creationId xmlns:a16="http://schemas.microsoft.com/office/drawing/2014/main" id="{CD29B3BC-F721-425F-B994-C8452C5F0841}"/>
              </a:ext>
            </a:extLst>
          </p:cNvPr>
          <p:cNvSpPr/>
          <p:nvPr/>
        </p:nvSpPr>
        <p:spPr>
          <a:xfrm>
            <a:off x="5756805" y="3201925"/>
            <a:ext cx="3688080" cy="3046988"/>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static Singleton getInstance(){</a:t>
            </a:r>
          </a:p>
          <a:p>
            <a:r>
              <a:rPr lang="en-US" sz="1200" dirty="0"/>
              <a:t>                  if(instance == null){</a:t>
            </a:r>
          </a:p>
          <a:p>
            <a:r>
              <a:rPr lang="en-US" sz="1200" dirty="0"/>
              <a:t>                          synchronized (Singleton.class){</a:t>
            </a:r>
          </a:p>
          <a:p>
            <a:r>
              <a:rPr lang="en-US" sz="1200" dirty="0"/>
              <a:t>                                   if(instance == null){</a:t>
            </a:r>
          </a:p>
          <a:p>
            <a:r>
              <a:rPr lang="en-US" sz="1200" dirty="0"/>
              <a:t>                                           instance == new Singleton();</a:t>
            </a:r>
          </a:p>
          <a:p>
            <a:r>
              <a:rPr lang="en-US" sz="1200" dirty="0"/>
              <a:t>                                   }</a:t>
            </a:r>
          </a:p>
          <a:p>
            <a:r>
              <a:rPr lang="en-US" sz="1200" dirty="0"/>
              <a:t>                         }</a:t>
            </a:r>
          </a:p>
          <a:p>
            <a:r>
              <a:rPr lang="en-US" sz="1200" dirty="0"/>
              <a:t>                  }</a:t>
            </a:r>
          </a:p>
          <a:p>
            <a:r>
              <a:rPr lang="en-US" sz="1200" dirty="0"/>
              <a:t>                  return instance;</a:t>
            </a:r>
          </a:p>
          <a:p>
            <a:r>
              <a:rPr lang="en-US" sz="1200" dirty="0"/>
              <a:t>          }</a:t>
            </a:r>
          </a:p>
          <a:p>
            <a:r>
              <a:rPr lang="en-US" sz="1200" dirty="0"/>
              <a:t>}</a:t>
            </a:r>
          </a:p>
        </p:txBody>
      </p:sp>
      <p:sp>
        <p:nvSpPr>
          <p:cNvPr id="9" name="TextBox 8">
            <a:extLst>
              <a:ext uri="{FF2B5EF4-FFF2-40B4-BE49-F238E27FC236}">
                <a16:creationId xmlns:a16="http://schemas.microsoft.com/office/drawing/2014/main" id="{34956D1A-DDB8-4447-A3A2-276C88D0850F}"/>
              </a:ext>
            </a:extLst>
          </p:cNvPr>
          <p:cNvSpPr txBox="1"/>
          <p:nvPr/>
        </p:nvSpPr>
        <p:spPr>
          <a:xfrm>
            <a:off x="6150090" y="6201086"/>
            <a:ext cx="2934915" cy="646331"/>
          </a:xfrm>
          <a:prstGeom prst="rect">
            <a:avLst/>
          </a:prstGeom>
          <a:noFill/>
        </p:spPr>
        <p:txBody>
          <a:bodyPr wrap="square" rtlCol="0">
            <a:spAutoFit/>
          </a:bodyPr>
          <a:lstStyle/>
          <a:p>
            <a:pPr algn="ctr"/>
            <a:r>
              <a:rPr lang="en-US" u="sng" dirty="0"/>
              <a:t>Lazy Initialization Singleton Implementation</a:t>
            </a:r>
          </a:p>
        </p:txBody>
      </p:sp>
      <p:sp>
        <p:nvSpPr>
          <p:cNvPr id="10" name="Rectangle 9">
            <a:extLst>
              <a:ext uri="{FF2B5EF4-FFF2-40B4-BE49-F238E27FC236}">
                <a16:creationId xmlns:a16="http://schemas.microsoft.com/office/drawing/2014/main" id="{995828C5-72AE-4308-8563-0804B6FA22B3}"/>
              </a:ext>
            </a:extLst>
          </p:cNvPr>
          <p:cNvSpPr/>
          <p:nvPr/>
        </p:nvSpPr>
        <p:spPr>
          <a:xfrm>
            <a:off x="1047545" y="3177129"/>
            <a:ext cx="3688080" cy="1754326"/>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 = new Singleton;</a:t>
            </a:r>
          </a:p>
          <a:p>
            <a:endParaRPr lang="en-US" sz="1200" dirty="0"/>
          </a:p>
          <a:p>
            <a:r>
              <a:rPr lang="en-US" sz="1200" dirty="0"/>
              <a:t>          private Singleton(){}</a:t>
            </a:r>
          </a:p>
          <a:p>
            <a:endParaRPr lang="en-US" sz="1200" dirty="0"/>
          </a:p>
          <a:p>
            <a:r>
              <a:rPr lang="en-US" sz="1200" dirty="0"/>
              <a:t>          public  static Singleton getInstance(){</a:t>
            </a:r>
          </a:p>
          <a:p>
            <a:r>
              <a:rPr lang="en-US" sz="1200" dirty="0"/>
              <a:t>	return instance;</a:t>
            </a:r>
          </a:p>
          <a:p>
            <a:r>
              <a:rPr lang="en-US" sz="1200" dirty="0"/>
              <a:t>          }</a:t>
            </a:r>
          </a:p>
          <a:p>
            <a:r>
              <a:rPr lang="en-US" sz="1200" dirty="0"/>
              <a:t>}</a:t>
            </a:r>
          </a:p>
        </p:txBody>
      </p:sp>
      <p:sp>
        <p:nvSpPr>
          <p:cNvPr id="11" name="TextBox 10">
            <a:extLst>
              <a:ext uri="{FF2B5EF4-FFF2-40B4-BE49-F238E27FC236}">
                <a16:creationId xmlns:a16="http://schemas.microsoft.com/office/drawing/2014/main" id="{173EE60C-C9CB-442C-BD18-591B32B29F12}"/>
              </a:ext>
            </a:extLst>
          </p:cNvPr>
          <p:cNvSpPr txBox="1"/>
          <p:nvPr/>
        </p:nvSpPr>
        <p:spPr>
          <a:xfrm>
            <a:off x="1270441" y="5206206"/>
            <a:ext cx="2934915" cy="646331"/>
          </a:xfrm>
          <a:prstGeom prst="rect">
            <a:avLst/>
          </a:prstGeom>
          <a:noFill/>
        </p:spPr>
        <p:txBody>
          <a:bodyPr wrap="square" rtlCol="0">
            <a:spAutoFit/>
          </a:bodyPr>
          <a:lstStyle/>
          <a:p>
            <a:pPr algn="ctr"/>
            <a:r>
              <a:rPr lang="en-US" u="sng" dirty="0"/>
              <a:t>Early Initialization Singleton Implementation</a:t>
            </a:r>
          </a:p>
        </p:txBody>
      </p:sp>
    </p:spTree>
    <p:extLst>
      <p:ext uri="{BB962C8B-B14F-4D97-AF65-F5344CB8AC3E}">
        <p14:creationId xmlns:p14="http://schemas.microsoft.com/office/powerpoint/2010/main" val="467834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4608</TotalTime>
  <Words>1134</Words>
  <Application>Microsoft Office PowerPoint</Application>
  <PresentationFormat>Widescreen</PresentationFormat>
  <Paragraphs>218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Creational Design Pattern</vt:lpstr>
      <vt:lpstr>Factory Method Design Pattern</vt:lpstr>
      <vt:lpstr>Builder Design Pattern</vt:lpstr>
      <vt:lpstr>Builder Design Pattern Continues…</vt:lpstr>
      <vt:lpstr>Builder Design Pattern Continues…</vt:lpstr>
      <vt:lpstr>Singleton Design Pattern</vt:lpstr>
      <vt:lpstr>Singleton Design Pattern Continues…</vt:lpstr>
      <vt:lpstr>Singleton Design Pattern Continues…</vt:lpstr>
      <vt:lpstr>Singleton Design Pattern Continues…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Design Pattern</dc:title>
  <dc:creator>Ranjan, Prakash</dc:creator>
  <cp:lastModifiedBy>Ranjan, Prakash</cp:lastModifiedBy>
  <cp:revision>119</cp:revision>
  <dcterms:created xsi:type="dcterms:W3CDTF">2019-05-07T20:29:24Z</dcterms:created>
  <dcterms:modified xsi:type="dcterms:W3CDTF">2019-05-15T03:33:50Z</dcterms:modified>
</cp:coreProperties>
</file>