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725" autoAdjust="0"/>
  </p:normalViewPr>
  <p:slideViewPr>
    <p:cSldViewPr snapToGrid="0">
      <p:cViewPr varScale="1">
        <p:scale>
          <a:sx n="77" d="100"/>
          <a:sy n="77" d="100"/>
        </p:scale>
        <p:origin x="91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6EBC3C-342E-4EDC-B5F8-69D4D5E8AB01}" type="datetimeFigureOut">
              <a:rPr lang="en-IN" smtClean="0"/>
              <a:t>02-02-2025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A631AB-15FB-4FBB-A602-22183BB35691}" type="slidenum">
              <a:rPr lang="en-IN" smtClean="0"/>
              <a:t>‹#›</a:t>
            </a:fld>
            <a:endParaRPr lang="en-IN"/>
          </a:p>
        </p:txBody>
      </p:sp>
    </p:spTree>
    <p:extLst>
      <p:ext uri="{BB962C8B-B14F-4D97-AF65-F5344CB8AC3E}">
        <p14:creationId xmlns:p14="http://schemas.microsoft.com/office/powerpoint/2010/main" val="1959830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A631AB-15FB-4FBB-A602-22183BB35691}" type="slidenum">
              <a:rPr lang="en-IN" smtClean="0"/>
              <a:t>4</a:t>
            </a:fld>
            <a:endParaRPr lang="en-IN"/>
          </a:p>
        </p:txBody>
      </p:sp>
    </p:spTree>
    <p:extLst>
      <p:ext uri="{BB962C8B-B14F-4D97-AF65-F5344CB8AC3E}">
        <p14:creationId xmlns:p14="http://schemas.microsoft.com/office/powerpoint/2010/main" val="211449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8C308BB-B7CD-48A4-8B0D-A126F06DC1CC}" type="datetimeFigureOut">
              <a:rPr lang="en-IN" smtClean="0"/>
              <a:t>02-02-2025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4E5FDD-85BE-4568-8C55-7FD8E2BE1C2C}" type="slidenum">
              <a:rPr lang="en-IN" smtClean="0"/>
              <a:t>‹#›</a:t>
            </a:fld>
            <a:endParaRPr lang="en-IN"/>
          </a:p>
        </p:txBody>
      </p:sp>
    </p:spTree>
    <p:extLst>
      <p:ext uri="{BB962C8B-B14F-4D97-AF65-F5344CB8AC3E}">
        <p14:creationId xmlns:p14="http://schemas.microsoft.com/office/powerpoint/2010/main" val="3062361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8C308BB-B7CD-48A4-8B0D-A126F06DC1CC}" type="datetimeFigureOut">
              <a:rPr lang="en-IN" smtClean="0"/>
              <a:t>02-02-2025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4E5FDD-85BE-4568-8C55-7FD8E2BE1C2C}" type="slidenum">
              <a:rPr lang="en-IN" smtClean="0"/>
              <a:t>‹#›</a:t>
            </a:fld>
            <a:endParaRPr lang="en-IN"/>
          </a:p>
        </p:txBody>
      </p:sp>
    </p:spTree>
    <p:extLst>
      <p:ext uri="{BB962C8B-B14F-4D97-AF65-F5344CB8AC3E}">
        <p14:creationId xmlns:p14="http://schemas.microsoft.com/office/powerpoint/2010/main" val="2371043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8C308BB-B7CD-48A4-8B0D-A126F06DC1CC}" type="datetimeFigureOut">
              <a:rPr lang="en-IN" smtClean="0"/>
              <a:t>02-02-2025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4E5FDD-85BE-4568-8C55-7FD8E2BE1C2C}" type="slidenum">
              <a:rPr lang="en-IN" smtClean="0"/>
              <a:t>‹#›</a:t>
            </a:fld>
            <a:endParaRPr lang="en-IN"/>
          </a:p>
        </p:txBody>
      </p:sp>
    </p:spTree>
    <p:extLst>
      <p:ext uri="{BB962C8B-B14F-4D97-AF65-F5344CB8AC3E}">
        <p14:creationId xmlns:p14="http://schemas.microsoft.com/office/powerpoint/2010/main" val="31676600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8C308BB-B7CD-48A4-8B0D-A126F06DC1CC}" type="datetimeFigureOut">
              <a:rPr lang="en-IN" smtClean="0"/>
              <a:t>02-02-2025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4E5FDD-85BE-4568-8C55-7FD8E2BE1C2C}"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6399844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C308BB-B7CD-48A4-8B0D-A126F06DC1CC}" type="datetimeFigureOut">
              <a:rPr lang="en-IN" smtClean="0"/>
              <a:t>02-02-2025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4E5FDD-85BE-4568-8C55-7FD8E2BE1C2C}" type="slidenum">
              <a:rPr lang="en-IN" smtClean="0"/>
              <a:t>‹#›</a:t>
            </a:fld>
            <a:endParaRPr lang="en-IN"/>
          </a:p>
        </p:txBody>
      </p:sp>
    </p:spTree>
    <p:extLst>
      <p:ext uri="{BB962C8B-B14F-4D97-AF65-F5344CB8AC3E}">
        <p14:creationId xmlns:p14="http://schemas.microsoft.com/office/powerpoint/2010/main" val="6797478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8C308BB-B7CD-48A4-8B0D-A126F06DC1CC}" type="datetimeFigureOut">
              <a:rPr lang="en-IN" smtClean="0"/>
              <a:t>02-02-2025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4E5FDD-85BE-4568-8C55-7FD8E2BE1C2C}" type="slidenum">
              <a:rPr lang="en-IN" smtClean="0"/>
              <a:t>‹#›</a:t>
            </a:fld>
            <a:endParaRPr lang="en-IN"/>
          </a:p>
        </p:txBody>
      </p:sp>
    </p:spTree>
    <p:extLst>
      <p:ext uri="{BB962C8B-B14F-4D97-AF65-F5344CB8AC3E}">
        <p14:creationId xmlns:p14="http://schemas.microsoft.com/office/powerpoint/2010/main" val="40347788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8C308BB-B7CD-48A4-8B0D-A126F06DC1CC}" type="datetimeFigureOut">
              <a:rPr lang="en-IN" smtClean="0"/>
              <a:t>02-02-2025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4E5FDD-85BE-4568-8C55-7FD8E2BE1C2C}" type="slidenum">
              <a:rPr lang="en-IN" smtClean="0"/>
              <a:t>‹#›</a:t>
            </a:fld>
            <a:endParaRPr lang="en-IN"/>
          </a:p>
        </p:txBody>
      </p:sp>
    </p:spTree>
    <p:extLst>
      <p:ext uri="{BB962C8B-B14F-4D97-AF65-F5344CB8AC3E}">
        <p14:creationId xmlns:p14="http://schemas.microsoft.com/office/powerpoint/2010/main" val="28994047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C308BB-B7CD-48A4-8B0D-A126F06DC1CC}" type="datetimeFigureOut">
              <a:rPr lang="en-IN" smtClean="0"/>
              <a:t>02-02-2025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4E5FDD-85BE-4568-8C55-7FD8E2BE1C2C}" type="slidenum">
              <a:rPr lang="en-IN" smtClean="0"/>
              <a:t>‹#›</a:t>
            </a:fld>
            <a:endParaRPr lang="en-IN"/>
          </a:p>
        </p:txBody>
      </p:sp>
    </p:spTree>
    <p:extLst>
      <p:ext uri="{BB962C8B-B14F-4D97-AF65-F5344CB8AC3E}">
        <p14:creationId xmlns:p14="http://schemas.microsoft.com/office/powerpoint/2010/main" val="8224659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C308BB-B7CD-48A4-8B0D-A126F06DC1CC}" type="datetimeFigureOut">
              <a:rPr lang="en-IN" smtClean="0"/>
              <a:t>02-02-2025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4E5FDD-85BE-4568-8C55-7FD8E2BE1C2C}" type="slidenum">
              <a:rPr lang="en-IN" smtClean="0"/>
              <a:t>‹#›</a:t>
            </a:fld>
            <a:endParaRPr lang="en-IN"/>
          </a:p>
        </p:txBody>
      </p:sp>
    </p:spTree>
    <p:extLst>
      <p:ext uri="{BB962C8B-B14F-4D97-AF65-F5344CB8AC3E}">
        <p14:creationId xmlns:p14="http://schemas.microsoft.com/office/powerpoint/2010/main" val="31407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8C308BB-B7CD-48A4-8B0D-A126F06DC1CC}" type="datetimeFigureOut">
              <a:rPr lang="en-IN" smtClean="0"/>
              <a:t>02-02-2025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4E5FDD-85BE-4568-8C55-7FD8E2BE1C2C}" type="slidenum">
              <a:rPr lang="en-IN" smtClean="0"/>
              <a:t>‹#›</a:t>
            </a:fld>
            <a:endParaRPr lang="en-IN"/>
          </a:p>
        </p:txBody>
      </p:sp>
    </p:spTree>
    <p:extLst>
      <p:ext uri="{BB962C8B-B14F-4D97-AF65-F5344CB8AC3E}">
        <p14:creationId xmlns:p14="http://schemas.microsoft.com/office/powerpoint/2010/main" val="79994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C308BB-B7CD-48A4-8B0D-A126F06DC1CC}" type="datetimeFigureOut">
              <a:rPr lang="en-IN" smtClean="0"/>
              <a:t>02-02-2025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4E5FDD-85BE-4568-8C55-7FD8E2BE1C2C}" type="slidenum">
              <a:rPr lang="en-IN" smtClean="0"/>
              <a:t>‹#›</a:t>
            </a:fld>
            <a:endParaRPr lang="en-IN"/>
          </a:p>
        </p:txBody>
      </p:sp>
    </p:spTree>
    <p:extLst>
      <p:ext uri="{BB962C8B-B14F-4D97-AF65-F5344CB8AC3E}">
        <p14:creationId xmlns:p14="http://schemas.microsoft.com/office/powerpoint/2010/main" val="1558266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8C308BB-B7CD-48A4-8B0D-A126F06DC1CC}" type="datetimeFigureOut">
              <a:rPr lang="en-IN" smtClean="0"/>
              <a:t>02-02-2025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4E5FDD-85BE-4568-8C55-7FD8E2BE1C2C}" type="slidenum">
              <a:rPr lang="en-IN" smtClean="0"/>
              <a:t>‹#›</a:t>
            </a:fld>
            <a:endParaRPr lang="en-IN"/>
          </a:p>
        </p:txBody>
      </p:sp>
    </p:spTree>
    <p:extLst>
      <p:ext uri="{BB962C8B-B14F-4D97-AF65-F5344CB8AC3E}">
        <p14:creationId xmlns:p14="http://schemas.microsoft.com/office/powerpoint/2010/main" val="2401700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8C308BB-B7CD-48A4-8B0D-A126F06DC1CC}" type="datetimeFigureOut">
              <a:rPr lang="en-IN" smtClean="0"/>
              <a:t>02-02-2025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C4E5FDD-85BE-4568-8C55-7FD8E2BE1C2C}" type="slidenum">
              <a:rPr lang="en-IN" smtClean="0"/>
              <a:t>‹#›</a:t>
            </a:fld>
            <a:endParaRPr lang="en-IN"/>
          </a:p>
        </p:txBody>
      </p:sp>
    </p:spTree>
    <p:extLst>
      <p:ext uri="{BB962C8B-B14F-4D97-AF65-F5344CB8AC3E}">
        <p14:creationId xmlns:p14="http://schemas.microsoft.com/office/powerpoint/2010/main" val="3130530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8C308BB-B7CD-48A4-8B0D-A126F06DC1CC}" type="datetimeFigureOut">
              <a:rPr lang="en-IN" smtClean="0"/>
              <a:t>02-02-2025</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EC4E5FDD-85BE-4568-8C55-7FD8E2BE1C2C}" type="slidenum">
              <a:rPr lang="en-IN" smtClean="0"/>
              <a:t>‹#›</a:t>
            </a:fld>
            <a:endParaRPr lang="en-IN"/>
          </a:p>
        </p:txBody>
      </p:sp>
    </p:spTree>
    <p:extLst>
      <p:ext uri="{BB962C8B-B14F-4D97-AF65-F5344CB8AC3E}">
        <p14:creationId xmlns:p14="http://schemas.microsoft.com/office/powerpoint/2010/main" val="3299985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8C308BB-B7CD-48A4-8B0D-A126F06DC1CC}" type="datetimeFigureOut">
              <a:rPr lang="en-IN" smtClean="0"/>
              <a:t>02-02-2025</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EC4E5FDD-85BE-4568-8C55-7FD8E2BE1C2C}" type="slidenum">
              <a:rPr lang="en-IN" smtClean="0"/>
              <a:t>‹#›</a:t>
            </a:fld>
            <a:endParaRPr lang="en-IN"/>
          </a:p>
        </p:txBody>
      </p:sp>
    </p:spTree>
    <p:extLst>
      <p:ext uri="{BB962C8B-B14F-4D97-AF65-F5344CB8AC3E}">
        <p14:creationId xmlns:p14="http://schemas.microsoft.com/office/powerpoint/2010/main" val="1871894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8C308BB-B7CD-48A4-8B0D-A126F06DC1CC}" type="datetimeFigureOut">
              <a:rPr lang="en-IN" smtClean="0"/>
              <a:t>02-02-2025</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EC4E5FDD-85BE-4568-8C55-7FD8E2BE1C2C}" type="slidenum">
              <a:rPr lang="en-IN" smtClean="0"/>
              <a:t>‹#›</a:t>
            </a:fld>
            <a:endParaRPr lang="en-IN"/>
          </a:p>
        </p:txBody>
      </p:sp>
    </p:spTree>
    <p:extLst>
      <p:ext uri="{BB962C8B-B14F-4D97-AF65-F5344CB8AC3E}">
        <p14:creationId xmlns:p14="http://schemas.microsoft.com/office/powerpoint/2010/main" val="3443586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8C308BB-B7CD-48A4-8B0D-A126F06DC1CC}" type="datetimeFigureOut">
              <a:rPr lang="en-IN" smtClean="0"/>
              <a:t>02-02-2025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4E5FDD-85BE-4568-8C55-7FD8E2BE1C2C}" type="slidenum">
              <a:rPr lang="en-IN" smtClean="0"/>
              <a:t>‹#›</a:t>
            </a:fld>
            <a:endParaRPr lang="en-IN"/>
          </a:p>
        </p:txBody>
      </p:sp>
    </p:spTree>
    <p:extLst>
      <p:ext uri="{BB962C8B-B14F-4D97-AF65-F5344CB8AC3E}">
        <p14:creationId xmlns:p14="http://schemas.microsoft.com/office/powerpoint/2010/main" val="462918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8C308BB-B7CD-48A4-8B0D-A126F06DC1CC}" type="datetimeFigureOut">
              <a:rPr lang="en-IN" smtClean="0"/>
              <a:t>02-02-2025</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C4E5FDD-85BE-4568-8C55-7FD8E2BE1C2C}" type="slidenum">
              <a:rPr lang="en-IN" smtClean="0"/>
              <a:t>‹#›</a:t>
            </a:fld>
            <a:endParaRPr lang="en-IN"/>
          </a:p>
        </p:txBody>
      </p:sp>
    </p:spTree>
    <p:extLst>
      <p:ext uri="{BB962C8B-B14F-4D97-AF65-F5344CB8AC3E}">
        <p14:creationId xmlns:p14="http://schemas.microsoft.com/office/powerpoint/2010/main" val="184439950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EC88CFB-FE58-1D8C-506B-09315465D460}"/>
              </a:ext>
            </a:extLst>
          </p:cNvPr>
          <p:cNvSpPr>
            <a:spLocks noGrp="1"/>
          </p:cNvSpPr>
          <p:nvPr>
            <p:ph type="title"/>
          </p:nvPr>
        </p:nvSpPr>
        <p:spPr/>
        <p:txBody>
          <a:bodyPr/>
          <a:lstStyle/>
          <a:p>
            <a:pPr algn="just"/>
            <a:r>
              <a:rPr lang="en-IN" dirty="0">
                <a:latin typeface="Times New Roman" panose="02020603050405020304" pitchFamily="18" charset="0"/>
                <a:cs typeface="Times New Roman" panose="02020603050405020304" pitchFamily="18" charset="0"/>
              </a:rPr>
              <a:t>       Illicit Financial Flows Monitoring </a:t>
            </a:r>
          </a:p>
        </p:txBody>
      </p:sp>
      <p:pic>
        <p:nvPicPr>
          <p:cNvPr id="7" name="Content Placeholder 6">
            <a:extLst>
              <a:ext uri="{FF2B5EF4-FFF2-40B4-BE49-F238E27FC236}">
                <a16:creationId xmlns:a16="http://schemas.microsoft.com/office/drawing/2014/main" id="{D4E2D48B-2EFA-B403-8CE0-F7DCBC43A5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6888" y="2150269"/>
            <a:ext cx="7620000" cy="4000500"/>
          </a:xfrm>
        </p:spPr>
      </p:pic>
    </p:spTree>
    <p:extLst>
      <p:ext uri="{BB962C8B-B14F-4D97-AF65-F5344CB8AC3E}">
        <p14:creationId xmlns:p14="http://schemas.microsoft.com/office/powerpoint/2010/main" val="5400954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451E4BE-2C2A-B0D8-44CB-3F71E18B3D6B}"/>
              </a:ext>
            </a:extLst>
          </p:cNvPr>
          <p:cNvPicPr>
            <a:picLocks noChangeAspect="1"/>
          </p:cNvPicPr>
          <p:nvPr/>
        </p:nvPicPr>
        <p:blipFill>
          <a:blip r:embed="rId2">
            <a:extLst>
              <a:ext uri="{28A0092B-C50C-407E-A947-70E740481C1C}">
                <a14:useLocalDpi xmlns:a14="http://schemas.microsoft.com/office/drawing/2010/main" val="0"/>
              </a:ext>
            </a:extLst>
          </a:blip>
          <a:srcRect l="12311" t="18082" r="16928" b="6572"/>
          <a:stretch/>
        </p:blipFill>
        <p:spPr>
          <a:xfrm>
            <a:off x="1540565" y="988942"/>
            <a:ext cx="8869017" cy="5342283"/>
          </a:xfrm>
          <a:prstGeom prst="rect">
            <a:avLst/>
          </a:prstGeom>
        </p:spPr>
      </p:pic>
    </p:spTree>
    <p:extLst>
      <p:ext uri="{BB962C8B-B14F-4D97-AF65-F5344CB8AC3E}">
        <p14:creationId xmlns:p14="http://schemas.microsoft.com/office/powerpoint/2010/main" val="3348958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8A650-8FEC-E7EE-E992-19BA48BBFB50}"/>
              </a:ext>
            </a:extLst>
          </p:cNvPr>
          <p:cNvSpPr>
            <a:spLocks noGrp="1"/>
          </p:cNvSpPr>
          <p:nvPr>
            <p:ph type="title"/>
          </p:nvPr>
        </p:nvSpPr>
        <p:spPr>
          <a:xfrm>
            <a:off x="1156252" y="134489"/>
            <a:ext cx="10515600" cy="1325563"/>
          </a:xfrm>
        </p:spPr>
        <p:txBody>
          <a:bodyPr>
            <a:normAutofit fontScale="90000"/>
          </a:bodyPr>
          <a:lstStyle/>
          <a:p>
            <a:r>
              <a:rPr lang="en-IN" b="1" kern="0" dirty="0">
                <a:effectLst/>
                <a:latin typeface="Times New Roman" panose="02020603050405020304" pitchFamily="18" charset="0"/>
                <a:cs typeface="Times New Roman" panose="02020603050405020304" pitchFamily="18" charset="0"/>
              </a:rPr>
              <a:t>1. Executive Summary:</a:t>
            </a:r>
            <a:br>
              <a:rPr lang="en-IN" b="1" kern="0" dirty="0">
                <a:effectLs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0C9CB55-58F7-4CCF-1D18-EA1A4B75E238}"/>
              </a:ext>
            </a:extLst>
          </p:cNvPr>
          <p:cNvSpPr>
            <a:spLocks noGrp="1"/>
          </p:cNvSpPr>
          <p:nvPr>
            <p:ph idx="1"/>
          </p:nvPr>
        </p:nvSpPr>
        <p:spPr>
          <a:xfrm>
            <a:off x="838200" y="1113183"/>
            <a:ext cx="10515600" cy="5063780"/>
          </a:xfrm>
        </p:spPr>
        <p:txBody>
          <a:bodyPr/>
          <a:lstStyle/>
          <a:p>
            <a:pPr algn="just">
              <a:lnSpc>
                <a:spcPct val="150000"/>
              </a:lnSpc>
            </a:pPr>
            <a:r>
              <a:rPr lang="en-IN" sz="1800" dirty="0">
                <a:effectLst/>
                <a:latin typeface="Times New Roman" panose="02020603050405020304" pitchFamily="18" charset="0"/>
                <a:ea typeface="Arial" panose="020B0604020202020204" pitchFamily="34" charset="0"/>
              </a:rPr>
              <a:t>The </a:t>
            </a:r>
            <a:r>
              <a:rPr lang="en-IN" sz="1800" b="1" dirty="0">
                <a:effectLst/>
                <a:latin typeface="Times New Roman" panose="02020603050405020304" pitchFamily="18" charset="0"/>
                <a:ea typeface="Arial" panose="020B0604020202020204" pitchFamily="34" charset="0"/>
              </a:rPr>
              <a:t>Illicit Financial Flows Monitoring</a:t>
            </a:r>
            <a:r>
              <a:rPr lang="en-IN" sz="1800" dirty="0">
                <a:effectLst/>
                <a:latin typeface="Times New Roman" panose="02020603050405020304" pitchFamily="18" charset="0"/>
                <a:ea typeface="Arial" panose="020B0604020202020204" pitchFamily="34" charset="0"/>
              </a:rPr>
              <a:t> project  aims to provide a comprehensive, data-driven approach to identifying, </a:t>
            </a:r>
            <a:r>
              <a:rPr lang="en-IN" sz="1800" dirty="0" err="1">
                <a:effectLst/>
                <a:latin typeface="Times New Roman" panose="02020603050405020304" pitchFamily="18" charset="0"/>
                <a:ea typeface="Arial" panose="020B0604020202020204" pitchFamily="34" charset="0"/>
              </a:rPr>
              <a:t>analyzing</a:t>
            </a:r>
            <a:r>
              <a:rPr lang="en-IN" sz="1800" dirty="0">
                <a:effectLst/>
                <a:latin typeface="Times New Roman" panose="02020603050405020304" pitchFamily="18" charset="0"/>
                <a:ea typeface="Arial" panose="020B0604020202020204" pitchFamily="34" charset="0"/>
              </a:rPr>
              <a:t>, and mitigating risks associated with illicit financial activities. By leveraging Power BI’s robust data visualization and analytics capabilities, the project empowers organizations to monitor financial transactions in real-time, detect suspicious activities, and ensure compliance with anti-money laundering (AML) regulations.</a:t>
            </a:r>
            <a:endParaRPr lang="en-IN" sz="1800" dirty="0">
              <a:effectLst/>
              <a:latin typeface="Arial" panose="020B0604020202020204" pitchFamily="34" charset="0"/>
              <a:ea typeface="Arial" panose="020B0604020202020204" pitchFamily="34" charset="0"/>
            </a:endParaRPr>
          </a:p>
          <a:p>
            <a:pPr marL="0" indent="0">
              <a:buNone/>
            </a:pPr>
            <a:endParaRPr lang="en-IN" dirty="0"/>
          </a:p>
        </p:txBody>
      </p:sp>
      <p:pic>
        <p:nvPicPr>
          <p:cNvPr id="6" name="Picture 5">
            <a:extLst>
              <a:ext uri="{FF2B5EF4-FFF2-40B4-BE49-F238E27FC236}">
                <a16:creationId xmlns:a16="http://schemas.microsoft.com/office/drawing/2014/main" id="{F09FDFBA-F86D-4A74-B1DB-A4072CC59A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8643" y="3294511"/>
            <a:ext cx="7394713" cy="3429000"/>
          </a:xfrm>
          <a:prstGeom prst="rect">
            <a:avLst/>
          </a:prstGeom>
        </p:spPr>
      </p:pic>
    </p:spTree>
    <p:extLst>
      <p:ext uri="{BB962C8B-B14F-4D97-AF65-F5344CB8AC3E}">
        <p14:creationId xmlns:p14="http://schemas.microsoft.com/office/powerpoint/2010/main" val="1169522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49FEE-55C4-3CF8-41BB-1511CB0E1EEE}"/>
              </a:ext>
            </a:extLst>
          </p:cNvPr>
          <p:cNvSpPr>
            <a:spLocks noGrp="1"/>
          </p:cNvSpPr>
          <p:nvPr>
            <p:ph type="title"/>
          </p:nvPr>
        </p:nvSpPr>
        <p:spPr>
          <a:xfrm>
            <a:off x="838200" y="765312"/>
            <a:ext cx="10515600" cy="974035"/>
          </a:xfrm>
        </p:spPr>
        <p:txBody>
          <a:bodyPr>
            <a:normAutofit fontScale="90000"/>
          </a:bodyPr>
          <a:lstStyle/>
          <a:p>
            <a:r>
              <a:rPr lang="en-IN" sz="4400" b="1" kern="0" dirty="0">
                <a:effectLst/>
                <a:latin typeface="Arial" panose="020B0604020202020204" pitchFamily="34" charset="0"/>
              </a:rPr>
              <a:t>             2. </a:t>
            </a:r>
            <a:r>
              <a:rPr lang="en-IN" sz="4400" b="1" kern="0" dirty="0">
                <a:effectLst/>
                <a:latin typeface="Times New Roman" panose="02020603050405020304" pitchFamily="18" charset="0"/>
                <a:cs typeface="Times New Roman" panose="02020603050405020304" pitchFamily="18" charset="0"/>
              </a:rPr>
              <a:t>Problem</a:t>
            </a:r>
            <a:r>
              <a:rPr lang="en-IN" sz="4400" b="1" kern="0" dirty="0">
                <a:effectLst/>
                <a:latin typeface="Arial" panose="020B0604020202020204" pitchFamily="34" charset="0"/>
              </a:rPr>
              <a:t> Statement:</a:t>
            </a:r>
            <a:br>
              <a:rPr lang="en-IN" sz="4400" b="1" kern="0" dirty="0">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6DF9D612-FB7A-E4C3-623E-583CC614541A}"/>
              </a:ext>
            </a:extLst>
          </p:cNvPr>
          <p:cNvSpPr>
            <a:spLocks noGrp="1"/>
          </p:cNvSpPr>
          <p:nvPr>
            <p:ph idx="1"/>
          </p:nvPr>
        </p:nvSpPr>
        <p:spPr>
          <a:xfrm>
            <a:off x="838200" y="1848678"/>
            <a:ext cx="10515600" cy="4035287"/>
          </a:xfrm>
        </p:spPr>
        <p:txBody>
          <a:bodyPr>
            <a:normAutofit/>
          </a:bodyPr>
          <a:lstStyle/>
          <a:p>
            <a:pPr algn="just">
              <a:lnSpc>
                <a:spcPct val="150000"/>
              </a:lnSpc>
            </a:pPr>
            <a:r>
              <a:rPr lang="en-IN" sz="1800" dirty="0">
                <a:effectLst/>
                <a:latin typeface="Times New Roman" panose="02020603050405020304" pitchFamily="18" charset="0"/>
                <a:ea typeface="Arial" panose="020B0604020202020204" pitchFamily="34" charset="0"/>
              </a:rPr>
              <a:t>Background: Effective identification of Money laundering specific to Domestic &amp; international fund transfers. The procedure will help to identify various ML trends followed by launderers according to their financial behaviour. </a:t>
            </a:r>
            <a:endParaRPr lang="en-IN" sz="1800" dirty="0">
              <a:effectLst/>
              <a:latin typeface="Arial" panose="020B0604020202020204" pitchFamily="34" charset="0"/>
              <a:ea typeface="Arial" panose="020B0604020202020204" pitchFamily="34" charset="0"/>
            </a:endParaRPr>
          </a:p>
          <a:p>
            <a:pPr algn="just">
              <a:lnSpc>
                <a:spcPct val="150000"/>
              </a:lnSpc>
            </a:pPr>
            <a:r>
              <a:rPr lang="en-IN" sz="1800" dirty="0">
                <a:effectLst/>
                <a:latin typeface="Times New Roman" panose="02020603050405020304" pitchFamily="18" charset="0"/>
                <a:ea typeface="Arial" panose="020B0604020202020204" pitchFamily="34" charset="0"/>
              </a:rPr>
              <a:t>Objective: Develop ML (Money laundering ) detection model with respect to nature of transactions initiated </a:t>
            </a:r>
            <a:endParaRPr lang="en-IN" sz="1800" dirty="0">
              <a:effectLst/>
              <a:latin typeface="Arial" panose="020B0604020202020204" pitchFamily="34" charset="0"/>
              <a:ea typeface="Arial" panose="020B0604020202020204" pitchFamily="34" charset="0"/>
            </a:endParaRPr>
          </a:p>
          <a:p>
            <a:pPr algn="just">
              <a:lnSpc>
                <a:spcPct val="150000"/>
              </a:lnSpc>
            </a:pPr>
            <a:r>
              <a:rPr lang="en-IN" sz="1800" dirty="0">
                <a:effectLst/>
                <a:latin typeface="Times New Roman" panose="02020603050405020304" pitchFamily="18" charset="0"/>
                <a:ea typeface="Arial" panose="020B0604020202020204" pitchFamily="34" charset="0"/>
              </a:rPr>
              <a:t>Scope: Primarily focusing on different Money laundering MO’s followed by various account holders . with the backup of current info , build a account triggering mechanism which would highlight high risk accounts prone to Money laundering. </a:t>
            </a:r>
            <a:endParaRPr lang="en-IN" sz="1800" dirty="0">
              <a:effectLst/>
              <a:latin typeface="Arial" panose="020B0604020202020204" pitchFamily="34" charset="0"/>
              <a:ea typeface="Arial" panose="020B0604020202020204" pitchFamily="34" charset="0"/>
            </a:endParaRPr>
          </a:p>
          <a:p>
            <a:endParaRPr lang="en-IN" dirty="0"/>
          </a:p>
        </p:txBody>
      </p:sp>
    </p:spTree>
    <p:extLst>
      <p:ext uri="{BB962C8B-B14F-4D97-AF65-F5344CB8AC3E}">
        <p14:creationId xmlns:p14="http://schemas.microsoft.com/office/powerpoint/2010/main" val="1486663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A946337-6020-0D56-0F12-61636C76358A}"/>
              </a:ext>
            </a:extLst>
          </p:cNvPr>
          <p:cNvPicPr>
            <a:picLocks noChangeAspect="1"/>
          </p:cNvPicPr>
          <p:nvPr/>
        </p:nvPicPr>
        <p:blipFill>
          <a:blip r:embed="rId3">
            <a:extLst>
              <a:ext uri="{28A0092B-C50C-407E-A947-70E740481C1C}">
                <a14:useLocalDpi xmlns:a14="http://schemas.microsoft.com/office/drawing/2010/main" val="0"/>
              </a:ext>
            </a:extLst>
          </a:blip>
          <a:srcRect t="19463" r="26353"/>
          <a:stretch/>
        </p:blipFill>
        <p:spPr>
          <a:xfrm>
            <a:off x="1143001" y="357809"/>
            <a:ext cx="9362659" cy="5953539"/>
          </a:xfrm>
          <a:prstGeom prst="rect">
            <a:avLst/>
          </a:prstGeom>
        </p:spPr>
      </p:pic>
    </p:spTree>
    <p:extLst>
      <p:ext uri="{BB962C8B-B14F-4D97-AF65-F5344CB8AC3E}">
        <p14:creationId xmlns:p14="http://schemas.microsoft.com/office/powerpoint/2010/main" val="905981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7035-54FA-3EBB-35DE-AF7FE024AF3E}"/>
              </a:ext>
            </a:extLst>
          </p:cNvPr>
          <p:cNvSpPr>
            <a:spLocks noGrp="1"/>
          </p:cNvSpPr>
          <p:nvPr>
            <p:ph type="title"/>
          </p:nvPr>
        </p:nvSpPr>
        <p:spPr>
          <a:xfrm>
            <a:off x="646111" y="452718"/>
            <a:ext cx="9404723" cy="739978"/>
          </a:xfrm>
        </p:spPr>
        <p:txBody>
          <a:bodyPr/>
          <a:lstStyle/>
          <a:p>
            <a:pPr>
              <a:lnSpc>
                <a:spcPct val="150000"/>
              </a:lnSpc>
            </a:pPr>
            <a:r>
              <a:rPr lang="en-IN" sz="3000" b="1" dirty="0">
                <a:latin typeface="Times New Roman" panose="02020603050405020304" pitchFamily="18" charset="0"/>
                <a:ea typeface="Arial" panose="020B0604020202020204" pitchFamily="34" charset="0"/>
                <a:cs typeface="Times New Roman" panose="02020603050405020304" pitchFamily="18" charset="0"/>
              </a:rPr>
              <a:t>                   </a:t>
            </a:r>
            <a:r>
              <a:rPr lang="en-IN" sz="3000" b="1" dirty="0">
                <a:effectLst/>
                <a:latin typeface="Times New Roman" panose="02020603050405020304" pitchFamily="18" charset="0"/>
                <a:ea typeface="Arial" panose="020B0604020202020204" pitchFamily="34" charset="0"/>
                <a:cs typeface="Times New Roman" panose="02020603050405020304" pitchFamily="18" charset="0"/>
              </a:rPr>
              <a:t>Data Integration and Transformation</a:t>
            </a:r>
            <a:br>
              <a:rPr lang="en-IN" sz="3000" dirty="0">
                <a:effectLst/>
                <a:latin typeface="Times New Roman" panose="02020603050405020304" pitchFamily="18" charset="0"/>
                <a:ea typeface="Arial" panose="020B0604020202020204" pitchFamily="34" charset="0"/>
                <a:cs typeface="Times New Roman" panose="02020603050405020304" pitchFamily="18" charset="0"/>
              </a:rPr>
            </a:br>
            <a:endParaRPr lang="en-IN" sz="3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FB09992-4089-6F42-8D5D-CBC1021A82D1}"/>
              </a:ext>
            </a:extLst>
          </p:cNvPr>
          <p:cNvSpPr>
            <a:spLocks noGrp="1"/>
          </p:cNvSpPr>
          <p:nvPr>
            <p:ph idx="1"/>
          </p:nvPr>
        </p:nvSpPr>
        <p:spPr>
          <a:xfrm>
            <a:off x="1103312" y="1421296"/>
            <a:ext cx="8946541" cy="4827103"/>
          </a:xfrm>
        </p:spPr>
        <p:txBody>
          <a:bodyPr/>
          <a:lstStyle/>
          <a:p>
            <a:r>
              <a:rPr lang="en-IN" sz="2000" b="1" dirty="0">
                <a:effectLst/>
                <a:latin typeface="Times New Roman" panose="02020603050405020304" pitchFamily="18" charset="0"/>
                <a:ea typeface="Arial" panose="020B0604020202020204" pitchFamily="34" charset="0"/>
              </a:rPr>
              <a:t>ETL Process (Extract, Transform, Load)</a:t>
            </a:r>
            <a:r>
              <a:rPr lang="en-IN" sz="2000" dirty="0">
                <a:effectLst/>
                <a:latin typeface="Times New Roman" panose="02020603050405020304" pitchFamily="18" charset="0"/>
                <a:ea typeface="Arial" panose="020B0604020202020204" pitchFamily="34" charset="0"/>
              </a:rPr>
              <a:t>: Extract data from diverse sources, clean and transform it into a standardized format suitable for analysis in Power BI.</a:t>
            </a:r>
          </a:p>
          <a:p>
            <a:pPr marL="0" indent="0">
              <a:buNone/>
            </a:pPr>
            <a:br>
              <a:rPr lang="en-IN" sz="2000" dirty="0">
                <a:effectLst/>
                <a:latin typeface="Arial" panose="020B0604020202020204" pitchFamily="34" charset="0"/>
                <a:ea typeface="Arial" panose="020B0604020202020204" pitchFamily="34" charset="0"/>
              </a:rPr>
            </a:br>
            <a:endParaRPr lang="en-IN" dirty="0"/>
          </a:p>
        </p:txBody>
      </p:sp>
      <p:pic>
        <p:nvPicPr>
          <p:cNvPr id="5" name="Picture 4">
            <a:extLst>
              <a:ext uri="{FF2B5EF4-FFF2-40B4-BE49-F238E27FC236}">
                <a16:creationId xmlns:a16="http://schemas.microsoft.com/office/drawing/2014/main" id="{0300EF56-AF35-18B5-C8E0-FB741C17AC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871" y="2165072"/>
            <a:ext cx="11509512" cy="4692927"/>
          </a:xfrm>
          <a:prstGeom prst="rect">
            <a:avLst/>
          </a:prstGeom>
        </p:spPr>
      </p:pic>
    </p:spTree>
    <p:extLst>
      <p:ext uri="{BB962C8B-B14F-4D97-AF65-F5344CB8AC3E}">
        <p14:creationId xmlns:p14="http://schemas.microsoft.com/office/powerpoint/2010/main" val="1763440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32697-8F40-2449-314E-68DF1D3E1894}"/>
              </a:ext>
            </a:extLst>
          </p:cNvPr>
          <p:cNvSpPr>
            <a:spLocks noGrp="1"/>
          </p:cNvSpPr>
          <p:nvPr>
            <p:ph type="title"/>
          </p:nvPr>
        </p:nvSpPr>
        <p:spPr>
          <a:xfrm>
            <a:off x="646111" y="452718"/>
            <a:ext cx="10237237" cy="710160"/>
          </a:xfrm>
        </p:spPr>
        <p:txBody>
          <a:bodyPr/>
          <a:lstStyle/>
          <a:p>
            <a:pPr>
              <a:lnSpc>
                <a:spcPct val="150000"/>
              </a:lnSpc>
            </a:pPr>
            <a:r>
              <a:rPr lang="en-IN" sz="3000" b="1" dirty="0">
                <a:effectLst/>
                <a:latin typeface="Times New Roman" panose="02020603050405020304" pitchFamily="18" charset="0"/>
                <a:ea typeface="Arial" panose="020B0604020202020204" pitchFamily="34" charset="0"/>
                <a:cs typeface="Times New Roman" panose="02020603050405020304" pitchFamily="18" charset="0"/>
              </a:rPr>
              <a:t>                        Visualization and Reporting</a:t>
            </a:r>
            <a:br>
              <a:rPr lang="en-IN" sz="3000" dirty="0">
                <a:effectLst/>
                <a:latin typeface="Times New Roman" panose="02020603050405020304" pitchFamily="18" charset="0"/>
                <a:ea typeface="Arial" panose="020B0604020202020204" pitchFamily="34" charset="0"/>
                <a:cs typeface="Times New Roman" panose="02020603050405020304" pitchFamily="18" charset="0"/>
              </a:rPr>
            </a:br>
            <a:endParaRPr lang="en-IN" sz="3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9858701-8092-BF8B-E08F-E1A34D8484C7}"/>
              </a:ext>
            </a:extLst>
          </p:cNvPr>
          <p:cNvSpPr>
            <a:spLocks noGrp="1"/>
          </p:cNvSpPr>
          <p:nvPr>
            <p:ph idx="1"/>
          </p:nvPr>
        </p:nvSpPr>
        <p:spPr>
          <a:xfrm>
            <a:off x="1103312" y="1311966"/>
            <a:ext cx="8946541" cy="4936434"/>
          </a:xfrm>
        </p:spPr>
        <p:txBody>
          <a:bodyPr/>
          <a:lstStyle/>
          <a:p>
            <a:r>
              <a:rPr lang="en-IN" sz="2000" b="1" dirty="0">
                <a:effectLst/>
                <a:latin typeface="Times New Roman" panose="02020603050405020304" pitchFamily="18" charset="0"/>
                <a:ea typeface="Arial" panose="020B0604020202020204" pitchFamily="34" charset="0"/>
              </a:rPr>
              <a:t>Dashboard Creation</a:t>
            </a:r>
            <a:r>
              <a:rPr lang="en-IN" sz="2000" dirty="0">
                <a:effectLst/>
                <a:latin typeface="Times New Roman" panose="02020603050405020304" pitchFamily="18" charset="0"/>
                <a:ea typeface="Arial" panose="020B0604020202020204" pitchFamily="34" charset="0"/>
              </a:rPr>
              <a:t>: Create intuitive Power BI dashboards</a:t>
            </a:r>
            <a:br>
              <a:rPr lang="en-IN" sz="2000" dirty="0">
                <a:effectLst/>
                <a:latin typeface="Arial" panose="020B0604020202020204" pitchFamily="34" charset="0"/>
                <a:ea typeface="Arial" panose="020B0604020202020204" pitchFamily="34" charset="0"/>
              </a:rPr>
            </a:br>
            <a:r>
              <a:rPr lang="en-IN" sz="2000" b="1" dirty="0">
                <a:effectLst/>
                <a:latin typeface="Times New Roman" panose="02020603050405020304" pitchFamily="18" charset="0"/>
                <a:ea typeface="Arial" panose="020B0604020202020204" pitchFamily="34" charset="0"/>
              </a:rPr>
              <a:t>Interactive Visuals</a:t>
            </a:r>
            <a:r>
              <a:rPr lang="en-IN" sz="2000" dirty="0">
                <a:effectLst/>
                <a:latin typeface="Times New Roman" panose="02020603050405020304" pitchFamily="18" charset="0"/>
                <a:ea typeface="Arial" panose="020B0604020202020204" pitchFamily="34" charset="0"/>
              </a:rPr>
              <a:t>: Use Power BI’s interactive features such as slicers, filters, and drilldowns</a:t>
            </a:r>
            <a:br>
              <a:rPr lang="en-IN" sz="2000" dirty="0">
                <a:effectLst/>
                <a:latin typeface="Arial" panose="020B0604020202020204" pitchFamily="34" charset="0"/>
                <a:ea typeface="Arial" panose="020B0604020202020204" pitchFamily="34" charset="0"/>
              </a:rPr>
            </a:br>
            <a:endParaRPr lang="en-IN" dirty="0"/>
          </a:p>
        </p:txBody>
      </p:sp>
      <p:pic>
        <p:nvPicPr>
          <p:cNvPr id="5" name="Picture 4">
            <a:extLst>
              <a:ext uri="{FF2B5EF4-FFF2-40B4-BE49-F238E27FC236}">
                <a16:creationId xmlns:a16="http://schemas.microsoft.com/office/drawing/2014/main" id="{B1776561-8664-EE00-66F1-B083A550E5BC}"/>
              </a:ext>
            </a:extLst>
          </p:cNvPr>
          <p:cNvPicPr>
            <a:picLocks noChangeAspect="1"/>
          </p:cNvPicPr>
          <p:nvPr/>
        </p:nvPicPr>
        <p:blipFill>
          <a:blip r:embed="rId2">
            <a:extLst>
              <a:ext uri="{28A0092B-C50C-407E-A947-70E740481C1C}">
                <a14:useLocalDpi xmlns:a14="http://schemas.microsoft.com/office/drawing/2010/main" val="0"/>
              </a:ext>
            </a:extLst>
          </a:blip>
          <a:srcRect t="19309" r="26620" b="6471"/>
          <a:stretch/>
        </p:blipFill>
        <p:spPr>
          <a:xfrm>
            <a:off x="1103313" y="2339009"/>
            <a:ext cx="9780036" cy="4399721"/>
          </a:xfrm>
          <a:prstGeom prst="rect">
            <a:avLst/>
          </a:prstGeom>
        </p:spPr>
      </p:pic>
    </p:spTree>
    <p:extLst>
      <p:ext uri="{BB962C8B-B14F-4D97-AF65-F5344CB8AC3E}">
        <p14:creationId xmlns:p14="http://schemas.microsoft.com/office/powerpoint/2010/main" val="3962914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E24DB-ACFC-3FB1-984F-21B2261E6FC0}"/>
              </a:ext>
            </a:extLst>
          </p:cNvPr>
          <p:cNvSpPr>
            <a:spLocks noGrp="1"/>
          </p:cNvSpPr>
          <p:nvPr>
            <p:ph type="title"/>
          </p:nvPr>
        </p:nvSpPr>
        <p:spPr>
          <a:xfrm>
            <a:off x="646111" y="452718"/>
            <a:ext cx="10366446" cy="928821"/>
          </a:xfrm>
        </p:spPr>
        <p:txBody>
          <a:bodyPr/>
          <a:lstStyle/>
          <a:p>
            <a:r>
              <a:rPr lang="en-IN" sz="3000" b="1" kern="0" dirty="0">
                <a:effectLst/>
                <a:latin typeface="Times New Roman" panose="02020603050405020304" pitchFamily="18" charset="0"/>
                <a:cs typeface="Times New Roman" panose="02020603050405020304" pitchFamily="18" charset="0"/>
              </a:rPr>
              <a:t>                                          Outcomes</a:t>
            </a:r>
            <a:br>
              <a:rPr lang="en-IN" sz="3000" b="1" kern="0" dirty="0">
                <a:effectLst/>
                <a:latin typeface="Times New Roman" panose="02020603050405020304" pitchFamily="18" charset="0"/>
                <a:cs typeface="Times New Roman" panose="02020603050405020304" pitchFamily="18" charset="0"/>
              </a:rPr>
            </a:br>
            <a:endParaRPr lang="en-IN" sz="3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5F62CC2-C644-F6AB-E1AF-91839C4C5EEF}"/>
              </a:ext>
            </a:extLst>
          </p:cNvPr>
          <p:cNvSpPr>
            <a:spLocks noGrp="1"/>
          </p:cNvSpPr>
          <p:nvPr>
            <p:ph idx="1"/>
          </p:nvPr>
        </p:nvSpPr>
        <p:spPr>
          <a:xfrm>
            <a:off x="1103312" y="1212574"/>
            <a:ext cx="10147784" cy="5035825"/>
          </a:xfrm>
        </p:spPr>
        <p:txBody>
          <a:bodyPr>
            <a:normAutofit lnSpcReduction="10000"/>
          </a:bodyPr>
          <a:lstStyle/>
          <a:p>
            <a:pPr algn="just">
              <a:lnSpc>
                <a:spcPct val="150000"/>
              </a:lnSpc>
            </a:pPr>
            <a:r>
              <a:rPr lang="en-IN" sz="1800" b="1" dirty="0">
                <a:effectLst/>
                <a:latin typeface="Times New Roman" panose="02020603050405020304" pitchFamily="18" charset="0"/>
                <a:ea typeface="Arial" panose="020B0604020202020204" pitchFamily="34" charset="0"/>
              </a:rPr>
              <a:t>1. Interactive Dashboards</a:t>
            </a:r>
            <a:endParaRPr lang="en-IN" sz="1800" dirty="0">
              <a:effectLst/>
              <a:latin typeface="Arial" panose="020B0604020202020204" pitchFamily="34" charset="0"/>
              <a:ea typeface="Arial" panose="020B0604020202020204" pitchFamily="34" charset="0"/>
            </a:endParaRPr>
          </a:p>
          <a:p>
            <a:pPr marL="342900" lvl="0" indent="-342900" algn="just">
              <a:lnSpc>
                <a:spcPct val="150000"/>
              </a:lnSpc>
              <a:buSzPts val="1000"/>
              <a:buFont typeface="Symbol" panose="05050102010706020507" pitchFamily="18" charset="2"/>
              <a:buChar char=""/>
              <a:tabLst>
                <a:tab pos="457200" algn="l"/>
              </a:tabLst>
            </a:pPr>
            <a:r>
              <a:rPr lang="en-IN" sz="1800" b="1" dirty="0">
                <a:effectLst/>
                <a:latin typeface="Times New Roman" panose="02020603050405020304" pitchFamily="18" charset="0"/>
                <a:ea typeface="Arial" panose="020B0604020202020204" pitchFamily="34" charset="0"/>
              </a:rPr>
              <a:t>High-Level Overview</a:t>
            </a:r>
            <a:r>
              <a:rPr lang="en-IN" sz="1800" dirty="0">
                <a:effectLst/>
                <a:latin typeface="Times New Roman" panose="02020603050405020304" pitchFamily="18" charset="0"/>
                <a:ea typeface="Arial" panose="020B0604020202020204" pitchFamily="34" charset="0"/>
              </a:rPr>
              <a:t>: A dynamic dashboard that offers a summary of overall financial activity, highlighting potential illicit financial flows, risky transactions, and trends over time.</a:t>
            </a:r>
            <a:endParaRPr lang="en-IN" sz="1800" dirty="0">
              <a:effectLst/>
              <a:latin typeface="Arial" panose="020B0604020202020204" pitchFamily="34" charset="0"/>
              <a:ea typeface="Arial" panose="020B0604020202020204" pitchFamily="34" charset="0"/>
            </a:endParaRPr>
          </a:p>
          <a:p>
            <a:pPr marL="342900" lvl="0" indent="-342900" algn="just">
              <a:lnSpc>
                <a:spcPct val="150000"/>
              </a:lnSpc>
              <a:buSzPts val="1000"/>
              <a:buFont typeface="Symbol" panose="05050102010706020507" pitchFamily="18" charset="2"/>
              <a:buChar char=""/>
              <a:tabLst>
                <a:tab pos="457200" algn="l"/>
              </a:tabLst>
            </a:pPr>
            <a:r>
              <a:rPr lang="en-IN" sz="1800" b="1" dirty="0">
                <a:effectLst/>
                <a:latin typeface="Times New Roman" panose="02020603050405020304" pitchFamily="18" charset="0"/>
                <a:ea typeface="Arial" panose="020B0604020202020204" pitchFamily="34" charset="0"/>
              </a:rPr>
              <a:t>Geospatial Mapping</a:t>
            </a:r>
            <a:r>
              <a:rPr lang="en-IN" sz="1800" dirty="0">
                <a:effectLst/>
                <a:latin typeface="Times New Roman" panose="02020603050405020304" pitchFamily="18" charset="0"/>
                <a:ea typeface="Arial" panose="020B0604020202020204" pitchFamily="34" charset="0"/>
              </a:rPr>
              <a:t>: Visualizations that map transactions and entities to detect suspicious flows across geographic regions, helping to pinpoint high-risk areas </a:t>
            </a:r>
            <a:endParaRPr lang="en-IN" sz="1800" dirty="0">
              <a:effectLst/>
              <a:latin typeface="Arial" panose="020B0604020202020204" pitchFamily="34" charset="0"/>
              <a:ea typeface="Arial" panose="020B0604020202020204" pitchFamily="34" charset="0"/>
            </a:endParaRPr>
          </a:p>
          <a:p>
            <a:pPr marL="342900" lvl="0" indent="-342900" algn="just">
              <a:lnSpc>
                <a:spcPct val="150000"/>
              </a:lnSpc>
              <a:buSzPts val="1000"/>
              <a:buFont typeface="Symbol" panose="05050102010706020507" pitchFamily="18" charset="2"/>
              <a:buChar char=""/>
              <a:tabLst>
                <a:tab pos="457200" algn="l"/>
              </a:tabLst>
            </a:pPr>
            <a:r>
              <a:rPr lang="en-IN" sz="1800" b="1" dirty="0">
                <a:effectLst/>
                <a:latin typeface="Times New Roman" panose="02020603050405020304" pitchFamily="18" charset="0"/>
                <a:ea typeface="Arial" panose="020B0604020202020204" pitchFamily="34" charset="0"/>
              </a:rPr>
              <a:t>Transaction Monitoring</a:t>
            </a:r>
            <a:r>
              <a:rPr lang="en-IN" sz="1800" dirty="0">
                <a:effectLst/>
                <a:latin typeface="Times New Roman" panose="02020603050405020304" pitchFamily="18" charset="0"/>
                <a:ea typeface="Arial" panose="020B0604020202020204" pitchFamily="34" charset="0"/>
              </a:rPr>
              <a:t>: A live feed of transactions with filters for transaction type, amount, date, and risk profile, allowing users to drill down into suspicious activities.</a:t>
            </a:r>
            <a:endParaRPr lang="en-IN" sz="1800" dirty="0">
              <a:effectLst/>
              <a:latin typeface="Arial" panose="020B0604020202020204" pitchFamily="34" charset="0"/>
              <a:ea typeface="Arial" panose="020B0604020202020204" pitchFamily="34" charset="0"/>
            </a:endParaRPr>
          </a:p>
          <a:p>
            <a:pPr algn="just">
              <a:lnSpc>
                <a:spcPct val="150000"/>
              </a:lnSpc>
            </a:pPr>
            <a:r>
              <a:rPr lang="en-IN" sz="1800" b="1" dirty="0">
                <a:effectLst/>
                <a:latin typeface="Times New Roman" panose="02020603050405020304" pitchFamily="18" charset="0"/>
                <a:ea typeface="Arial" panose="020B0604020202020204" pitchFamily="34" charset="0"/>
              </a:rPr>
              <a:t>2. Trend Analysis Reports</a:t>
            </a:r>
            <a:endParaRPr lang="en-IN" sz="1800" dirty="0">
              <a:effectLst/>
              <a:latin typeface="Arial" panose="020B0604020202020204" pitchFamily="34" charset="0"/>
              <a:ea typeface="Arial" panose="020B0604020202020204" pitchFamily="34" charset="0"/>
            </a:endParaRPr>
          </a:p>
          <a:p>
            <a:pPr marL="342900" lvl="0" indent="-342900" algn="just">
              <a:lnSpc>
                <a:spcPct val="150000"/>
              </a:lnSpc>
              <a:buSzPts val="1000"/>
              <a:buFont typeface="Symbol" panose="05050102010706020507" pitchFamily="18" charset="2"/>
              <a:buChar char=""/>
              <a:tabLst>
                <a:tab pos="457200" algn="l"/>
              </a:tabLst>
            </a:pPr>
            <a:r>
              <a:rPr lang="en-IN" sz="1800" b="1" dirty="0">
                <a:effectLst/>
                <a:latin typeface="Times New Roman" panose="02020603050405020304" pitchFamily="18" charset="0"/>
                <a:ea typeface="Arial" panose="020B0604020202020204" pitchFamily="34" charset="0"/>
              </a:rPr>
              <a:t>Historical Trends</a:t>
            </a:r>
            <a:r>
              <a:rPr lang="en-IN" sz="1800" dirty="0">
                <a:effectLst/>
                <a:latin typeface="Times New Roman" panose="02020603050405020304" pitchFamily="18" charset="0"/>
                <a:ea typeface="Arial" panose="020B0604020202020204" pitchFamily="34" charset="0"/>
              </a:rPr>
              <a:t>: Visual reports highlighting the growth or decline in illicit financial activities over time, showing trends such as an increase in suspicious transactions, or new patterns in money laundering techniques.</a:t>
            </a:r>
            <a:endParaRPr lang="en-IN" sz="1800" dirty="0">
              <a:effectLst/>
              <a:latin typeface="Arial" panose="020B0604020202020204" pitchFamily="34" charset="0"/>
              <a:ea typeface="Arial" panose="020B0604020202020204" pitchFamily="34" charset="0"/>
            </a:endParaRPr>
          </a:p>
          <a:p>
            <a:endParaRPr lang="en-IN" dirty="0"/>
          </a:p>
        </p:txBody>
      </p:sp>
    </p:spTree>
    <p:extLst>
      <p:ext uri="{BB962C8B-B14F-4D97-AF65-F5344CB8AC3E}">
        <p14:creationId xmlns:p14="http://schemas.microsoft.com/office/powerpoint/2010/main" val="3179925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9B9D437-7D81-AC8B-BFC9-F9D77F7C9FA6}"/>
              </a:ext>
            </a:extLst>
          </p:cNvPr>
          <p:cNvPicPr>
            <a:picLocks noChangeAspect="1"/>
          </p:cNvPicPr>
          <p:nvPr/>
        </p:nvPicPr>
        <p:blipFill>
          <a:blip r:embed="rId2">
            <a:extLst>
              <a:ext uri="{28A0092B-C50C-407E-A947-70E740481C1C}">
                <a14:useLocalDpi xmlns:a14="http://schemas.microsoft.com/office/drawing/2010/main" val="0"/>
              </a:ext>
            </a:extLst>
          </a:blip>
          <a:srcRect t="17775" r="26095"/>
          <a:stretch/>
        </p:blipFill>
        <p:spPr>
          <a:xfrm>
            <a:off x="715617" y="367749"/>
            <a:ext cx="11092070" cy="6400800"/>
          </a:xfrm>
          <a:prstGeom prst="rect">
            <a:avLst/>
          </a:prstGeom>
        </p:spPr>
      </p:pic>
    </p:spTree>
    <p:extLst>
      <p:ext uri="{BB962C8B-B14F-4D97-AF65-F5344CB8AC3E}">
        <p14:creationId xmlns:p14="http://schemas.microsoft.com/office/powerpoint/2010/main" val="548462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C928F-8C40-2282-4D93-C3967896FBE5}"/>
              </a:ext>
            </a:extLst>
          </p:cNvPr>
          <p:cNvSpPr>
            <a:spLocks noGrp="1"/>
          </p:cNvSpPr>
          <p:nvPr>
            <p:ph type="title"/>
          </p:nvPr>
        </p:nvSpPr>
        <p:spPr>
          <a:xfrm>
            <a:off x="646111" y="452718"/>
            <a:ext cx="9404723" cy="551134"/>
          </a:xfrm>
        </p:spPr>
        <p:txBody>
          <a:bodyPr/>
          <a:lstStyle/>
          <a:p>
            <a:r>
              <a:rPr lang="en-IN" sz="3000" b="1" dirty="0">
                <a:effectLst/>
                <a:latin typeface="Times New Roman" panose="02020603050405020304" pitchFamily="18" charset="0"/>
                <a:ea typeface="Arial" panose="020B0604020202020204" pitchFamily="34" charset="0"/>
                <a:cs typeface="Times New Roman" panose="02020603050405020304" pitchFamily="18" charset="0"/>
              </a:rPr>
              <a:t>                                        Conclusion</a:t>
            </a:r>
            <a:endParaRPr lang="en-IN" sz="3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5B86390-0F57-E3AB-DCC8-051E05C3F74F}"/>
              </a:ext>
            </a:extLst>
          </p:cNvPr>
          <p:cNvSpPr>
            <a:spLocks noGrp="1"/>
          </p:cNvSpPr>
          <p:nvPr>
            <p:ph idx="1"/>
          </p:nvPr>
        </p:nvSpPr>
        <p:spPr>
          <a:xfrm>
            <a:off x="1103312" y="1003852"/>
            <a:ext cx="10068271" cy="5244547"/>
          </a:xfrm>
        </p:spPr>
        <p:txBody>
          <a:bodyPr>
            <a:noAutofit/>
          </a:bodyPr>
          <a:lstStyle/>
          <a:p>
            <a:pPr algn="just">
              <a:lnSpc>
                <a:spcPct val="150000"/>
              </a:lnSpc>
            </a:pPr>
            <a:r>
              <a:rPr lang="en-IN" b="1" dirty="0">
                <a:effectLst/>
                <a:latin typeface="Times New Roman" panose="02020603050405020304" pitchFamily="18" charset="0"/>
                <a:ea typeface="Arial" panose="020B0604020202020204" pitchFamily="34" charset="0"/>
                <a:cs typeface="Times New Roman" panose="02020603050405020304" pitchFamily="18" charset="0"/>
              </a:rPr>
              <a:t>Illicit Financial Flows Monitoring</a:t>
            </a:r>
            <a:r>
              <a:rPr lang="en-IN" dirty="0">
                <a:effectLst/>
                <a:latin typeface="Times New Roman" panose="02020603050405020304" pitchFamily="18" charset="0"/>
                <a:ea typeface="Arial" panose="020B0604020202020204" pitchFamily="34" charset="0"/>
                <a:cs typeface="Times New Roman" panose="02020603050405020304" pitchFamily="18" charset="0"/>
              </a:rPr>
              <a:t> is an essential component of safeguarding global financial systems from crimes such as money laundering, fraud, and terrorist financing. These illicit activities not only compromise economic stability but also pose significant risks to both financial institutions and regulatory bodies.</a:t>
            </a:r>
          </a:p>
          <a:p>
            <a:pPr marL="0" indent="0" algn="just">
              <a:lnSpc>
                <a:spcPct val="150000"/>
              </a:lnSpc>
              <a:buNone/>
            </a:pPr>
            <a:endParaRPr lang="en-IN"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50000"/>
              </a:lnSpc>
            </a:pPr>
            <a:r>
              <a:rPr lang="en-IN" dirty="0">
                <a:effectLst/>
                <a:latin typeface="Times New Roman" panose="02020603050405020304" pitchFamily="18" charset="0"/>
                <a:ea typeface="Arial" panose="020B0604020202020204" pitchFamily="34" charset="0"/>
                <a:cs typeface="Times New Roman" panose="02020603050405020304" pitchFamily="18" charset="0"/>
              </a:rPr>
              <a:t>  In conclusion, while the challenges of monitoring illicit financial flows are substantial, the benefits of effective detection systems—such as enhanced regulatory compliance, improved financial transparency, and reduced exposure to crime—are immense. By investing in cutting-edge technologies, fostering collaboration, and building a culture of continuous improvement, organizations can play a pivotal role in ensuring the integrity of the global financial system and preventing financial crime on a large scale.</a:t>
            </a:r>
          </a:p>
          <a:p>
            <a:pPr marL="0" indent="0" algn="just">
              <a:lnSpc>
                <a:spcPct val="150000"/>
              </a:lnSpc>
              <a:buNone/>
            </a:pPr>
            <a:endParaRPr lang="en-IN" dirty="0">
              <a:effectLst/>
              <a:latin typeface="Times New Roman" panose="02020603050405020304" pitchFamily="18" charset="0"/>
              <a:ea typeface="Arial" panose="020B0604020202020204" pitchFamily="34"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19954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20</TotalTime>
  <Words>500</Words>
  <Application>Microsoft Office PowerPoint</Application>
  <PresentationFormat>Widescreen</PresentationFormat>
  <Paragraphs>24</Paragraphs>
  <Slides>10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Century Gothic</vt:lpstr>
      <vt:lpstr>Symbol</vt:lpstr>
      <vt:lpstr>Times New Roman</vt:lpstr>
      <vt:lpstr>Wingdings 3</vt:lpstr>
      <vt:lpstr>Ion</vt:lpstr>
      <vt:lpstr>       Illicit Financial Flows Monitoring </vt:lpstr>
      <vt:lpstr>1. Executive Summary: </vt:lpstr>
      <vt:lpstr>             2. Problem Statement: </vt:lpstr>
      <vt:lpstr>PowerPoint Presentation</vt:lpstr>
      <vt:lpstr>                   Data Integration and Transformation </vt:lpstr>
      <vt:lpstr>                        Visualization and Reporting </vt:lpstr>
      <vt:lpstr>                                          Outcomes </vt:lpstr>
      <vt:lpstr>PowerPoint Presentation</vt:lpstr>
      <vt:lpstr>                                        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Prakalya A M</dc:creator>
  <cp:lastModifiedBy>Prakalya A M</cp:lastModifiedBy>
  <cp:revision>6</cp:revision>
  <dcterms:created xsi:type="dcterms:W3CDTF">2025-01-21T21:56:02Z</dcterms:created>
  <dcterms:modified xsi:type="dcterms:W3CDTF">2025-02-02T14:10:06Z</dcterms:modified>
</cp:coreProperties>
</file>