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  <p:sldMasterId id="2147483752" r:id="rId2"/>
  </p:sldMasterIdLst>
  <p:notesMasterIdLst>
    <p:notesMasterId r:id="rId19"/>
  </p:notesMasterIdLst>
  <p:handoutMasterIdLst>
    <p:handoutMasterId r:id="rId20"/>
  </p:handoutMasterIdLst>
  <p:sldIdLst>
    <p:sldId id="313" r:id="rId3"/>
    <p:sldId id="314" r:id="rId4"/>
    <p:sldId id="315" r:id="rId5"/>
    <p:sldId id="326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8" r:id="rId17"/>
    <p:sldId id="327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8655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90371-0519-462E-93DF-EA259C5E072E}" type="datetimeFigureOut">
              <a:rPr lang="en-AU" smtClean="0"/>
              <a:pPr/>
              <a:t>22/04/2020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FF8AF-CAC1-47F4-8A5F-EF4BAA0ADBF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7762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5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CB6C2-F14D-458C-BF6A-ADC25EEA8C68}" type="datetimeFigureOut">
              <a:rPr lang="en-AU" smtClean="0"/>
              <a:pPr/>
              <a:t>22/04/2020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3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829969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5" y="8829969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324F-58BC-4EB5-8B8F-9F665A55B3F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1002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3324F-58BC-4EB5-8B8F-9F665A55B3F4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F3A8BC1-20D9-4AE6-9FC8-92B251C3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23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324F-58BC-4EB5-8B8F-9F665A55B3F4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01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201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21701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9752" y="965927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339752" y="1628800"/>
            <a:ext cx="5472608" cy="2880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 baseline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AU" dirty="0"/>
              <a:t>School of </a:t>
            </a:r>
            <a:r>
              <a:rPr lang="en-AU" dirty="0" err="1"/>
              <a:t>Engiineering</a:t>
            </a:r>
            <a:r>
              <a:rPr lang="en-AU" dirty="0"/>
              <a:t> and IT</a:t>
            </a:r>
          </a:p>
        </p:txBody>
      </p:sp>
    </p:spTree>
    <p:extLst>
      <p:ext uri="{BB962C8B-B14F-4D97-AF65-F5344CB8AC3E}">
        <p14:creationId xmlns:p14="http://schemas.microsoft.com/office/powerpoint/2010/main" val="268044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904"/>
            <a:ext cx="9144000" cy="216103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40339" y="1268412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39752" y="1836000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362200" y="2420888"/>
            <a:ext cx="5472608" cy="2880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AU" dirty="0"/>
              <a:t>Click to ADD SCHOOL or UNIT NAME</a:t>
            </a:r>
          </a:p>
        </p:txBody>
      </p:sp>
      <p:pic>
        <p:nvPicPr>
          <p:cNvPr id="10" name="Picture 9" descr="ADFACrest_rgb_blacktex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91400" y="6160224"/>
            <a:ext cx="1676400" cy="6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264"/>
            <a:ext cx="9144000" cy="216103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40339" y="4508772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39752" y="5076360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362200" y="5661248"/>
            <a:ext cx="5472608" cy="2880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AU" dirty="0"/>
              <a:t>Click to ADD SCHOOL or UNIT NAME</a:t>
            </a:r>
          </a:p>
        </p:txBody>
      </p:sp>
      <p:pic>
        <p:nvPicPr>
          <p:cNvPr id="9" name="Picture 8" descr="ADFACrest_rgb_blacktex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91400" y="6160224"/>
            <a:ext cx="1676400" cy="6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4696968"/>
            <a:ext cx="9131121" cy="21610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7" name="Picture 6" descr="ADFACrest_rgb_blackte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6165304"/>
            <a:ext cx="1295400" cy="3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25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4696968"/>
            <a:ext cx="9131121" cy="2161032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9" name="Picture 8" descr="ADFACrest_rgb_blackte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6165304"/>
            <a:ext cx="1295400" cy="3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4724352"/>
            <a:ext cx="9131121" cy="216103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70104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2133600" y="6237312"/>
            <a:ext cx="1447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23731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1600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24A484D-1850-D340-9465-D19A6759270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 descr="ADFACrest_rgb_blackte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6165304"/>
            <a:ext cx="1295400" cy="3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7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4696968"/>
            <a:ext cx="9131121" cy="2161032"/>
          </a:xfrm>
          <a:prstGeom prst="rect">
            <a:avLst/>
          </a:prstGeom>
        </p:spPr>
      </p:pic>
      <p:pic>
        <p:nvPicPr>
          <p:cNvPr id="4" name="Picture 3" descr="ADFACrest_rgb_blackte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6165304"/>
            <a:ext cx="1295400" cy="3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13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74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045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11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2014-dec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232"/>
            <a:ext cx="9144000" cy="1340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0480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latin typeface="Sommet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7E956F-92EC-4EE8-8C8D-B47459D93A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15" y="6237312"/>
            <a:ext cx="1107985" cy="6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75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560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088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827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083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898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6350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67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-201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1701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40339" y="4508772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39752" y="5076360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362200" y="5661248"/>
            <a:ext cx="5472608" cy="2880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dirty="0"/>
              <a:t>Click to ADD SCHOOL or UNIT NAME</a:t>
            </a:r>
          </a:p>
        </p:txBody>
      </p:sp>
    </p:spTree>
    <p:extLst>
      <p:ext uri="{BB962C8B-B14F-4D97-AF65-F5344CB8AC3E}">
        <p14:creationId xmlns:p14="http://schemas.microsoft.com/office/powerpoint/2010/main" val="1954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-2014-dec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20"/>
            <a:ext cx="9144000" cy="2164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ommet" pitchFamily="50" charset="0"/>
              </a:defRPr>
            </a:lvl1pPr>
            <a:lvl2pPr>
              <a:defRPr sz="1800">
                <a:latin typeface="Sommet" pitchFamily="50" charset="0"/>
              </a:defRPr>
            </a:lvl2pPr>
            <a:lvl3pPr>
              <a:defRPr sz="1600">
                <a:latin typeface="Sommet" pitchFamily="50" charset="0"/>
              </a:defRPr>
            </a:lvl3pPr>
            <a:lvl4pPr>
              <a:defRPr sz="1400">
                <a:latin typeface="Sommet" pitchFamily="50" charset="0"/>
              </a:defRPr>
            </a:lvl4pPr>
            <a:lvl5pPr>
              <a:defRPr sz="1400">
                <a:latin typeface="Sommet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ommet" pitchFamily="50" charset="0"/>
              </a:defRPr>
            </a:lvl1pPr>
            <a:lvl2pPr>
              <a:defRPr sz="1800">
                <a:latin typeface="Sommet" pitchFamily="50" charset="0"/>
              </a:defRPr>
            </a:lvl2pPr>
            <a:lvl3pPr>
              <a:defRPr sz="1600">
                <a:latin typeface="Sommet" pitchFamily="50" charset="0"/>
              </a:defRPr>
            </a:lvl3pPr>
            <a:lvl4pPr>
              <a:defRPr sz="1400">
                <a:latin typeface="Sommet" pitchFamily="50" charset="0"/>
              </a:defRPr>
            </a:lvl4pPr>
            <a:lvl5pPr>
              <a:defRPr sz="1400">
                <a:latin typeface="Sommet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Somme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70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-2014-dec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20"/>
            <a:ext cx="9144000" cy="2164080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Sommet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Sommet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Sommet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Somme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62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-2014-dec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20"/>
            <a:ext cx="9144000" cy="216408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Somme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Sommet" charset="0"/>
              </a:defRPr>
            </a:lvl1pPr>
          </a:lstStyle>
          <a:p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Sommet" charset="0"/>
              </a:defRPr>
            </a:lvl1pPr>
          </a:lstStyle>
          <a:p>
            <a:fld id="{424A484D-1850-D340-9465-D19A6759270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47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-2014-dec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20"/>
            <a:ext cx="914400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-2014-dec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20"/>
            <a:ext cx="9144000" cy="2164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Somme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32214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Sommet" pitchFamily="50" charset="0"/>
              </a:defRPr>
            </a:lvl1pPr>
            <a:lvl2pPr>
              <a:defRPr sz="2000">
                <a:latin typeface="Sommet" pitchFamily="50" charset="0"/>
              </a:defRPr>
            </a:lvl2pPr>
            <a:lvl3pPr>
              <a:defRPr sz="1800">
                <a:latin typeface="Sommet" pitchFamily="50" charset="0"/>
              </a:defRPr>
            </a:lvl3pPr>
            <a:lvl4pPr>
              <a:defRPr sz="1600">
                <a:latin typeface="Sommet" pitchFamily="50" charset="0"/>
              </a:defRPr>
            </a:lvl4pPr>
            <a:lvl5pPr>
              <a:defRPr sz="1600">
                <a:latin typeface="Sommet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ommet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3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ter-2014-dec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20"/>
            <a:ext cx="9144000" cy="2164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Somme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ommet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437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ommet" pitchFamily="50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492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33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506D-3AA1-414A-ABFF-9FACDFBA29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43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11760" y="1628800"/>
            <a:ext cx="5544616" cy="216024"/>
          </a:xfrm>
        </p:spPr>
        <p:txBody>
          <a:bodyPr/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School of Engineering and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2" y="2450431"/>
            <a:ext cx="8793475" cy="1200329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NZ" sz="3600" dirty="0">
                <a:solidFill>
                  <a:schemeClr val="tx1"/>
                </a:solidFill>
              </a:rPr>
              <a:t>Three Phase Power Flow Method Using Sequence Components</a:t>
            </a:r>
            <a:endParaRPr kumimoji="0" lang="en-AU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7683" y="4556251"/>
            <a:ext cx="5688632" cy="1345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Helvetica" panose="020B0604020202020204" pitchFamily="34" charset="0"/>
              </a:rPr>
              <a:t>Presenter: </a:t>
            </a:r>
            <a:r>
              <a:rPr lang="en-AU" sz="2000" dirty="0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Krishneel Prakash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Helvetica" panose="020B0604020202020204" pitchFamily="34" charset="0"/>
              </a:rPr>
              <a:t>Supervisor: Prof</a:t>
            </a:r>
            <a:r>
              <a:rPr lang="en-AU" sz="2000" dirty="0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. </a:t>
            </a:r>
            <a:r>
              <a:rPr lang="en-AU" sz="2000" dirty="0" err="1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Hemanshu</a:t>
            </a:r>
            <a:r>
              <a:rPr lang="en-AU" sz="2000" dirty="0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 Pota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AU" sz="2000" dirty="0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Co-Supervisor: </a:t>
            </a:r>
            <a:r>
              <a:rPr lang="en-AU" sz="2000" dirty="0" err="1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Dr.</a:t>
            </a:r>
            <a:r>
              <a:rPr lang="en-AU" sz="2000" dirty="0">
                <a:solidFill>
                  <a:srgbClr val="000000"/>
                </a:solidFill>
                <a:latin typeface="+mj-lt"/>
                <a:cs typeface="Helvetica" panose="020B0604020202020204" pitchFamily="34" charset="0"/>
              </a:rPr>
              <a:t> F R Islam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5776" y="458042"/>
            <a:ext cx="59766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+mj-lt"/>
                <a:ea typeface="ＭＳ Ｐゴシック" charset="0"/>
                <a:cs typeface="Helvetica" panose="020B0604020202020204" pitchFamily="34" charset="0"/>
              </a:rPr>
              <a:t>Continuous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2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04" y="188640"/>
            <a:ext cx="8229600" cy="476672"/>
          </a:xfrm>
        </p:spPr>
        <p:txBody>
          <a:bodyPr/>
          <a:lstStyle/>
          <a:p>
            <a:pPr algn="ctr"/>
            <a:r>
              <a:rPr lang="en-NZ" b="1" dirty="0"/>
              <a:t>Sequence Power Flow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72608"/>
          </a:xfrm>
        </p:spPr>
        <p:txBody>
          <a:bodyPr/>
          <a:lstStyle/>
          <a:p>
            <a:r>
              <a:rPr lang="en-NZ" sz="2000" b="1" dirty="0">
                <a:latin typeface="+mn-lt"/>
              </a:rPr>
              <a:t>A. Bus Specification:</a:t>
            </a:r>
          </a:p>
          <a:p>
            <a:pPr marL="457200" indent="-457200">
              <a:buAutoNum type="arabicPeriod"/>
            </a:pPr>
            <a:r>
              <a:rPr lang="en-NZ" sz="2000" b="1" dirty="0">
                <a:latin typeface="+mn-lt"/>
              </a:rPr>
              <a:t>Slack Bus </a:t>
            </a:r>
            <a:r>
              <a:rPr lang="en-NZ" sz="2000" dirty="0">
                <a:latin typeface="+mn-lt"/>
              </a:rPr>
              <a:t>– both positive sequence voltage magnitude and angle are specified</a:t>
            </a:r>
          </a:p>
          <a:p>
            <a:pPr marL="457200" indent="-457200">
              <a:buAutoNum type="arabicPeriod"/>
            </a:pPr>
            <a:endParaRPr lang="en-NZ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NZ" sz="1050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NZ" sz="2000" b="1" dirty="0">
                <a:latin typeface="+mn-lt"/>
              </a:rPr>
              <a:t>PV Bus </a:t>
            </a:r>
            <a:r>
              <a:rPr lang="en-NZ" sz="2000" dirty="0">
                <a:latin typeface="+mn-lt"/>
              </a:rPr>
              <a:t>(voltage controlled bus) – both positive sequence voltage magnitude and total power are specified.</a:t>
            </a:r>
          </a:p>
          <a:p>
            <a:pPr marL="457200" indent="-457200">
              <a:buAutoNum type="arabicPeriod"/>
            </a:pPr>
            <a:endParaRPr lang="en-NZ" sz="2000" dirty="0">
              <a:latin typeface="+mn-lt"/>
            </a:endParaRPr>
          </a:p>
          <a:p>
            <a:pPr marL="457200" indent="-457200">
              <a:buAutoNum type="arabicPeriod"/>
            </a:pPr>
            <a:endParaRPr lang="en-NZ" sz="1200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NZ" sz="2000" b="1" dirty="0">
                <a:latin typeface="+mn-lt"/>
              </a:rPr>
              <a:t>Load Bus</a:t>
            </a:r>
          </a:p>
          <a:p>
            <a:pPr marL="0" indent="0"/>
            <a:r>
              <a:rPr lang="en-NZ" sz="2000" i="1" dirty="0">
                <a:latin typeface="+mn-lt"/>
              </a:rPr>
              <a:t>For balanced loads: </a:t>
            </a:r>
          </a:p>
          <a:p>
            <a:pPr marL="0" indent="0"/>
            <a:endParaRPr lang="en-NZ" sz="2000" dirty="0">
              <a:latin typeface="+mn-lt"/>
            </a:endParaRPr>
          </a:p>
          <a:p>
            <a:pPr marL="0" indent="0"/>
            <a:endParaRPr lang="en-NZ" sz="2000" dirty="0">
              <a:latin typeface="+mn-lt"/>
            </a:endParaRPr>
          </a:p>
          <a:p>
            <a:pPr marL="0" indent="0"/>
            <a:endParaRPr lang="en-NZ" sz="200" dirty="0">
              <a:latin typeface="+mn-lt"/>
            </a:endParaRPr>
          </a:p>
          <a:p>
            <a:pPr marL="0" indent="0"/>
            <a:r>
              <a:rPr lang="en-NZ" sz="2000" i="1" dirty="0">
                <a:latin typeface="+mn-lt"/>
              </a:rPr>
              <a:t>For unbalanced loads: </a:t>
            </a:r>
          </a:p>
          <a:p>
            <a:pPr marL="0" indent="0"/>
            <a:endParaRPr lang="en-NZ" sz="2000" dirty="0">
              <a:latin typeface="+mn-lt"/>
            </a:endParaRPr>
          </a:p>
          <a:p>
            <a:endParaRPr lang="en-NZ" dirty="0"/>
          </a:p>
          <a:p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1" b="16079"/>
          <a:stretch/>
        </p:blipFill>
        <p:spPr bwMode="auto">
          <a:xfrm>
            <a:off x="1989978" y="1828800"/>
            <a:ext cx="5105400" cy="53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87241"/>
            <a:ext cx="3438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78" y="3087241"/>
            <a:ext cx="40195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2" b="10806"/>
          <a:stretch/>
        </p:blipFill>
        <p:spPr bwMode="auto">
          <a:xfrm>
            <a:off x="664118" y="4412342"/>
            <a:ext cx="7286625" cy="79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5445224"/>
            <a:ext cx="78009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1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4. Sequence Newton Raphson method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80" y="13770"/>
            <a:ext cx="3486445" cy="315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/>
          <a:lstStyle/>
          <a:p>
            <a:pPr marL="0" indent="0" algn="just"/>
            <a:r>
              <a:rPr lang="en-NZ" sz="2000" dirty="0">
                <a:latin typeface="+mn-lt"/>
              </a:rPr>
              <a:t>Injected current on each phase:</a:t>
            </a:r>
          </a:p>
          <a:p>
            <a:pPr marL="0" indent="0" algn="just"/>
            <a:endParaRPr lang="en-NZ" sz="2000" dirty="0">
              <a:latin typeface="+mn-lt"/>
            </a:endParaRPr>
          </a:p>
          <a:p>
            <a:pPr marL="0" indent="0" algn="just"/>
            <a:endParaRPr lang="en-NZ" sz="2000" dirty="0">
              <a:latin typeface="+mn-lt"/>
            </a:endParaRPr>
          </a:p>
          <a:p>
            <a:pPr marL="0" indent="0" algn="just"/>
            <a:endParaRPr lang="en-NZ" sz="2000" dirty="0">
              <a:latin typeface="+mn-lt"/>
            </a:endParaRPr>
          </a:p>
          <a:p>
            <a:pPr marL="0" indent="0" algn="just"/>
            <a:r>
              <a:rPr lang="en-NZ" sz="2000" dirty="0">
                <a:latin typeface="+mn-lt"/>
              </a:rPr>
              <a:t>Injected current for the sequence network:</a:t>
            </a:r>
          </a:p>
          <a:p>
            <a:pPr marL="0" indent="0" algn="just"/>
            <a:endParaRPr lang="en-NZ" sz="2000" dirty="0">
              <a:latin typeface="+mn-lt"/>
            </a:endParaRPr>
          </a:p>
          <a:p>
            <a:pPr marL="0" indent="0" algn="just"/>
            <a:endParaRPr lang="en-NZ" sz="2000" dirty="0">
              <a:latin typeface="+mn-lt"/>
            </a:endParaRPr>
          </a:p>
          <a:p>
            <a:endParaRPr lang="en-NZ" sz="2000" dirty="0">
              <a:latin typeface="+mn-lt"/>
            </a:endParaRPr>
          </a:p>
          <a:p>
            <a:pPr marL="0" indent="0" algn="just"/>
            <a:endParaRPr lang="en-NZ" sz="500" dirty="0">
              <a:latin typeface="+mn-lt"/>
            </a:endParaRPr>
          </a:p>
          <a:p>
            <a:pPr marL="0" indent="0" algn="just"/>
            <a:r>
              <a:rPr lang="en-NZ" sz="2000" dirty="0">
                <a:latin typeface="+mn-lt"/>
              </a:rPr>
              <a:t>For the traditional power flow studies, the current in positive sequence is modified to the power injection (actual load)</a:t>
            </a:r>
          </a:p>
          <a:p>
            <a:pPr marL="0" indent="0" algn="just"/>
            <a:endParaRPr lang="en-NZ" sz="2000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/>
          <a:stretch/>
        </p:blipFill>
        <p:spPr bwMode="auto">
          <a:xfrm>
            <a:off x="2300288" y="1412776"/>
            <a:ext cx="3048000" cy="114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16" y="2814695"/>
            <a:ext cx="4293463" cy="12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22669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878684"/>
            <a:ext cx="29432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5589240"/>
            <a:ext cx="2343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68144" y="260648"/>
            <a:ext cx="3210081" cy="504056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4427984" y="512679"/>
            <a:ext cx="1296144" cy="828089"/>
          </a:xfrm>
          <a:prstGeom prst="curvedConnector3">
            <a:avLst>
              <a:gd name="adj1" fmla="val 27219"/>
            </a:avLst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72200" y="764704"/>
            <a:ext cx="1800200" cy="360040"/>
          </a:xfrm>
          <a:prstGeom prst="rect">
            <a:avLst/>
          </a:prstGeom>
          <a:noFill/>
          <a:ln w="412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Curved Connector 32"/>
          <p:cNvCxnSpPr>
            <a:cxnSpLocks/>
          </p:cNvCxnSpPr>
          <p:nvPr/>
        </p:nvCxnSpPr>
        <p:spPr>
          <a:xfrm rot="5400000" flipH="1" flipV="1">
            <a:off x="5050705" y="1494341"/>
            <a:ext cx="1619078" cy="1023912"/>
          </a:xfrm>
          <a:prstGeom prst="curvedConnector3">
            <a:avLst>
              <a:gd name="adj1" fmla="val 50000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. Sequence Newton Raphson method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72190"/>
            <a:ext cx="3486445" cy="315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>
                <a:latin typeface="+mn-lt"/>
              </a:rPr>
              <a:t>Total final sequence specifications at bus </a:t>
            </a:r>
            <a:r>
              <a:rPr lang="en-NZ" sz="2000" i="1" dirty="0">
                <a:latin typeface="+mn-lt"/>
              </a:rPr>
              <a:t>i</a:t>
            </a:r>
            <a:r>
              <a:rPr lang="en-NZ" sz="2000" dirty="0">
                <a:latin typeface="+mn-lt"/>
              </a:rPr>
              <a:t>:</a:t>
            </a:r>
          </a:p>
          <a:p>
            <a:endParaRPr lang="en-NZ" sz="2000" dirty="0"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02084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00192" y="2996952"/>
            <a:ext cx="581694" cy="4320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09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25" y="116632"/>
            <a:ext cx="8229600" cy="504056"/>
          </a:xfrm>
        </p:spPr>
        <p:txBody>
          <a:bodyPr/>
          <a:lstStyle/>
          <a:p>
            <a:r>
              <a:rPr lang="en-NZ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72608"/>
          </a:xfrm>
        </p:spPr>
        <p:txBody>
          <a:bodyPr/>
          <a:lstStyle/>
          <a:p>
            <a:r>
              <a:rPr lang="en-NZ" sz="2000" b="1" dirty="0">
                <a:latin typeface="+mn-lt"/>
              </a:rPr>
              <a:t>B. Positive Sequence Power Flow and Nodal Voltages</a:t>
            </a:r>
          </a:p>
          <a:p>
            <a:pPr marL="0" indent="0" algn="just"/>
            <a:r>
              <a:rPr lang="en-NZ" sz="2000" dirty="0">
                <a:latin typeface="+mn-lt"/>
              </a:rPr>
              <a:t>To determine the convergence, positive sequence mismatch is considered:</a:t>
            </a:r>
          </a:p>
          <a:p>
            <a:pPr marL="0" indent="0" algn="just"/>
            <a:endParaRPr lang="en-NZ" sz="2000" dirty="0">
              <a:latin typeface="+mn-lt"/>
            </a:endParaRPr>
          </a:p>
          <a:p>
            <a:pPr marL="0" indent="0" algn="just"/>
            <a:endParaRPr lang="en-NZ" sz="2000" dirty="0">
              <a:latin typeface="+mn-lt"/>
            </a:endParaRPr>
          </a:p>
          <a:p>
            <a:pPr marL="0" indent="0" algn="just"/>
            <a:endParaRPr lang="en-NZ" sz="2000" dirty="0">
              <a:latin typeface="+mn-lt"/>
            </a:endParaRPr>
          </a:p>
          <a:p>
            <a:pPr marL="0" indent="0" algn="just"/>
            <a:r>
              <a:rPr lang="en-NZ" sz="2000" dirty="0">
                <a:latin typeface="+mn-lt"/>
              </a:rPr>
              <a:t>Where, </a:t>
            </a:r>
          </a:p>
          <a:p>
            <a:pPr marL="0" indent="0" algn="just"/>
            <a:endParaRPr lang="en-NZ" sz="2000" dirty="0">
              <a:latin typeface="+mn-lt"/>
            </a:endParaRPr>
          </a:p>
          <a:p>
            <a:pPr marL="0" indent="0" algn="just"/>
            <a:endParaRPr lang="en-NZ" sz="2000" dirty="0">
              <a:latin typeface="+mn-lt"/>
            </a:endParaRPr>
          </a:p>
          <a:p>
            <a:endParaRPr lang="en-NZ" sz="2000" dirty="0">
              <a:latin typeface="+mn-lt"/>
            </a:endParaRPr>
          </a:p>
          <a:p>
            <a:endParaRPr lang="en-NZ" sz="2000" dirty="0">
              <a:latin typeface="+mn-lt"/>
            </a:endParaRPr>
          </a:p>
          <a:p>
            <a:endParaRPr lang="en-NZ" sz="700" dirty="0">
              <a:latin typeface="+mn-lt"/>
            </a:endParaRPr>
          </a:p>
          <a:p>
            <a:r>
              <a:rPr lang="en-NZ" sz="2000" dirty="0">
                <a:latin typeface="+mn-lt"/>
              </a:rPr>
              <a:t>Positive sequence nodal voltages - using the Newton Raphson Method</a:t>
            </a:r>
          </a:p>
          <a:p>
            <a:endParaRPr lang="en-NZ" sz="2000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16" y="1947970"/>
            <a:ext cx="3880174" cy="35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58417"/>
            <a:ext cx="3486445" cy="35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" b="-1"/>
          <a:stretch/>
        </p:blipFill>
        <p:spPr bwMode="auto">
          <a:xfrm>
            <a:off x="519768" y="3553951"/>
            <a:ext cx="4718071" cy="103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5157192"/>
            <a:ext cx="4667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4. Sequence Newton Raphson method | Download Scientific Diagr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61813"/>
            <a:ext cx="3486445" cy="315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08104" y="3717032"/>
            <a:ext cx="3139008" cy="1003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44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b="1" dirty="0">
                <a:latin typeface="+mn-lt"/>
              </a:rPr>
              <a:t>C. Negative and Zero Sequence Nodal Voltages:</a:t>
            </a:r>
          </a:p>
          <a:p>
            <a:endParaRPr lang="en-NZ" sz="2000" dirty="0">
              <a:latin typeface="+mn-lt"/>
            </a:endParaRPr>
          </a:p>
          <a:p>
            <a:pPr marL="0" indent="0" algn="just"/>
            <a:r>
              <a:rPr lang="en-NZ" sz="2000" dirty="0">
                <a:latin typeface="+mn-lt"/>
              </a:rPr>
              <a:t>The nodal voltages at negative and zero sequence are found using the following equations:</a:t>
            </a:r>
          </a:p>
          <a:p>
            <a:endParaRPr lang="en-NZ" sz="2000" dirty="0">
              <a:latin typeface="+mn-lt"/>
            </a:endParaRPr>
          </a:p>
          <a:p>
            <a:endParaRPr lang="en-NZ" sz="2000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04482"/>
            <a:ext cx="2838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34" y="3933056"/>
            <a:ext cx="2571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4. Sequence Newton Raphson method | Download Scientific Diagr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07" y="2625362"/>
            <a:ext cx="3486445" cy="315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6" y="4204516"/>
            <a:ext cx="504056" cy="3046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6372200" y="4437112"/>
            <a:ext cx="504056" cy="3046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79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defTabSz="536575"/>
            <a:r>
              <a:rPr lang="en-NZ" sz="1800" dirty="0">
                <a:latin typeface="+mn-lt"/>
              </a:rPr>
              <a:t>[1] 	M Abdel-</a:t>
            </a:r>
            <a:r>
              <a:rPr lang="en-NZ" sz="1800" dirty="0" err="1">
                <a:latin typeface="+mn-lt"/>
              </a:rPr>
              <a:t>Akher</a:t>
            </a:r>
            <a:r>
              <a:rPr lang="en-NZ" sz="1800" dirty="0">
                <a:latin typeface="+mn-lt"/>
              </a:rPr>
              <a:t>, K M Nor, A  </a:t>
            </a:r>
            <a:r>
              <a:rPr lang="en-NZ" sz="1800" dirty="0" err="1">
                <a:latin typeface="+mn-lt"/>
              </a:rPr>
              <a:t>A</a:t>
            </a:r>
            <a:r>
              <a:rPr lang="en-NZ" sz="1800" dirty="0">
                <a:latin typeface="+mn-lt"/>
              </a:rPr>
              <a:t> Rashid. Improved three-phase power flow 	methods using sequence components. </a:t>
            </a:r>
            <a:r>
              <a:rPr lang="en-NZ" sz="1800" i="1" dirty="0">
                <a:latin typeface="+mn-lt"/>
              </a:rPr>
              <a:t>IEEE Transactions on power 	systems</a:t>
            </a:r>
            <a:r>
              <a:rPr lang="en-NZ" sz="1800" dirty="0">
                <a:latin typeface="+mn-lt"/>
              </a:rPr>
              <a:t>. </a:t>
            </a:r>
            <a:r>
              <a:rPr lang="en-NZ" sz="1800" b="1" dirty="0">
                <a:latin typeface="+mn-lt"/>
              </a:rPr>
              <a:t>2005</a:t>
            </a:r>
            <a:r>
              <a:rPr lang="en-NZ" sz="1800" dirty="0">
                <a:latin typeface="+mn-lt"/>
              </a:rPr>
              <a:t>. </a:t>
            </a:r>
            <a:r>
              <a:rPr lang="en-NZ" sz="1800" i="1" dirty="0">
                <a:latin typeface="+mn-lt"/>
              </a:rPr>
              <a:t>Volume 20</a:t>
            </a:r>
            <a:r>
              <a:rPr lang="en-NZ" sz="1800" dirty="0">
                <a:latin typeface="+mn-lt"/>
              </a:rPr>
              <a:t>. pp. 1389-97</a:t>
            </a:r>
          </a:p>
          <a:p>
            <a:pPr marL="0" indent="0" algn="just" defTabSz="536575"/>
            <a:r>
              <a:rPr lang="en-NZ" sz="1800" dirty="0">
                <a:latin typeface="+mn-lt"/>
              </a:rPr>
              <a:t>[2] 	K. L. Lo and C. Zhang. Decomposed three phase power flow solution 	using the sequence component frame. </a:t>
            </a:r>
            <a:r>
              <a:rPr lang="en-NZ" sz="1800" i="1" dirty="0">
                <a:latin typeface="+mn-lt"/>
              </a:rPr>
              <a:t>IET Proceedings – Generation, 	Transmission and Distribution</a:t>
            </a:r>
            <a:r>
              <a:rPr lang="en-NZ" sz="1800" dirty="0">
                <a:latin typeface="+mn-lt"/>
              </a:rPr>
              <a:t>. </a:t>
            </a:r>
            <a:r>
              <a:rPr lang="en-NZ" sz="1800" b="1" dirty="0">
                <a:latin typeface="+mn-lt"/>
              </a:rPr>
              <a:t>1993</a:t>
            </a:r>
            <a:r>
              <a:rPr lang="en-NZ" sz="1800" dirty="0">
                <a:latin typeface="+mn-lt"/>
              </a:rPr>
              <a:t>. </a:t>
            </a:r>
            <a:r>
              <a:rPr lang="en-NZ" sz="1800" i="1" dirty="0">
                <a:latin typeface="+mn-lt"/>
              </a:rPr>
              <a:t>Volume 140</a:t>
            </a:r>
            <a:r>
              <a:rPr lang="en-NZ" sz="1800" dirty="0">
                <a:latin typeface="+mn-lt"/>
              </a:rPr>
              <a:t>. pp. 181–188.</a:t>
            </a:r>
          </a:p>
          <a:p>
            <a:pPr marL="0" indent="0" algn="just" defTabSz="536575"/>
            <a:r>
              <a:rPr lang="en-NZ" sz="1800" dirty="0">
                <a:latin typeface="+mn-lt"/>
              </a:rPr>
              <a:t> [3] 	X. P. Zhang. Fast three phase load flow methods. IEEE Transaction on 	Power System. </a:t>
            </a:r>
            <a:r>
              <a:rPr lang="en-NZ" sz="1800" b="1" dirty="0">
                <a:latin typeface="+mn-lt"/>
              </a:rPr>
              <a:t>1996</a:t>
            </a:r>
            <a:r>
              <a:rPr lang="en-NZ" sz="1800" dirty="0">
                <a:latin typeface="+mn-lt"/>
              </a:rPr>
              <a:t>. </a:t>
            </a:r>
            <a:r>
              <a:rPr lang="en-NZ" sz="1800" i="1" dirty="0">
                <a:latin typeface="+mn-lt"/>
              </a:rPr>
              <a:t>Volume 11</a:t>
            </a:r>
            <a:r>
              <a:rPr lang="en-NZ" sz="1800" dirty="0">
                <a:latin typeface="+mn-lt"/>
              </a:rPr>
              <a:t>. pp. 1547–1553.</a:t>
            </a:r>
          </a:p>
          <a:p>
            <a:pPr marL="0" indent="0" algn="just" defTabSz="536575"/>
            <a:r>
              <a:rPr lang="en-NZ" sz="1800" dirty="0">
                <a:latin typeface="+mn-lt"/>
              </a:rPr>
              <a:t>[4] 	B. C. Smith and J. </a:t>
            </a:r>
            <a:r>
              <a:rPr lang="en-NZ" sz="1800" dirty="0" err="1">
                <a:latin typeface="+mn-lt"/>
              </a:rPr>
              <a:t>Arrillaga</a:t>
            </a:r>
            <a:r>
              <a:rPr lang="en-NZ" sz="1800" dirty="0">
                <a:latin typeface="+mn-lt"/>
              </a:rPr>
              <a:t>. Improved three-phase load flow using</a:t>
            </a:r>
          </a:p>
          <a:p>
            <a:pPr marL="0" indent="0" algn="just" defTabSz="536575"/>
            <a:r>
              <a:rPr lang="en-NZ" sz="1800" dirty="0">
                <a:latin typeface="+mn-lt"/>
              </a:rPr>
              <a:t>	Phase and sequence components. </a:t>
            </a:r>
            <a:r>
              <a:rPr lang="en-NZ" sz="1800" i="1" dirty="0">
                <a:latin typeface="+mn-lt"/>
              </a:rPr>
              <a:t>IET Proceedings – Generation, 	Transmission and Distribution</a:t>
            </a:r>
            <a:r>
              <a:rPr lang="en-NZ" sz="1800" dirty="0">
                <a:latin typeface="+mn-lt"/>
              </a:rPr>
              <a:t>. </a:t>
            </a:r>
            <a:r>
              <a:rPr lang="en-NZ" sz="1800" b="1" dirty="0">
                <a:latin typeface="+mn-lt"/>
              </a:rPr>
              <a:t>1998</a:t>
            </a:r>
            <a:r>
              <a:rPr lang="en-NZ" sz="1800" dirty="0">
                <a:latin typeface="+mn-lt"/>
              </a:rPr>
              <a:t>. </a:t>
            </a:r>
            <a:r>
              <a:rPr lang="en-NZ" sz="1800" i="1" dirty="0">
                <a:latin typeface="+mn-lt"/>
              </a:rPr>
              <a:t>Volume 145</a:t>
            </a:r>
            <a:r>
              <a:rPr lang="en-NZ" sz="1800" dirty="0">
                <a:latin typeface="+mn-lt"/>
              </a:rPr>
              <a:t>. pp. 245–250</a:t>
            </a:r>
          </a:p>
          <a:p>
            <a:pPr marL="0" indent="0" algn="just" defTabSz="536575"/>
            <a:r>
              <a:rPr lang="en-NZ" sz="1800" dirty="0">
                <a:latin typeface="+mn-lt"/>
              </a:rPr>
              <a:t>[5]	X. P. Zhang and H. Chen. Asymmetrical three phase load flow based</a:t>
            </a:r>
          </a:p>
          <a:p>
            <a:pPr marL="0" indent="0" algn="just" defTabSz="536575"/>
            <a:r>
              <a:rPr lang="en-NZ" sz="1800" dirty="0">
                <a:latin typeface="+mn-lt"/>
              </a:rPr>
              <a:t>	on symmetrical component theory. </a:t>
            </a:r>
            <a:r>
              <a:rPr lang="en-NZ" sz="1800" i="1" dirty="0">
                <a:latin typeface="+mn-lt"/>
              </a:rPr>
              <a:t>IET Proceedings – Generation, 	Transmission and Distribution</a:t>
            </a:r>
            <a:r>
              <a:rPr lang="en-NZ" sz="1800" dirty="0">
                <a:latin typeface="+mn-lt"/>
              </a:rPr>
              <a:t>. </a:t>
            </a:r>
            <a:r>
              <a:rPr lang="en-NZ" sz="1800" b="1" dirty="0">
                <a:latin typeface="+mn-lt"/>
              </a:rPr>
              <a:t>1994</a:t>
            </a:r>
            <a:r>
              <a:rPr lang="en-NZ" sz="1800" dirty="0">
                <a:latin typeface="+mn-lt"/>
              </a:rPr>
              <a:t>. </a:t>
            </a:r>
            <a:r>
              <a:rPr lang="en-NZ" sz="1800" i="1" dirty="0">
                <a:latin typeface="+mn-lt"/>
              </a:rPr>
              <a:t>Volume 137</a:t>
            </a:r>
            <a:r>
              <a:rPr lang="en-NZ" sz="1800" dirty="0">
                <a:latin typeface="+mn-lt"/>
              </a:rPr>
              <a:t>. pp. 248–252.</a:t>
            </a:r>
          </a:p>
          <a:p>
            <a:pPr marL="0" indent="0" algn="just" defTabSz="536575"/>
            <a:endParaRPr lang="en-NZ" sz="2000" dirty="0">
              <a:latin typeface="+mn-lt"/>
            </a:endParaRPr>
          </a:p>
          <a:p>
            <a:pPr marL="0" indent="0" algn="just" defTabSz="536575"/>
            <a:endParaRPr lang="en-NZ" sz="2000" dirty="0">
              <a:latin typeface="+mn-lt"/>
            </a:endParaRPr>
          </a:p>
          <a:p>
            <a:pPr marL="0" indent="0" algn="just" defTabSz="536575"/>
            <a:endParaRPr lang="en-NZ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53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Are we saying Thank You enough and can we measure that? – flex.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60" y="1858516"/>
            <a:ext cx="2781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Purpose of Power 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NZ" sz="1600" b="1" i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 load flow analysis is done on power systems to ensure that:</a:t>
            </a:r>
          </a:p>
          <a:p>
            <a:pPr marL="0" indent="0" algn="just"/>
            <a:endParaRPr lang="en-NZ" sz="16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Generation supplies the demand (load) plus losses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Bus voltage limits are within the rated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Generation operates within specified real and reactive power limits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Transmission lines and transformers are not overloaded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70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Three Phase Power Flow Problem - Sequence Component Frame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Z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b="1" dirty="0">
                <a:latin typeface="+mn-lt"/>
              </a:rPr>
              <a:t>Sequence Component Frame: </a:t>
            </a:r>
            <a:r>
              <a:rPr lang="en-NZ" dirty="0">
                <a:latin typeface="+mn-lt"/>
              </a:rPr>
              <a:t>Three phase unbalanced systems - represented as </a:t>
            </a:r>
            <a:r>
              <a:rPr lang="en-NZ" b="1" dirty="0">
                <a:latin typeface="+mn-lt"/>
              </a:rPr>
              <a:t>three</a:t>
            </a:r>
            <a:r>
              <a:rPr lang="en-NZ" dirty="0">
                <a:latin typeface="+mn-lt"/>
              </a:rPr>
              <a:t> separate balanced vector systems with </a:t>
            </a:r>
            <a:r>
              <a:rPr lang="en-NZ" b="1" dirty="0">
                <a:latin typeface="+mn-lt"/>
              </a:rPr>
              <a:t>120 degrees phase </a:t>
            </a:r>
            <a:r>
              <a:rPr lang="en-NZ" dirty="0">
                <a:latin typeface="+mn-lt"/>
              </a:rPr>
              <a:t>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b="1" dirty="0">
                <a:latin typeface="+mn-lt"/>
              </a:rPr>
              <a:t>Advantage</a:t>
            </a:r>
            <a:r>
              <a:rPr lang="en-NZ" dirty="0">
                <a:latin typeface="+mn-lt"/>
              </a:rPr>
              <a:t>: Reduces the size of the problem e.g. In Newton Raphson Method, the size of problem is reduced from (6N x 6N) Jacobean Matrix to a single (2N x 2N) for positive sequence and two (N x N) matrix for negative and zero sequence nodal voltage equations. </a:t>
            </a:r>
          </a:p>
          <a:p>
            <a:pPr marL="0" indent="0" algn="just">
              <a:lnSpc>
                <a:spcPct val="150000"/>
              </a:lnSpc>
            </a:pPr>
            <a:endParaRPr lang="en-NZ" b="1" i="1" dirty="0">
              <a:latin typeface="+mn-lt"/>
            </a:endParaRPr>
          </a:p>
          <a:p>
            <a:pPr marL="0" indent="0" algn="just">
              <a:lnSpc>
                <a:spcPct val="150000"/>
              </a:lnSpc>
            </a:pPr>
            <a:r>
              <a:rPr lang="en-NZ" b="1" i="1" dirty="0" err="1">
                <a:latin typeface="+mn-lt"/>
              </a:rPr>
              <a:t>Pandapower</a:t>
            </a:r>
            <a:r>
              <a:rPr lang="en-NZ" b="1" i="1" dirty="0">
                <a:latin typeface="+mn-lt"/>
              </a:rPr>
              <a:t> developers have used sequence component frame model to develop the three phase unbalanced power flow algorithm referring to the work done in [1].</a:t>
            </a:r>
          </a:p>
          <a:p>
            <a:pPr marL="0" indent="0">
              <a:lnSpc>
                <a:spcPct val="150000"/>
              </a:lnSpc>
            </a:pPr>
            <a:endParaRPr lang="en-NZ" dirty="0"/>
          </a:p>
          <a:p>
            <a:pPr marL="0" indent="0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99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/>
          <a:lstStyle/>
          <a:p>
            <a:r>
              <a:rPr lang="en-NZ"/>
              <a:t>Power Flow Algorithm</a:t>
            </a:r>
            <a:endParaRPr lang="en-NZ" dirty="0"/>
          </a:p>
        </p:txBody>
      </p:sp>
      <p:pic>
        <p:nvPicPr>
          <p:cNvPr id="10242" name="Picture 2" descr="4. Sequence Newton Raphson method |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74747"/>
            <a:ext cx="6048672" cy="547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Symmetrical Component Transformation: </a:t>
            </a:r>
            <a:br>
              <a:rPr lang="en-NZ" dirty="0"/>
            </a:b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NZ" dirty="0">
                    <a:latin typeface="+mn-lt"/>
                  </a:rPr>
                  <a:t>Any set of three-phase voltages or currents can be transformed into three symmetrical systems of three vectors each 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NZ" dirty="0">
                    <a:latin typeface="+mn-lt"/>
                  </a:rPr>
                  <a:t>For example, if we consider: </a:t>
                </a:r>
              </a:p>
              <a:p>
                <a:pPr marL="0" indent="0"/>
                <a:r>
                  <a:rPr lang="en-NZ" b="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i="1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NZ" i="1">
                                <a:latin typeface="Cambria Math"/>
                              </a:rPr>
                              <m:t>𝑎𝑏𝑐</m:t>
                            </m:r>
                          </m:sup>
                        </m:sSup>
                      </m:e>
                    </m:d>
                    <m:r>
                      <a:rPr lang="en-NZ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</a:rPr>
                          <m:t>[ </m:t>
                        </m:r>
                        <m:r>
                          <a:rPr lang="en-NZ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𝑎</m:t>
                        </m:r>
                        <m:r>
                          <a:rPr lang="en-NZ" b="0" i="1" smtClean="0">
                            <a:latin typeface="Cambria Math"/>
                          </a:rPr>
                          <m:t>𝑏𝑐</m:t>
                        </m:r>
                      </m:sup>
                    </m:sSup>
                    <m:r>
                      <a:rPr lang="en-NZ" b="0" i="1" smtClean="0">
                        <a:latin typeface="Cambria Math"/>
                      </a:rPr>
                      <m:t>][</m:t>
                    </m:r>
                    <m:sSup>
                      <m:sSupPr>
                        <m:ctrlPr>
                          <a:rPr lang="en-NZ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NZ" b="0" i="1" smtClean="0">
                            <a:latin typeface="Cambria Math"/>
                          </a:rPr>
                          <m:t>𝑎</m:t>
                        </m:r>
                        <m:r>
                          <a:rPr lang="en-NZ" i="1">
                            <a:latin typeface="Cambria Math"/>
                          </a:rPr>
                          <m:t>𝑏</m:t>
                        </m:r>
                        <m:r>
                          <a:rPr lang="en-NZ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NZ" i="1">
                        <a:latin typeface="Cambria Math"/>
                      </a:rPr>
                      <m:t>]</m:t>
                    </m:r>
                  </m:oMath>
                </a14:m>
                <a:r>
                  <a:rPr lang="en-NZ" dirty="0"/>
                  <a:t> </a:t>
                </a:r>
                <a:endParaRPr lang="en-NZ" b="0" dirty="0"/>
              </a:p>
              <a:p>
                <a:pPr marL="0" indent="0"/>
                <a:r>
                  <a:rPr lang="en-NZ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NZ" b="0" i="1" smtClean="0">
                                <a:latin typeface="Cambria Math"/>
                              </a:rPr>
                              <m:t>𝑎𝑏𝑐</m:t>
                            </m:r>
                          </m:sup>
                        </m:sSup>
                      </m:e>
                    </m:d>
                    <m:r>
                      <a:rPr lang="en-NZ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NZ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/>
                          </a:rPr>
                          <m:t>[ </m:t>
                        </m:r>
                        <m:r>
                          <a:rPr lang="en-NZ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NZ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NZ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NZ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NZ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NZ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NZ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NZ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NZ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NZ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NZ" i="1">
                                <a:latin typeface="Cambria Math"/>
                              </a:rPr>
                              <m:t>𝑎𝑏𝑐</m:t>
                            </m:r>
                          </m:sup>
                        </m:sSup>
                      </m:e>
                    </m:d>
                    <m:r>
                      <a:rPr lang="en-NZ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</a:rPr>
                          <m:t>[ </m:t>
                        </m:r>
                        <m:r>
                          <a:rPr lang="en-NZ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NZ" i="1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NZ" i="1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NZ" i="1">
                        <a:latin typeface="Cambria Math"/>
                      </a:rPr>
                      <m:t>]</m:t>
                    </m:r>
                  </m:oMath>
                </a14:m>
                <a:r>
                  <a:rPr lang="en-NZ" dirty="0"/>
                  <a:t> </a:t>
                </a:r>
              </a:p>
              <a:p>
                <a:pPr marL="0" indent="0"/>
                <a:r>
                  <a:rPr lang="en-NZ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/>
                              </a:rPr>
                              <m:t>𝑌</m:t>
                            </m:r>
                          </m:e>
                          <m:sup>
                            <m:r>
                              <a:rPr lang="en-NZ" i="1">
                                <a:latin typeface="Cambria Math"/>
                              </a:rPr>
                              <m:t>𝑎𝑏𝑐</m:t>
                            </m:r>
                          </m:sup>
                        </m:sSup>
                      </m:e>
                    </m:d>
                    <m:r>
                      <a:rPr lang="en-NZ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NZ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Z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i="1">
                                      <a:latin typeface="Cambria Math"/>
                                    </a:rPr>
                                    <m:t>𝑎𝑎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i="1">
                                      <a:latin typeface="Cambria Math"/>
                                    </a:rPr>
                                    <m:t>𝑎𝑏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i="1">
                                      <a:latin typeface="Cambria Math"/>
                                    </a:rPr>
                                    <m:t>𝑎𝑐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𝑏𝑏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𝑏𝑐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𝑐𝑏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𝑐𝑐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NZ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latin typeface="+mn-lt"/>
                  </a:rPr>
                  <a:t>Then, the phase components are transformed as follows: </a:t>
                </a:r>
              </a:p>
              <a:p>
                <a:pPr marL="0" indent="0"/>
                <a:r>
                  <a:rPr lang="en-NZ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NZ" b="0" i="1" smtClean="0">
                                <a:latin typeface="Cambria Math"/>
                              </a:rPr>
                              <m:t>012</m:t>
                            </m:r>
                          </m:sup>
                        </m:sSup>
                      </m:e>
                    </m:d>
                    <m:r>
                      <a:rPr lang="en-NZ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NZ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NZ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</a:rPr>
                          <m:t>[ </m:t>
                        </m:r>
                        <m:r>
                          <a:rPr lang="en-NZ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𝑎</m:t>
                        </m:r>
                        <m:r>
                          <a:rPr lang="en-NZ" b="0" i="1" smtClean="0">
                            <a:latin typeface="Cambria Math"/>
                          </a:rPr>
                          <m:t>𝑏𝑐</m:t>
                        </m:r>
                      </m:sup>
                    </m:sSup>
                    <m:r>
                      <a:rPr lang="en-NZ" i="1">
                        <a:latin typeface="Cambria Math"/>
                      </a:rPr>
                      <m:t>]</m:t>
                    </m:r>
                  </m:oMath>
                </a14:m>
                <a:r>
                  <a:rPr lang="en-NZ" dirty="0"/>
                  <a:t> </a:t>
                </a:r>
              </a:p>
              <a:p>
                <a:pPr marL="0" indent="0"/>
                <a:r>
                  <a:rPr lang="en-NZ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NZ" i="1">
                                <a:latin typeface="Cambria Math"/>
                              </a:rPr>
                              <m:t>012</m:t>
                            </m:r>
                          </m:sup>
                        </m:sSup>
                      </m:e>
                    </m:d>
                    <m:r>
                      <a:rPr lang="en-NZ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</a:rPr>
                          <m:t>[ </m:t>
                        </m:r>
                        <m:r>
                          <a:rPr lang="en-NZ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𝑎𝑏𝑐</m:t>
                        </m:r>
                      </m:sup>
                    </m:sSup>
                    <m:r>
                      <a:rPr lang="en-NZ" i="1">
                        <a:latin typeface="Cambria Math"/>
                      </a:rPr>
                      <m:t>]</m:t>
                    </m:r>
                  </m:oMath>
                </a14:m>
                <a:r>
                  <a:rPr lang="en-NZ" dirty="0"/>
                  <a:t> </a:t>
                </a:r>
              </a:p>
              <a:p>
                <a:pPr marL="0" indent="0"/>
                <a:r>
                  <a:rPr lang="en-NZ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NZ" i="1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NZ" i="1">
                                <a:latin typeface="Cambria Math"/>
                              </a:rPr>
                              <m:t>012</m:t>
                            </m:r>
                          </m:sup>
                        </m:sSup>
                      </m:e>
                    </m:d>
                    <m:r>
                      <a:rPr lang="en-NZ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</a:rPr>
                          <m:t>[ </m:t>
                        </m:r>
                        <m:r>
                          <a:rPr lang="en-NZ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NZ" i="1">
                            <a:latin typeface="Cambria Math"/>
                          </a:rPr>
                          <m:t>𝑎𝑏𝑐</m:t>
                        </m:r>
                      </m:sup>
                    </m:sSup>
                    <m:r>
                      <a:rPr lang="en-NZ" i="1">
                        <a:latin typeface="Cambria Math"/>
                      </a:rPr>
                      <m:t>]</m:t>
                    </m:r>
                    <m:r>
                      <a:rPr lang="en-NZ" b="0" i="1" smtClean="0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NZ" i="1">
                            <a:latin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</a:rPr>
                          <m:t>[ </m:t>
                        </m:r>
                        <m:r>
                          <a:rPr lang="en-NZ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NZ" b="0" i="1" smtClean="0">
                            <a:latin typeface="Cambria Math"/>
                          </a:rPr>
                          <m:t>012</m:t>
                        </m:r>
                      </m:sup>
                    </m:sSup>
                    <m:r>
                      <a:rPr lang="en-NZ" i="1">
                        <a:latin typeface="Cambria Math"/>
                      </a:rPr>
                      <m:t>]</m:t>
                    </m:r>
                  </m:oMath>
                </a14:m>
                <a:r>
                  <a:rPr lang="en-NZ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latin typeface="+mn-lt"/>
                  </a:rPr>
                  <a:t>Where, </a:t>
                </a:r>
              </a:p>
              <a:p>
                <a:pPr marL="0" indent="0"/>
                <a:r>
                  <a:rPr lang="en-NZ" dirty="0"/>
                  <a:t>	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𝑇</m:t>
                    </m:r>
                    <m:r>
                      <a:rPr lang="en-NZ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NZ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Z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NZ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NZ" dirty="0">
                    <a:latin typeface="+mn-lt"/>
                  </a:rPr>
                  <a:t>, 	</a:t>
                </a:r>
                <a:r>
                  <a:rPr lang="en-NZ" dirty="0"/>
                  <a:t>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𝑎</m:t>
                    </m:r>
                    <m:r>
                      <a:rPr lang="en-NZ" b="0" i="1" smtClean="0">
                        <a:latin typeface="Cambria Math"/>
                      </a:rPr>
                      <m:t>=1∠</m:t>
                    </m:r>
                    <m:sSup>
                      <m:sSupPr>
                        <m:ctrlPr>
                          <a:rPr lang="en-NZ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/>
                            <a:ea typeface="Cambria Math"/>
                          </a:rPr>
                          <m:t>120</m:t>
                        </m:r>
                      </m:e>
                      <m:sup>
                        <m:r>
                          <a:rPr lang="en-NZ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endParaRPr lang="en-NZ" dirty="0"/>
              </a:p>
              <a:p>
                <a:pPr marL="0" indent="0"/>
                <a:endParaRPr lang="en-NZ" dirty="0">
                  <a:latin typeface="+mn-lt"/>
                </a:endParaRPr>
              </a:p>
              <a:p>
                <a:pPr marL="0" indent="0"/>
                <a:endParaRPr lang="en-N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41" r="-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1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NZ" dirty="0">
                <a:latin typeface="+mn-lt"/>
              </a:rPr>
              <a:t>Sequence Generator Model</a:t>
            </a:r>
          </a:p>
          <a:p>
            <a:pPr marL="0" indent="0">
              <a:buNone/>
            </a:pPr>
            <a:endParaRPr lang="en-NZ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NZ" dirty="0">
                    <a:latin typeface="+mn-lt"/>
                  </a:rPr>
                  <a:t>2. Sequence Transformer Model</a:t>
                </a:r>
              </a:p>
              <a:p>
                <a:pPr marL="0" indent="0">
                  <a:buNone/>
                </a:pPr>
                <a:endParaRPr lang="en-NZ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NZ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NZ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NZ" i="1">
                                  <a:latin typeface="Cambria Math"/>
                                </a:rPr>
                                <m:t>012</m:t>
                              </m:r>
                            </m:sup>
                          </m:sSup>
                        </m:e>
                      </m:d>
                      <m:r>
                        <a:rPr lang="en-NZ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NZ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NZ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NZ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NZ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NZ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NZ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NZ" i="1">
                              <a:latin typeface="Cambria Math"/>
                            </a:rPr>
                            <m:t>[ </m:t>
                          </m:r>
                          <m:r>
                            <a:rPr lang="en-NZ" i="1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en-NZ" i="1">
                              <a:latin typeface="Cambria Math"/>
                            </a:rPr>
                            <m:t>𝑎𝑏𝑐</m:t>
                          </m:r>
                        </m:sup>
                      </m:sSup>
                      <m:r>
                        <a:rPr lang="en-NZ" i="1">
                          <a:latin typeface="Cambria Math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NZ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NZ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Z" dirty="0">
                  <a:latin typeface="+mn-lt"/>
                </a:endParaRPr>
              </a:p>
              <a:p>
                <a:pPr marL="0" indent="0">
                  <a:buNone/>
                </a:pPr>
                <a:endParaRPr lang="en-NZ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NZ" dirty="0">
                    <a:latin typeface="+mn-lt"/>
                  </a:rPr>
                  <a:t>Where,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𝑇</m:t>
                    </m:r>
                    <m:r>
                      <a:rPr lang="en-NZ" i="1">
                        <a:latin typeface="Cambria Math"/>
                      </a:rPr>
                      <m:t>=</m:t>
                    </m:r>
                    <m:r>
                      <a:rPr lang="en-NZ" i="1" smtClean="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NZ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NZ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NZ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NZ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NZ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NZ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NZ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NZ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NZ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NZ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NZ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NZ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NZ" dirty="0">
                    <a:latin typeface="+mn-lt"/>
                  </a:rPr>
                  <a:t>,</a:t>
                </a:r>
                <a:r>
                  <a:rPr lang="en-NZ" sz="3200" dirty="0"/>
                  <a:t>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/>
                      </a:rPr>
                      <m:t>𝑎</m:t>
                    </m:r>
                    <m:r>
                      <a:rPr lang="en-NZ" i="1">
                        <a:latin typeface="Cambria Math"/>
                      </a:rPr>
                      <m:t>=1∠</m:t>
                    </m:r>
                    <m:sSup>
                      <m:sSupPr>
                        <m:ctrlPr>
                          <a:rPr lang="en-NZ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/>
                            <a:ea typeface="Cambria Math"/>
                          </a:rPr>
                          <m:t>120</m:t>
                        </m:r>
                      </m:e>
                      <m:sup>
                        <m:r>
                          <a:rPr lang="en-NZ" i="1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endParaRPr lang="en-NZ" dirty="0">
                  <a:latin typeface="+mn-lt"/>
                </a:endParaRPr>
              </a:p>
              <a:p>
                <a:pPr marL="0" indent="0">
                  <a:buNone/>
                </a:pPr>
                <a:endParaRPr lang="en-NZ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5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86" y="260648"/>
            <a:ext cx="8229600" cy="792088"/>
          </a:xfrm>
        </p:spPr>
        <p:txBody>
          <a:bodyPr/>
          <a:lstStyle/>
          <a:p>
            <a:pPr algn="ctr"/>
            <a:r>
              <a:rPr lang="en-NZ" dirty="0">
                <a:latin typeface="+mj-lt"/>
              </a:rPr>
              <a:t>Modelling of Three Phase Power System Components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41719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. Sequence Newton Raphson method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34" y="30997"/>
            <a:ext cx="3095610" cy="28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54909" y="18837"/>
            <a:ext cx="936104" cy="2880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>
                <a:latin typeface="+mn-lt"/>
              </a:rPr>
              <a:t>3. Sequence Transmission Line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000" b="1" i="1" dirty="0">
                <a:latin typeface="+mn-lt"/>
              </a:rPr>
              <a:t>For balanced or transposed Lines: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2400" dirty="0"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2400" dirty="0"/>
          </a:p>
          <a:p>
            <a:pPr marL="457200" lvl="1" indent="0">
              <a:buNone/>
            </a:pPr>
            <a:endParaRPr lang="en-NZ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NZ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000" b="1" i="1" dirty="0"/>
              <a:t>For Unbalanced or un-Transposed Lines:</a:t>
            </a:r>
          </a:p>
          <a:p>
            <a:pPr marL="457200" lvl="1" indent="0">
              <a:buNone/>
            </a:pPr>
            <a:endParaRPr lang="en-NZ" sz="11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7" b="11028"/>
          <a:stretch/>
        </p:blipFill>
        <p:spPr bwMode="auto">
          <a:xfrm>
            <a:off x="899593" y="2348880"/>
            <a:ext cx="5120942" cy="133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" y="4365104"/>
            <a:ext cx="74104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2063" indent="-1262063"/>
            <a:r>
              <a:rPr lang="en-NZ" sz="2000" b="1" dirty="0">
                <a:latin typeface="+mn-lt"/>
              </a:rPr>
              <a:t>Problem: </a:t>
            </a:r>
            <a:r>
              <a:rPr lang="en-NZ" sz="2000" dirty="0">
                <a:latin typeface="+mn-lt"/>
              </a:rPr>
              <a:t>The sequence coupled line model is characterized by weak mutual coupling </a:t>
            </a:r>
          </a:p>
          <a:p>
            <a:pPr marL="1160463" indent="-1160463"/>
            <a:r>
              <a:rPr lang="en-NZ" sz="2000" b="1" dirty="0">
                <a:latin typeface="+mn-lt"/>
              </a:rPr>
              <a:t>Solution: </a:t>
            </a:r>
            <a:r>
              <a:rPr lang="en-NZ" sz="2000" dirty="0">
                <a:latin typeface="+mn-lt"/>
              </a:rPr>
              <a:t>Decouple it into </a:t>
            </a:r>
            <a:r>
              <a:rPr lang="en-NZ" sz="2000" b="1" dirty="0">
                <a:latin typeface="+mn-lt"/>
              </a:rPr>
              <a:t>three independent </a:t>
            </a:r>
            <a:r>
              <a:rPr lang="en-NZ" sz="2000" dirty="0">
                <a:latin typeface="+mn-lt"/>
              </a:rPr>
              <a:t>sequence circuits</a:t>
            </a:r>
          </a:p>
          <a:p>
            <a:pPr marL="1160463" indent="-1160463"/>
            <a:endParaRPr lang="en-NZ" sz="2000" dirty="0">
              <a:latin typeface="+mn-lt"/>
            </a:endParaRPr>
          </a:p>
          <a:p>
            <a:pPr marL="1160463" indent="-1160463"/>
            <a:r>
              <a:rPr lang="en-NZ" sz="2000" dirty="0">
                <a:latin typeface="+mn-lt"/>
              </a:rPr>
              <a:t>How??</a:t>
            </a:r>
          </a:p>
          <a:p>
            <a:pPr marL="1160463" indent="-1160463"/>
            <a:endParaRPr lang="en-NZ" sz="2000" dirty="0">
              <a:latin typeface="+mn-lt"/>
            </a:endParaRPr>
          </a:p>
          <a:p>
            <a:pPr marL="0" indent="0" algn="just"/>
            <a:r>
              <a:rPr lang="en-NZ" sz="2000" b="1" i="1" dirty="0">
                <a:latin typeface="+mn-lt"/>
              </a:rPr>
              <a:t>Eliminate the off diagonal elements of the impedance matrix by replacing them with certain compensation current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7" y="759677"/>
            <a:ext cx="3049942" cy="157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rot="16200000">
            <a:off x="3640130" y="1230241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3864"/>
            <a:ext cx="3384376" cy="403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0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4. Sequence Newton Raphson method | Download Scientific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497" y="992163"/>
            <a:ext cx="3095610" cy="28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/>
          <a:lstStyle/>
          <a:p>
            <a:r>
              <a:rPr lang="en-NZ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48650" cy="55450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sz="2000" dirty="0">
                <a:latin typeface="+mn-lt"/>
              </a:rPr>
              <a:t>Off diagonal current for series admittance matrix:</a:t>
            </a:r>
          </a:p>
          <a:p>
            <a:pPr>
              <a:buFont typeface="Arial" panose="020B0604020202020204" pitchFamily="34" charset="0"/>
              <a:buChar char="•"/>
            </a:pPr>
            <a:endParaRPr lang="en-NZ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NZ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NZ" sz="2000" dirty="0">
              <a:latin typeface="+mn-lt"/>
            </a:endParaRPr>
          </a:p>
          <a:p>
            <a:pPr marL="0" indent="0"/>
            <a:endParaRPr lang="en-NZ" sz="9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NZ" sz="2000" dirty="0">
                <a:latin typeface="+mn-lt"/>
              </a:rPr>
              <a:t>For shunt admittance matrix:</a:t>
            </a:r>
          </a:p>
          <a:p>
            <a:pPr>
              <a:buFont typeface="Arial" panose="020B0604020202020204" pitchFamily="34" charset="0"/>
              <a:buChar char="•"/>
            </a:pPr>
            <a:endParaRPr lang="en-NZ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NZ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NZ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NZ" sz="7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NZ" sz="2000" dirty="0">
                <a:latin typeface="+mn-lt"/>
              </a:rPr>
              <a:t>So the final sequence current at the line bus is:</a:t>
            </a:r>
          </a:p>
          <a:p>
            <a:pPr marL="0" indent="0"/>
            <a:r>
              <a:rPr lang="en-NZ" sz="2000" dirty="0">
                <a:latin typeface="+mn-lt"/>
              </a:rPr>
              <a:t>At Bus </a:t>
            </a:r>
            <a:r>
              <a:rPr lang="en-NZ" sz="2000" i="1" dirty="0">
                <a:latin typeface="+mn-lt"/>
              </a:rPr>
              <a:t>i</a:t>
            </a:r>
            <a:r>
              <a:rPr lang="en-NZ" sz="2000" dirty="0">
                <a:latin typeface="+mn-lt"/>
              </a:rPr>
              <a:t>: </a:t>
            </a:r>
          </a:p>
          <a:p>
            <a:pPr marL="0" indent="0"/>
            <a:endParaRPr lang="en-NZ" sz="400" dirty="0">
              <a:latin typeface="+mn-lt"/>
            </a:endParaRPr>
          </a:p>
          <a:p>
            <a:pPr marL="0" indent="0"/>
            <a:r>
              <a:rPr lang="en-NZ" sz="2000" dirty="0">
                <a:latin typeface="+mn-lt"/>
              </a:rPr>
              <a:t>At Bus </a:t>
            </a:r>
            <a:r>
              <a:rPr lang="en-NZ" sz="2000" i="1" dirty="0">
                <a:latin typeface="+mn-lt"/>
              </a:rPr>
              <a:t>j: </a:t>
            </a:r>
            <a:endParaRPr lang="en-NZ" sz="2000" dirty="0">
              <a:latin typeface="+mn-lt"/>
            </a:endParaRPr>
          </a:p>
          <a:p>
            <a:pPr marL="0" indent="0"/>
            <a:r>
              <a:rPr lang="en-NZ" sz="2000" dirty="0">
                <a:latin typeface="+mn-lt"/>
              </a:rPr>
              <a:t>Positive Sequence Power Injection: </a:t>
            </a:r>
          </a:p>
          <a:p>
            <a:pPr marL="0" indent="0"/>
            <a:endParaRPr lang="en-NZ" sz="2000" dirty="0">
              <a:latin typeface="+mn-lt"/>
            </a:endParaRPr>
          </a:p>
          <a:p>
            <a:endParaRPr lang="en-NZ" sz="200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5" y="971948"/>
            <a:ext cx="4968552" cy="132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564903"/>
            <a:ext cx="32956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9" y="4221088"/>
            <a:ext cx="3648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02" y="4641701"/>
            <a:ext cx="563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41338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62800" y="1867693"/>
            <a:ext cx="288032" cy="7200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35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SW_Canberra_corp_arial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90580</TotalTime>
  <Words>564</Words>
  <Application>Microsoft Office PowerPoint</Application>
  <PresentationFormat>On-screen Show (4:3)</PresentationFormat>
  <Paragraphs>127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UNSW_Canberra_corp_arial</vt:lpstr>
      <vt:lpstr>Custom Design</vt:lpstr>
      <vt:lpstr>PowerPoint Presentation</vt:lpstr>
      <vt:lpstr>Purpose of Power Flow Analysis</vt:lpstr>
      <vt:lpstr>Three Phase Power Flow Problem - Sequence Component Frame </vt:lpstr>
      <vt:lpstr>Power Flow Algorithm</vt:lpstr>
      <vt:lpstr>Symmetrical Component Transformation:  </vt:lpstr>
      <vt:lpstr>Modelling of Three Phase Power System Components</vt:lpstr>
      <vt:lpstr>Continued..</vt:lpstr>
      <vt:lpstr>Continued..</vt:lpstr>
      <vt:lpstr>Continued..</vt:lpstr>
      <vt:lpstr>Sequence Power Flow Method</vt:lpstr>
      <vt:lpstr>Continued..</vt:lpstr>
      <vt:lpstr>Continued..</vt:lpstr>
      <vt:lpstr>Continued..</vt:lpstr>
      <vt:lpstr>Continued..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z3413734</dc:creator>
  <cp:lastModifiedBy>Aman Hussain</cp:lastModifiedBy>
  <cp:revision>1892</cp:revision>
  <cp:lastPrinted>2018-08-16T03:35:52Z</cp:lastPrinted>
  <dcterms:created xsi:type="dcterms:W3CDTF">2013-09-28T12:44:47Z</dcterms:created>
  <dcterms:modified xsi:type="dcterms:W3CDTF">2020-04-23T02:20:07Z</dcterms:modified>
</cp:coreProperties>
</file>