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5"/>
  </p:notesMasterIdLst>
  <p:sldIdLst>
    <p:sldId id="256" r:id="rId2"/>
    <p:sldId id="336" r:id="rId3"/>
    <p:sldId id="365" r:id="rId4"/>
    <p:sldId id="338" r:id="rId5"/>
    <p:sldId id="330" r:id="rId6"/>
    <p:sldId id="331" r:id="rId7"/>
    <p:sldId id="332" r:id="rId8"/>
    <p:sldId id="363" r:id="rId9"/>
    <p:sldId id="366" r:id="rId10"/>
    <p:sldId id="367" r:id="rId11"/>
    <p:sldId id="368" r:id="rId12"/>
    <p:sldId id="333" r:id="rId13"/>
    <p:sldId id="334" r:id="rId14"/>
    <p:sldId id="335" r:id="rId15"/>
    <p:sldId id="339" r:id="rId16"/>
    <p:sldId id="360" r:id="rId17"/>
    <p:sldId id="361" r:id="rId18"/>
    <p:sldId id="362" r:id="rId19"/>
    <p:sldId id="340" r:id="rId20"/>
    <p:sldId id="341" r:id="rId21"/>
    <p:sldId id="354" r:id="rId22"/>
    <p:sldId id="328" r:id="rId23"/>
    <p:sldId id="32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235888"/>
    <a:srgbClr val="7F7F7F"/>
    <a:srgbClr val="4D9CD7"/>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09" autoAdjust="0"/>
    <p:restoredTop sz="93515" autoAdjust="0"/>
  </p:normalViewPr>
  <p:slideViewPr>
    <p:cSldViewPr snapToGrid="0">
      <p:cViewPr>
        <p:scale>
          <a:sx n="60" d="100"/>
          <a:sy n="60" d="100"/>
        </p:scale>
        <p:origin x="795" y="141"/>
      </p:cViewPr>
      <p:guideLst/>
    </p:cSldViewPr>
  </p:slideViewPr>
  <p:notesTextViewPr>
    <p:cViewPr>
      <p:scale>
        <a:sx n="1" d="1"/>
        <a:sy n="1" d="1"/>
      </p:scale>
      <p:origin x="0" y="0"/>
    </p:cViewPr>
  </p:notesTextViewPr>
  <p:sorterViewPr>
    <p:cViewPr varScale="1">
      <p:scale>
        <a:sx n="100" d="100"/>
        <a:sy n="100" d="100"/>
      </p:scale>
      <p:origin x="0" y="-8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CAA67E-82C2-45EB-9B1E-22C3D5C800E3}"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57634973-B9DE-4727-8236-2B3D489F444A}">
      <dgm:prSet phldrT="[Text]"/>
      <dgm:spPr/>
      <dgm:t>
        <a:bodyPr/>
        <a:lstStyle/>
        <a:p>
          <a:r>
            <a:rPr lang="en-US" dirty="0" smtClean="0"/>
            <a:t>View</a:t>
          </a:r>
          <a:endParaRPr lang="en-GB" dirty="0"/>
        </a:p>
      </dgm:t>
    </dgm:pt>
    <dgm:pt modelId="{88D9B316-940A-4FF4-8FF9-2C3C14549FD8}" type="parTrans" cxnId="{74CB4CBD-7408-4466-BA76-AC85C17BEE6E}">
      <dgm:prSet/>
      <dgm:spPr/>
      <dgm:t>
        <a:bodyPr/>
        <a:lstStyle/>
        <a:p>
          <a:endParaRPr lang="en-GB"/>
        </a:p>
      </dgm:t>
    </dgm:pt>
    <dgm:pt modelId="{8894A44E-12D7-4CE3-9F88-7E05DCC56E70}" type="sibTrans" cxnId="{74CB4CBD-7408-4466-BA76-AC85C17BEE6E}">
      <dgm:prSet/>
      <dgm:spPr/>
      <dgm:t>
        <a:bodyPr/>
        <a:lstStyle/>
        <a:p>
          <a:endParaRPr lang="en-GB"/>
        </a:p>
      </dgm:t>
    </dgm:pt>
    <dgm:pt modelId="{BCF8AC2F-1E7C-4460-B4E3-5E795751F2DD}">
      <dgm:prSet phldrT="[Text]"/>
      <dgm:spPr/>
      <dgm:t>
        <a:bodyPr/>
        <a:lstStyle/>
        <a:p>
          <a:r>
            <a:rPr lang="en-US" dirty="0" smtClean="0"/>
            <a:t>Controller</a:t>
          </a:r>
          <a:endParaRPr lang="en-GB" dirty="0"/>
        </a:p>
      </dgm:t>
    </dgm:pt>
    <dgm:pt modelId="{392FA3D2-F9A2-4FBF-881C-21432638B19D}" type="parTrans" cxnId="{448F9267-6233-41A7-B35A-91AACA4AEF25}">
      <dgm:prSet/>
      <dgm:spPr/>
      <dgm:t>
        <a:bodyPr/>
        <a:lstStyle/>
        <a:p>
          <a:endParaRPr lang="en-GB"/>
        </a:p>
      </dgm:t>
    </dgm:pt>
    <dgm:pt modelId="{2C4E7E1C-9CD6-478D-A4C0-CF23C7A7B636}" type="sibTrans" cxnId="{448F9267-6233-41A7-B35A-91AACA4AEF25}">
      <dgm:prSet/>
      <dgm:spPr/>
      <dgm:t>
        <a:bodyPr/>
        <a:lstStyle/>
        <a:p>
          <a:endParaRPr lang="en-GB"/>
        </a:p>
      </dgm:t>
    </dgm:pt>
    <dgm:pt modelId="{13A84977-4C1D-4846-8978-AB0EF977CB52}">
      <dgm:prSet phldrT="[Text]"/>
      <dgm:spPr/>
      <dgm:t>
        <a:bodyPr/>
        <a:lstStyle/>
        <a:p>
          <a:r>
            <a:rPr lang="en-US" dirty="0" smtClean="0"/>
            <a:t>Model</a:t>
          </a:r>
          <a:endParaRPr lang="en-GB" dirty="0"/>
        </a:p>
      </dgm:t>
    </dgm:pt>
    <dgm:pt modelId="{B1523EBC-7EC8-483E-9006-47613CCBEDB0}" type="parTrans" cxnId="{9D139D25-11C4-461E-AB95-6B89F24A9769}">
      <dgm:prSet/>
      <dgm:spPr/>
      <dgm:t>
        <a:bodyPr/>
        <a:lstStyle/>
        <a:p>
          <a:endParaRPr lang="en-GB"/>
        </a:p>
      </dgm:t>
    </dgm:pt>
    <dgm:pt modelId="{4DE8E75A-8453-440A-BB4F-E0E18D316570}" type="sibTrans" cxnId="{9D139D25-11C4-461E-AB95-6B89F24A9769}">
      <dgm:prSet/>
      <dgm:spPr/>
      <dgm:t>
        <a:bodyPr/>
        <a:lstStyle/>
        <a:p>
          <a:endParaRPr lang="en-GB"/>
        </a:p>
      </dgm:t>
    </dgm:pt>
    <dgm:pt modelId="{62BA6A7F-D5AB-4F43-9788-071278861FE5}" type="pres">
      <dgm:prSet presAssocID="{77CAA67E-82C2-45EB-9B1E-22C3D5C800E3}" presName="cycle" presStyleCnt="0">
        <dgm:presLayoutVars>
          <dgm:dir/>
          <dgm:resizeHandles val="exact"/>
        </dgm:presLayoutVars>
      </dgm:prSet>
      <dgm:spPr/>
      <dgm:t>
        <a:bodyPr/>
        <a:lstStyle/>
        <a:p>
          <a:endParaRPr lang="en-GB"/>
        </a:p>
      </dgm:t>
    </dgm:pt>
    <dgm:pt modelId="{92BB5B34-6680-4DBF-9558-75A367B00D9E}" type="pres">
      <dgm:prSet presAssocID="{57634973-B9DE-4727-8236-2B3D489F444A}" presName="node" presStyleLbl="node1" presStyleIdx="0" presStyleCnt="3" custScaleX="85603" custScaleY="70470" custRadScaleRad="118431" custRadScaleInc="-336">
        <dgm:presLayoutVars>
          <dgm:bulletEnabled val="1"/>
        </dgm:presLayoutVars>
      </dgm:prSet>
      <dgm:spPr/>
      <dgm:t>
        <a:bodyPr/>
        <a:lstStyle/>
        <a:p>
          <a:endParaRPr lang="en-GB"/>
        </a:p>
      </dgm:t>
    </dgm:pt>
    <dgm:pt modelId="{622390B4-7BC3-42C3-8F31-55CCA3576B7B}" type="pres">
      <dgm:prSet presAssocID="{8894A44E-12D7-4CE3-9F88-7E05DCC56E70}" presName="sibTrans" presStyleLbl="sibTrans2D1" presStyleIdx="0" presStyleCnt="3"/>
      <dgm:spPr/>
      <dgm:t>
        <a:bodyPr/>
        <a:lstStyle/>
        <a:p>
          <a:endParaRPr lang="en-GB"/>
        </a:p>
      </dgm:t>
    </dgm:pt>
    <dgm:pt modelId="{0D222155-02E0-4770-9386-33DC00F4B02A}" type="pres">
      <dgm:prSet presAssocID="{8894A44E-12D7-4CE3-9F88-7E05DCC56E70}" presName="connectorText" presStyleLbl="sibTrans2D1" presStyleIdx="0" presStyleCnt="3"/>
      <dgm:spPr/>
      <dgm:t>
        <a:bodyPr/>
        <a:lstStyle/>
        <a:p>
          <a:endParaRPr lang="en-GB"/>
        </a:p>
      </dgm:t>
    </dgm:pt>
    <dgm:pt modelId="{6D6B2735-FB1B-41F2-82E4-E9CECB2A1CF9}" type="pres">
      <dgm:prSet presAssocID="{BCF8AC2F-1E7C-4460-B4E3-5E795751F2DD}" presName="node" presStyleLbl="node1" presStyleIdx="1" presStyleCnt="3" custScaleX="77096" custScaleY="71697" custRadScaleRad="88047" custRadScaleInc="-24851">
        <dgm:presLayoutVars>
          <dgm:bulletEnabled val="1"/>
        </dgm:presLayoutVars>
      </dgm:prSet>
      <dgm:spPr/>
      <dgm:t>
        <a:bodyPr/>
        <a:lstStyle/>
        <a:p>
          <a:endParaRPr lang="en-GB"/>
        </a:p>
      </dgm:t>
    </dgm:pt>
    <dgm:pt modelId="{C35E45EF-2014-4DDC-8E63-15C28AACDD14}" type="pres">
      <dgm:prSet presAssocID="{2C4E7E1C-9CD6-478D-A4C0-CF23C7A7B636}" presName="sibTrans" presStyleLbl="sibTrans2D1" presStyleIdx="1" presStyleCnt="3"/>
      <dgm:spPr/>
      <dgm:t>
        <a:bodyPr/>
        <a:lstStyle/>
        <a:p>
          <a:endParaRPr lang="en-GB"/>
        </a:p>
      </dgm:t>
    </dgm:pt>
    <dgm:pt modelId="{2E16C906-4425-4CF1-86DD-89BCD791E2BC}" type="pres">
      <dgm:prSet presAssocID="{2C4E7E1C-9CD6-478D-A4C0-CF23C7A7B636}" presName="connectorText" presStyleLbl="sibTrans2D1" presStyleIdx="1" presStyleCnt="3"/>
      <dgm:spPr/>
      <dgm:t>
        <a:bodyPr/>
        <a:lstStyle/>
        <a:p>
          <a:endParaRPr lang="en-GB"/>
        </a:p>
      </dgm:t>
    </dgm:pt>
    <dgm:pt modelId="{FDCCD7FE-68E9-481B-8901-F3A7C9A18123}" type="pres">
      <dgm:prSet presAssocID="{13A84977-4C1D-4846-8978-AB0EF977CB52}" presName="node" presStyleLbl="node1" presStyleIdx="2" presStyleCnt="3" custScaleX="84760" custScaleY="72510" custRadScaleRad="95893" custRadScaleInc="29574">
        <dgm:presLayoutVars>
          <dgm:bulletEnabled val="1"/>
        </dgm:presLayoutVars>
      </dgm:prSet>
      <dgm:spPr/>
      <dgm:t>
        <a:bodyPr/>
        <a:lstStyle/>
        <a:p>
          <a:endParaRPr lang="en-GB"/>
        </a:p>
      </dgm:t>
    </dgm:pt>
    <dgm:pt modelId="{4936C3BD-CD34-420B-B6CF-81F4ECF0E6D7}" type="pres">
      <dgm:prSet presAssocID="{4DE8E75A-8453-440A-BB4F-E0E18D316570}" presName="sibTrans" presStyleLbl="sibTrans2D1" presStyleIdx="2" presStyleCnt="3"/>
      <dgm:spPr/>
      <dgm:t>
        <a:bodyPr/>
        <a:lstStyle/>
        <a:p>
          <a:endParaRPr lang="en-GB"/>
        </a:p>
      </dgm:t>
    </dgm:pt>
    <dgm:pt modelId="{86136AA6-5C7A-452B-962F-D1A19664A840}" type="pres">
      <dgm:prSet presAssocID="{4DE8E75A-8453-440A-BB4F-E0E18D316570}" presName="connectorText" presStyleLbl="sibTrans2D1" presStyleIdx="2" presStyleCnt="3"/>
      <dgm:spPr/>
      <dgm:t>
        <a:bodyPr/>
        <a:lstStyle/>
        <a:p>
          <a:endParaRPr lang="en-GB"/>
        </a:p>
      </dgm:t>
    </dgm:pt>
  </dgm:ptLst>
  <dgm:cxnLst>
    <dgm:cxn modelId="{6BB83E62-1C16-46DE-894C-8BC796D42D2E}" type="presOf" srcId="{2C4E7E1C-9CD6-478D-A4C0-CF23C7A7B636}" destId="{2E16C906-4425-4CF1-86DD-89BCD791E2BC}" srcOrd="1" destOrd="0" presId="urn:microsoft.com/office/officeart/2005/8/layout/cycle2"/>
    <dgm:cxn modelId="{C35217B0-EC31-44B4-B491-D00E4983D0A7}" type="presOf" srcId="{13A84977-4C1D-4846-8978-AB0EF977CB52}" destId="{FDCCD7FE-68E9-481B-8901-F3A7C9A18123}" srcOrd="0" destOrd="0" presId="urn:microsoft.com/office/officeart/2005/8/layout/cycle2"/>
    <dgm:cxn modelId="{6D12C445-384B-41B6-8987-560F9C430B6F}" type="presOf" srcId="{8894A44E-12D7-4CE3-9F88-7E05DCC56E70}" destId="{0D222155-02E0-4770-9386-33DC00F4B02A}" srcOrd="1" destOrd="0" presId="urn:microsoft.com/office/officeart/2005/8/layout/cycle2"/>
    <dgm:cxn modelId="{BF9EAD08-A4F0-4BAD-9823-EEC303B227B0}" type="presOf" srcId="{77CAA67E-82C2-45EB-9B1E-22C3D5C800E3}" destId="{62BA6A7F-D5AB-4F43-9788-071278861FE5}" srcOrd="0" destOrd="0" presId="urn:microsoft.com/office/officeart/2005/8/layout/cycle2"/>
    <dgm:cxn modelId="{6722848B-DC59-4111-9A7F-CBE9E62AA3B3}" type="presOf" srcId="{57634973-B9DE-4727-8236-2B3D489F444A}" destId="{92BB5B34-6680-4DBF-9558-75A367B00D9E}" srcOrd="0" destOrd="0" presId="urn:microsoft.com/office/officeart/2005/8/layout/cycle2"/>
    <dgm:cxn modelId="{74CB4CBD-7408-4466-BA76-AC85C17BEE6E}" srcId="{77CAA67E-82C2-45EB-9B1E-22C3D5C800E3}" destId="{57634973-B9DE-4727-8236-2B3D489F444A}" srcOrd="0" destOrd="0" parTransId="{88D9B316-940A-4FF4-8FF9-2C3C14549FD8}" sibTransId="{8894A44E-12D7-4CE3-9F88-7E05DCC56E70}"/>
    <dgm:cxn modelId="{4A08E386-4E9F-4A59-9382-BF3EF0567181}" type="presOf" srcId="{4DE8E75A-8453-440A-BB4F-E0E18D316570}" destId="{86136AA6-5C7A-452B-962F-D1A19664A840}" srcOrd="1" destOrd="0" presId="urn:microsoft.com/office/officeart/2005/8/layout/cycle2"/>
    <dgm:cxn modelId="{448F9267-6233-41A7-B35A-91AACA4AEF25}" srcId="{77CAA67E-82C2-45EB-9B1E-22C3D5C800E3}" destId="{BCF8AC2F-1E7C-4460-B4E3-5E795751F2DD}" srcOrd="1" destOrd="0" parTransId="{392FA3D2-F9A2-4FBF-881C-21432638B19D}" sibTransId="{2C4E7E1C-9CD6-478D-A4C0-CF23C7A7B636}"/>
    <dgm:cxn modelId="{3722ECEA-EC0C-476D-BE54-87097D5D5AF6}" type="presOf" srcId="{BCF8AC2F-1E7C-4460-B4E3-5E795751F2DD}" destId="{6D6B2735-FB1B-41F2-82E4-E9CECB2A1CF9}" srcOrd="0" destOrd="0" presId="urn:microsoft.com/office/officeart/2005/8/layout/cycle2"/>
    <dgm:cxn modelId="{E4E51861-0EE0-4464-AFD0-229CBADBF054}" type="presOf" srcId="{4DE8E75A-8453-440A-BB4F-E0E18D316570}" destId="{4936C3BD-CD34-420B-B6CF-81F4ECF0E6D7}" srcOrd="0" destOrd="0" presId="urn:microsoft.com/office/officeart/2005/8/layout/cycle2"/>
    <dgm:cxn modelId="{9D139D25-11C4-461E-AB95-6B89F24A9769}" srcId="{77CAA67E-82C2-45EB-9B1E-22C3D5C800E3}" destId="{13A84977-4C1D-4846-8978-AB0EF977CB52}" srcOrd="2" destOrd="0" parTransId="{B1523EBC-7EC8-483E-9006-47613CCBEDB0}" sibTransId="{4DE8E75A-8453-440A-BB4F-E0E18D316570}"/>
    <dgm:cxn modelId="{BE0B4835-D88C-405C-9AA8-ACF9CFB1B965}" type="presOf" srcId="{2C4E7E1C-9CD6-478D-A4C0-CF23C7A7B636}" destId="{C35E45EF-2014-4DDC-8E63-15C28AACDD14}" srcOrd="0" destOrd="0" presId="urn:microsoft.com/office/officeart/2005/8/layout/cycle2"/>
    <dgm:cxn modelId="{676D72DC-8894-4633-8440-961215BC13F9}" type="presOf" srcId="{8894A44E-12D7-4CE3-9F88-7E05DCC56E70}" destId="{622390B4-7BC3-42C3-8F31-55CCA3576B7B}" srcOrd="0" destOrd="0" presId="urn:microsoft.com/office/officeart/2005/8/layout/cycle2"/>
    <dgm:cxn modelId="{21164923-2315-4A9B-8EBD-2D2878341836}" type="presParOf" srcId="{62BA6A7F-D5AB-4F43-9788-071278861FE5}" destId="{92BB5B34-6680-4DBF-9558-75A367B00D9E}" srcOrd="0" destOrd="0" presId="urn:microsoft.com/office/officeart/2005/8/layout/cycle2"/>
    <dgm:cxn modelId="{3357343B-1629-443B-86CB-4821168B0B41}" type="presParOf" srcId="{62BA6A7F-D5AB-4F43-9788-071278861FE5}" destId="{622390B4-7BC3-42C3-8F31-55CCA3576B7B}" srcOrd="1" destOrd="0" presId="urn:microsoft.com/office/officeart/2005/8/layout/cycle2"/>
    <dgm:cxn modelId="{244E3955-64A1-4C99-8E8B-F1A5A7C746B9}" type="presParOf" srcId="{622390B4-7BC3-42C3-8F31-55CCA3576B7B}" destId="{0D222155-02E0-4770-9386-33DC00F4B02A}" srcOrd="0" destOrd="0" presId="urn:microsoft.com/office/officeart/2005/8/layout/cycle2"/>
    <dgm:cxn modelId="{E24037D3-ED48-4BF5-ABC2-1D07E463893D}" type="presParOf" srcId="{62BA6A7F-D5AB-4F43-9788-071278861FE5}" destId="{6D6B2735-FB1B-41F2-82E4-E9CECB2A1CF9}" srcOrd="2" destOrd="0" presId="urn:microsoft.com/office/officeart/2005/8/layout/cycle2"/>
    <dgm:cxn modelId="{85B3512A-7412-4D90-AF2D-F2CC4A8E0305}" type="presParOf" srcId="{62BA6A7F-D5AB-4F43-9788-071278861FE5}" destId="{C35E45EF-2014-4DDC-8E63-15C28AACDD14}" srcOrd="3" destOrd="0" presId="urn:microsoft.com/office/officeart/2005/8/layout/cycle2"/>
    <dgm:cxn modelId="{00632B84-1A16-48E2-B7B4-2DE435F8FE20}" type="presParOf" srcId="{C35E45EF-2014-4DDC-8E63-15C28AACDD14}" destId="{2E16C906-4425-4CF1-86DD-89BCD791E2BC}" srcOrd="0" destOrd="0" presId="urn:microsoft.com/office/officeart/2005/8/layout/cycle2"/>
    <dgm:cxn modelId="{E14576FC-0C83-4BC7-876B-0C18CFE94CC0}" type="presParOf" srcId="{62BA6A7F-D5AB-4F43-9788-071278861FE5}" destId="{FDCCD7FE-68E9-481B-8901-F3A7C9A18123}" srcOrd="4" destOrd="0" presId="urn:microsoft.com/office/officeart/2005/8/layout/cycle2"/>
    <dgm:cxn modelId="{259FF1DE-FDCE-4892-9AE3-8DF222D17A25}" type="presParOf" srcId="{62BA6A7F-D5AB-4F43-9788-071278861FE5}" destId="{4936C3BD-CD34-420B-B6CF-81F4ECF0E6D7}" srcOrd="5" destOrd="0" presId="urn:microsoft.com/office/officeart/2005/8/layout/cycle2"/>
    <dgm:cxn modelId="{371B1FFC-7A43-45EE-BF7D-290C6B91BA5D}" type="presParOf" srcId="{4936C3BD-CD34-420B-B6CF-81F4ECF0E6D7}" destId="{86136AA6-5C7A-452B-962F-D1A19664A84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CAA67E-82C2-45EB-9B1E-22C3D5C800E3}"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57634973-B9DE-4727-8236-2B3D489F444A}">
      <dgm:prSet phldrT="[Text]"/>
      <dgm:spPr/>
      <dgm:t>
        <a:bodyPr/>
        <a:lstStyle/>
        <a:p>
          <a:r>
            <a:rPr lang="en-US" dirty="0" smtClean="0"/>
            <a:t>View</a:t>
          </a:r>
          <a:endParaRPr lang="en-GB" dirty="0"/>
        </a:p>
      </dgm:t>
    </dgm:pt>
    <dgm:pt modelId="{88D9B316-940A-4FF4-8FF9-2C3C14549FD8}" type="parTrans" cxnId="{74CB4CBD-7408-4466-BA76-AC85C17BEE6E}">
      <dgm:prSet/>
      <dgm:spPr/>
      <dgm:t>
        <a:bodyPr/>
        <a:lstStyle/>
        <a:p>
          <a:endParaRPr lang="en-GB"/>
        </a:p>
      </dgm:t>
    </dgm:pt>
    <dgm:pt modelId="{8894A44E-12D7-4CE3-9F88-7E05DCC56E70}" type="sibTrans" cxnId="{74CB4CBD-7408-4466-BA76-AC85C17BEE6E}">
      <dgm:prSet/>
      <dgm:spPr/>
      <dgm:t>
        <a:bodyPr/>
        <a:lstStyle/>
        <a:p>
          <a:endParaRPr lang="en-GB"/>
        </a:p>
      </dgm:t>
    </dgm:pt>
    <dgm:pt modelId="{BCF8AC2F-1E7C-4460-B4E3-5E795751F2DD}">
      <dgm:prSet phldrT="[Text]"/>
      <dgm:spPr/>
      <dgm:t>
        <a:bodyPr/>
        <a:lstStyle/>
        <a:p>
          <a:r>
            <a:rPr lang="en-US" dirty="0" err="1" smtClean="0"/>
            <a:t>ViewModel</a:t>
          </a:r>
          <a:endParaRPr lang="en-GB" dirty="0"/>
        </a:p>
      </dgm:t>
    </dgm:pt>
    <dgm:pt modelId="{392FA3D2-F9A2-4FBF-881C-21432638B19D}" type="parTrans" cxnId="{448F9267-6233-41A7-B35A-91AACA4AEF25}">
      <dgm:prSet/>
      <dgm:spPr/>
      <dgm:t>
        <a:bodyPr/>
        <a:lstStyle/>
        <a:p>
          <a:endParaRPr lang="en-GB"/>
        </a:p>
      </dgm:t>
    </dgm:pt>
    <dgm:pt modelId="{2C4E7E1C-9CD6-478D-A4C0-CF23C7A7B636}" type="sibTrans" cxnId="{448F9267-6233-41A7-B35A-91AACA4AEF25}">
      <dgm:prSet/>
      <dgm:spPr/>
      <dgm:t>
        <a:bodyPr/>
        <a:lstStyle/>
        <a:p>
          <a:endParaRPr lang="en-GB" dirty="0"/>
        </a:p>
      </dgm:t>
    </dgm:pt>
    <dgm:pt modelId="{13A84977-4C1D-4846-8978-AB0EF977CB52}">
      <dgm:prSet phldrT="[Text]"/>
      <dgm:spPr/>
      <dgm:t>
        <a:bodyPr/>
        <a:lstStyle/>
        <a:p>
          <a:r>
            <a:rPr lang="en-US" dirty="0" smtClean="0"/>
            <a:t>Model</a:t>
          </a:r>
          <a:endParaRPr lang="en-GB" dirty="0"/>
        </a:p>
      </dgm:t>
    </dgm:pt>
    <dgm:pt modelId="{B1523EBC-7EC8-483E-9006-47613CCBEDB0}" type="parTrans" cxnId="{9D139D25-11C4-461E-AB95-6B89F24A9769}">
      <dgm:prSet/>
      <dgm:spPr/>
      <dgm:t>
        <a:bodyPr/>
        <a:lstStyle/>
        <a:p>
          <a:endParaRPr lang="en-GB"/>
        </a:p>
      </dgm:t>
    </dgm:pt>
    <dgm:pt modelId="{4DE8E75A-8453-440A-BB4F-E0E18D316570}" type="sibTrans" cxnId="{9D139D25-11C4-461E-AB95-6B89F24A9769}">
      <dgm:prSet/>
      <dgm:spPr/>
      <dgm:t>
        <a:bodyPr/>
        <a:lstStyle/>
        <a:p>
          <a:endParaRPr lang="en-GB"/>
        </a:p>
      </dgm:t>
    </dgm:pt>
    <dgm:pt modelId="{62BA6A7F-D5AB-4F43-9788-071278861FE5}" type="pres">
      <dgm:prSet presAssocID="{77CAA67E-82C2-45EB-9B1E-22C3D5C800E3}" presName="cycle" presStyleCnt="0">
        <dgm:presLayoutVars>
          <dgm:dir/>
          <dgm:resizeHandles val="exact"/>
        </dgm:presLayoutVars>
      </dgm:prSet>
      <dgm:spPr/>
      <dgm:t>
        <a:bodyPr/>
        <a:lstStyle/>
        <a:p>
          <a:endParaRPr lang="en-GB"/>
        </a:p>
      </dgm:t>
    </dgm:pt>
    <dgm:pt modelId="{92BB5B34-6680-4DBF-9558-75A367B00D9E}" type="pres">
      <dgm:prSet presAssocID="{57634973-B9DE-4727-8236-2B3D489F444A}" presName="node" presStyleLbl="node1" presStyleIdx="0" presStyleCnt="3" custScaleX="86341" custScaleY="77723" custRadScaleRad="115413" custRadScaleInc="-2494">
        <dgm:presLayoutVars>
          <dgm:bulletEnabled val="1"/>
        </dgm:presLayoutVars>
      </dgm:prSet>
      <dgm:spPr/>
      <dgm:t>
        <a:bodyPr/>
        <a:lstStyle/>
        <a:p>
          <a:endParaRPr lang="en-GB"/>
        </a:p>
      </dgm:t>
    </dgm:pt>
    <dgm:pt modelId="{622390B4-7BC3-42C3-8F31-55CCA3576B7B}" type="pres">
      <dgm:prSet presAssocID="{8894A44E-12D7-4CE3-9F88-7E05DCC56E70}" presName="sibTrans" presStyleLbl="sibTrans2D1" presStyleIdx="0" presStyleCnt="3" custAng="7746777" custLinFactX="-40279" custLinFactY="33086" custLinFactNeighborX="-100000" custLinFactNeighborY="100000"/>
      <dgm:spPr/>
      <dgm:t>
        <a:bodyPr/>
        <a:lstStyle/>
        <a:p>
          <a:endParaRPr lang="en-GB"/>
        </a:p>
      </dgm:t>
    </dgm:pt>
    <dgm:pt modelId="{0D222155-02E0-4770-9386-33DC00F4B02A}" type="pres">
      <dgm:prSet presAssocID="{8894A44E-12D7-4CE3-9F88-7E05DCC56E70}" presName="connectorText" presStyleLbl="sibTrans2D1" presStyleIdx="0" presStyleCnt="3"/>
      <dgm:spPr/>
      <dgm:t>
        <a:bodyPr/>
        <a:lstStyle/>
        <a:p>
          <a:endParaRPr lang="en-GB"/>
        </a:p>
      </dgm:t>
    </dgm:pt>
    <dgm:pt modelId="{6D6B2735-FB1B-41F2-82E4-E9CECB2A1CF9}" type="pres">
      <dgm:prSet presAssocID="{BCF8AC2F-1E7C-4460-B4E3-5E795751F2DD}" presName="node" presStyleLbl="node1" presStyleIdx="1" presStyleCnt="3" custScaleX="82826" custScaleY="83588" custRadScaleRad="101395" custRadScaleInc="-37288">
        <dgm:presLayoutVars>
          <dgm:bulletEnabled val="1"/>
        </dgm:presLayoutVars>
      </dgm:prSet>
      <dgm:spPr/>
      <dgm:t>
        <a:bodyPr/>
        <a:lstStyle/>
        <a:p>
          <a:endParaRPr lang="en-GB"/>
        </a:p>
      </dgm:t>
    </dgm:pt>
    <dgm:pt modelId="{C35E45EF-2014-4DDC-8E63-15C28AACDD14}" type="pres">
      <dgm:prSet presAssocID="{2C4E7E1C-9CD6-478D-A4C0-CF23C7A7B636}" presName="sibTrans" presStyleLbl="sibTrans2D1" presStyleIdx="1" presStyleCnt="3" custAng="10800000" custLinFactNeighborX="10369" custLinFactNeighborY="46910"/>
      <dgm:spPr/>
      <dgm:t>
        <a:bodyPr/>
        <a:lstStyle/>
        <a:p>
          <a:endParaRPr lang="en-GB"/>
        </a:p>
      </dgm:t>
    </dgm:pt>
    <dgm:pt modelId="{2E16C906-4425-4CF1-86DD-89BCD791E2BC}" type="pres">
      <dgm:prSet presAssocID="{2C4E7E1C-9CD6-478D-A4C0-CF23C7A7B636}" presName="connectorText" presStyleLbl="sibTrans2D1" presStyleIdx="1" presStyleCnt="3"/>
      <dgm:spPr/>
      <dgm:t>
        <a:bodyPr/>
        <a:lstStyle/>
        <a:p>
          <a:endParaRPr lang="en-GB"/>
        </a:p>
      </dgm:t>
    </dgm:pt>
    <dgm:pt modelId="{FDCCD7FE-68E9-481B-8901-F3A7C9A18123}" type="pres">
      <dgm:prSet presAssocID="{13A84977-4C1D-4846-8978-AB0EF977CB52}" presName="node" presStyleLbl="node1" presStyleIdx="2" presStyleCnt="3" custScaleX="83270" custScaleY="82788" custRadScaleRad="113704" custRadScaleInc="36198">
        <dgm:presLayoutVars>
          <dgm:bulletEnabled val="1"/>
        </dgm:presLayoutVars>
      </dgm:prSet>
      <dgm:spPr/>
      <dgm:t>
        <a:bodyPr/>
        <a:lstStyle/>
        <a:p>
          <a:endParaRPr lang="en-GB"/>
        </a:p>
      </dgm:t>
    </dgm:pt>
    <dgm:pt modelId="{4936C3BD-CD34-420B-B6CF-81F4ECF0E6D7}" type="pres">
      <dgm:prSet presAssocID="{4DE8E75A-8453-440A-BB4F-E0E18D316570}" presName="sibTrans" presStyleLbl="sibTrans2D1" presStyleIdx="2" presStyleCnt="3" custAng="17578313" custLinFactX="100000" custLinFactNeighborX="169267" custLinFactNeighborY="-27199"/>
      <dgm:spPr/>
      <dgm:t>
        <a:bodyPr/>
        <a:lstStyle/>
        <a:p>
          <a:endParaRPr lang="en-GB"/>
        </a:p>
      </dgm:t>
    </dgm:pt>
    <dgm:pt modelId="{86136AA6-5C7A-452B-962F-D1A19664A840}" type="pres">
      <dgm:prSet presAssocID="{4DE8E75A-8453-440A-BB4F-E0E18D316570}" presName="connectorText" presStyleLbl="sibTrans2D1" presStyleIdx="2" presStyleCnt="3"/>
      <dgm:spPr/>
      <dgm:t>
        <a:bodyPr/>
        <a:lstStyle/>
        <a:p>
          <a:endParaRPr lang="en-GB"/>
        </a:p>
      </dgm:t>
    </dgm:pt>
  </dgm:ptLst>
  <dgm:cxnLst>
    <dgm:cxn modelId="{23671792-1889-4076-B117-2A5B44B1A9FC}" type="presOf" srcId="{BCF8AC2F-1E7C-4460-B4E3-5E795751F2DD}" destId="{6D6B2735-FB1B-41F2-82E4-E9CECB2A1CF9}" srcOrd="0" destOrd="0" presId="urn:microsoft.com/office/officeart/2005/8/layout/cycle2"/>
    <dgm:cxn modelId="{E30E37AB-E264-445B-8B79-5CC5BF55E861}" type="presOf" srcId="{8894A44E-12D7-4CE3-9F88-7E05DCC56E70}" destId="{0D222155-02E0-4770-9386-33DC00F4B02A}" srcOrd="1" destOrd="0" presId="urn:microsoft.com/office/officeart/2005/8/layout/cycle2"/>
    <dgm:cxn modelId="{43D7CDCA-300F-4DBA-91E4-C3F6F6754B99}" type="presOf" srcId="{2C4E7E1C-9CD6-478D-A4C0-CF23C7A7B636}" destId="{C35E45EF-2014-4DDC-8E63-15C28AACDD14}" srcOrd="0" destOrd="0" presId="urn:microsoft.com/office/officeart/2005/8/layout/cycle2"/>
    <dgm:cxn modelId="{CE5F4BEF-7236-440C-AC9E-E148FF09691F}" type="presOf" srcId="{77CAA67E-82C2-45EB-9B1E-22C3D5C800E3}" destId="{62BA6A7F-D5AB-4F43-9788-071278861FE5}" srcOrd="0" destOrd="0" presId="urn:microsoft.com/office/officeart/2005/8/layout/cycle2"/>
    <dgm:cxn modelId="{74CB4CBD-7408-4466-BA76-AC85C17BEE6E}" srcId="{77CAA67E-82C2-45EB-9B1E-22C3D5C800E3}" destId="{57634973-B9DE-4727-8236-2B3D489F444A}" srcOrd="0" destOrd="0" parTransId="{88D9B316-940A-4FF4-8FF9-2C3C14549FD8}" sibTransId="{8894A44E-12D7-4CE3-9F88-7E05DCC56E70}"/>
    <dgm:cxn modelId="{3D37743C-69CF-4560-83CF-8F1153750BF7}" type="presOf" srcId="{8894A44E-12D7-4CE3-9F88-7E05DCC56E70}" destId="{622390B4-7BC3-42C3-8F31-55CCA3576B7B}" srcOrd="0" destOrd="0" presId="urn:microsoft.com/office/officeart/2005/8/layout/cycle2"/>
    <dgm:cxn modelId="{448F9267-6233-41A7-B35A-91AACA4AEF25}" srcId="{77CAA67E-82C2-45EB-9B1E-22C3D5C800E3}" destId="{BCF8AC2F-1E7C-4460-B4E3-5E795751F2DD}" srcOrd="1" destOrd="0" parTransId="{392FA3D2-F9A2-4FBF-881C-21432638B19D}" sibTransId="{2C4E7E1C-9CD6-478D-A4C0-CF23C7A7B636}"/>
    <dgm:cxn modelId="{70D2EA34-2D24-4C60-AB2E-A7F9CAE19342}" type="presOf" srcId="{57634973-B9DE-4727-8236-2B3D489F444A}" destId="{92BB5B34-6680-4DBF-9558-75A367B00D9E}" srcOrd="0" destOrd="0" presId="urn:microsoft.com/office/officeart/2005/8/layout/cycle2"/>
    <dgm:cxn modelId="{533721E4-FEFA-4977-AF63-30B2ED23CFE5}" type="presOf" srcId="{13A84977-4C1D-4846-8978-AB0EF977CB52}" destId="{FDCCD7FE-68E9-481B-8901-F3A7C9A18123}" srcOrd="0" destOrd="0" presId="urn:microsoft.com/office/officeart/2005/8/layout/cycle2"/>
    <dgm:cxn modelId="{56592579-C986-471E-9E24-C994E55EA381}" type="presOf" srcId="{4DE8E75A-8453-440A-BB4F-E0E18D316570}" destId="{4936C3BD-CD34-420B-B6CF-81F4ECF0E6D7}" srcOrd="0" destOrd="0" presId="urn:microsoft.com/office/officeart/2005/8/layout/cycle2"/>
    <dgm:cxn modelId="{F515F34E-22AD-4CED-A3F1-9B05842F7BD1}" type="presOf" srcId="{2C4E7E1C-9CD6-478D-A4C0-CF23C7A7B636}" destId="{2E16C906-4425-4CF1-86DD-89BCD791E2BC}" srcOrd="1" destOrd="0" presId="urn:microsoft.com/office/officeart/2005/8/layout/cycle2"/>
    <dgm:cxn modelId="{9D139D25-11C4-461E-AB95-6B89F24A9769}" srcId="{77CAA67E-82C2-45EB-9B1E-22C3D5C800E3}" destId="{13A84977-4C1D-4846-8978-AB0EF977CB52}" srcOrd="2" destOrd="0" parTransId="{B1523EBC-7EC8-483E-9006-47613CCBEDB0}" sibTransId="{4DE8E75A-8453-440A-BB4F-E0E18D316570}"/>
    <dgm:cxn modelId="{6CA5C53D-F311-4D01-9B72-DBD2C5429D0B}" type="presOf" srcId="{4DE8E75A-8453-440A-BB4F-E0E18D316570}" destId="{86136AA6-5C7A-452B-962F-D1A19664A840}" srcOrd="1" destOrd="0" presId="urn:microsoft.com/office/officeart/2005/8/layout/cycle2"/>
    <dgm:cxn modelId="{77625382-CBBF-41F2-B4F8-983F4667DA4A}" type="presParOf" srcId="{62BA6A7F-D5AB-4F43-9788-071278861FE5}" destId="{92BB5B34-6680-4DBF-9558-75A367B00D9E}" srcOrd="0" destOrd="0" presId="urn:microsoft.com/office/officeart/2005/8/layout/cycle2"/>
    <dgm:cxn modelId="{38649595-8018-44B4-9840-C41889C4A84A}" type="presParOf" srcId="{62BA6A7F-D5AB-4F43-9788-071278861FE5}" destId="{622390B4-7BC3-42C3-8F31-55CCA3576B7B}" srcOrd="1" destOrd="0" presId="urn:microsoft.com/office/officeart/2005/8/layout/cycle2"/>
    <dgm:cxn modelId="{EF66A7DE-B817-4302-A396-2E68EDD54804}" type="presParOf" srcId="{622390B4-7BC3-42C3-8F31-55CCA3576B7B}" destId="{0D222155-02E0-4770-9386-33DC00F4B02A}" srcOrd="0" destOrd="0" presId="urn:microsoft.com/office/officeart/2005/8/layout/cycle2"/>
    <dgm:cxn modelId="{CF8444AC-4B79-4888-8F13-EF230CAACCA7}" type="presParOf" srcId="{62BA6A7F-D5AB-4F43-9788-071278861FE5}" destId="{6D6B2735-FB1B-41F2-82E4-E9CECB2A1CF9}" srcOrd="2" destOrd="0" presId="urn:microsoft.com/office/officeart/2005/8/layout/cycle2"/>
    <dgm:cxn modelId="{846FEF5F-8F1D-4E1E-9F5C-4AF17D74A34C}" type="presParOf" srcId="{62BA6A7F-D5AB-4F43-9788-071278861FE5}" destId="{C35E45EF-2014-4DDC-8E63-15C28AACDD14}" srcOrd="3" destOrd="0" presId="urn:microsoft.com/office/officeart/2005/8/layout/cycle2"/>
    <dgm:cxn modelId="{997F127C-69A2-40E9-963B-83BFE8A7B7FB}" type="presParOf" srcId="{C35E45EF-2014-4DDC-8E63-15C28AACDD14}" destId="{2E16C906-4425-4CF1-86DD-89BCD791E2BC}" srcOrd="0" destOrd="0" presId="urn:microsoft.com/office/officeart/2005/8/layout/cycle2"/>
    <dgm:cxn modelId="{30E5C89D-EDCD-489F-B009-266ADD6168A5}" type="presParOf" srcId="{62BA6A7F-D5AB-4F43-9788-071278861FE5}" destId="{FDCCD7FE-68E9-481B-8901-F3A7C9A18123}" srcOrd="4" destOrd="0" presId="urn:microsoft.com/office/officeart/2005/8/layout/cycle2"/>
    <dgm:cxn modelId="{4C2FCD8F-1458-4031-B6BE-6DC8E0172147}" type="presParOf" srcId="{62BA6A7F-D5AB-4F43-9788-071278861FE5}" destId="{4936C3BD-CD34-420B-B6CF-81F4ECF0E6D7}" srcOrd="5" destOrd="0" presId="urn:microsoft.com/office/officeart/2005/8/layout/cycle2"/>
    <dgm:cxn modelId="{691FC957-4CC9-4D7A-B4D1-1F19A6972D92}" type="presParOf" srcId="{4936C3BD-CD34-420B-B6CF-81F4ECF0E6D7}" destId="{86136AA6-5C7A-452B-962F-D1A19664A84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B5B34-6680-4DBF-9558-75A367B00D9E}">
      <dsp:nvSpPr>
        <dsp:cNvPr id="0" name=""/>
        <dsp:cNvSpPr/>
      </dsp:nvSpPr>
      <dsp:spPr>
        <a:xfrm>
          <a:off x="4433169" y="124905"/>
          <a:ext cx="1885603" cy="155226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View</a:t>
          </a:r>
          <a:endParaRPr lang="en-GB" sz="2000" kern="1200" dirty="0"/>
        </a:p>
      </dsp:txBody>
      <dsp:txXfrm>
        <a:off x="4709309" y="352229"/>
        <a:ext cx="1333323" cy="1097616"/>
      </dsp:txXfrm>
    </dsp:sp>
    <dsp:sp modelId="{622390B4-7BC3-42C3-8F31-55CCA3576B7B}">
      <dsp:nvSpPr>
        <dsp:cNvPr id="0" name=""/>
        <dsp:cNvSpPr/>
      </dsp:nvSpPr>
      <dsp:spPr>
        <a:xfrm rot="3531158">
          <a:off x="5774199" y="1862322"/>
          <a:ext cx="814780" cy="7434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a:off x="5828033" y="1915569"/>
        <a:ext cx="591754" cy="446053"/>
      </dsp:txXfrm>
    </dsp:sp>
    <dsp:sp modelId="{6D6B2735-FB1B-41F2-82E4-E9CECB2A1CF9}">
      <dsp:nvSpPr>
        <dsp:cNvPr id="0" name=""/>
        <dsp:cNvSpPr/>
      </dsp:nvSpPr>
      <dsp:spPr>
        <a:xfrm>
          <a:off x="6158019" y="2810343"/>
          <a:ext cx="1698217" cy="15792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Controller</a:t>
          </a:r>
          <a:endParaRPr lang="en-GB" sz="2000" kern="1200" dirty="0"/>
        </a:p>
      </dsp:txBody>
      <dsp:txXfrm>
        <a:off x="6406717" y="3041625"/>
        <a:ext cx="1200821" cy="1116727"/>
      </dsp:txXfrm>
    </dsp:sp>
    <dsp:sp modelId="{C35E45EF-2014-4DDC-8E63-15C28AACDD14}">
      <dsp:nvSpPr>
        <dsp:cNvPr id="0" name=""/>
        <dsp:cNvSpPr/>
      </dsp:nvSpPr>
      <dsp:spPr>
        <a:xfrm rot="10849343">
          <a:off x="4935534" y="3204743"/>
          <a:ext cx="864017" cy="7434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rot="10800000">
        <a:off x="5158549" y="3355028"/>
        <a:ext cx="640991" cy="446053"/>
      </dsp:txXfrm>
    </dsp:sp>
    <dsp:sp modelId="{FDCCD7FE-68E9-481B-8901-F3A7C9A18123}">
      <dsp:nvSpPr>
        <dsp:cNvPr id="0" name=""/>
        <dsp:cNvSpPr/>
      </dsp:nvSpPr>
      <dsp:spPr>
        <a:xfrm>
          <a:off x="2661162" y="2752405"/>
          <a:ext cx="1867034" cy="15972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Model</a:t>
          </a:r>
          <a:endParaRPr lang="en-GB" sz="2000" kern="1200" dirty="0"/>
        </a:p>
      </dsp:txBody>
      <dsp:txXfrm>
        <a:off x="2934583" y="2986310"/>
        <a:ext cx="1320192" cy="1129390"/>
      </dsp:txXfrm>
    </dsp:sp>
    <dsp:sp modelId="{4936C3BD-CD34-420B-B6CF-81F4ECF0E6D7}">
      <dsp:nvSpPr>
        <dsp:cNvPr id="0" name=""/>
        <dsp:cNvSpPr/>
      </dsp:nvSpPr>
      <dsp:spPr>
        <a:xfrm rot="18234525">
          <a:off x="4068616" y="1866887"/>
          <a:ext cx="816512" cy="7434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a:off x="4117919" y="2108119"/>
        <a:ext cx="593486" cy="446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B5B34-6680-4DBF-9558-75A367B00D9E}">
      <dsp:nvSpPr>
        <dsp:cNvPr id="0" name=""/>
        <dsp:cNvSpPr/>
      </dsp:nvSpPr>
      <dsp:spPr>
        <a:xfrm>
          <a:off x="4425864" y="39399"/>
          <a:ext cx="1731179" cy="155838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View</a:t>
          </a:r>
          <a:endParaRPr lang="en-GB" sz="1700" kern="1200" dirty="0"/>
        </a:p>
      </dsp:txBody>
      <dsp:txXfrm>
        <a:off x="4679389" y="267619"/>
        <a:ext cx="1224129" cy="1101944"/>
      </dsp:txXfrm>
    </dsp:sp>
    <dsp:sp modelId="{622390B4-7BC3-42C3-8F31-55CCA3576B7B}">
      <dsp:nvSpPr>
        <dsp:cNvPr id="0" name=""/>
        <dsp:cNvSpPr/>
      </dsp:nvSpPr>
      <dsp:spPr>
        <a:xfrm rot="10819934">
          <a:off x="4931797" y="2477319"/>
          <a:ext cx="652012" cy="6767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p>
      </dsp:txBody>
      <dsp:txXfrm>
        <a:off x="5127399" y="2613227"/>
        <a:ext cx="456408" cy="406022"/>
      </dsp:txXfrm>
    </dsp:sp>
    <dsp:sp modelId="{6D6B2735-FB1B-41F2-82E4-E9CECB2A1CF9}">
      <dsp:nvSpPr>
        <dsp:cNvPr id="0" name=""/>
        <dsp:cNvSpPr/>
      </dsp:nvSpPr>
      <dsp:spPr>
        <a:xfrm>
          <a:off x="6261889" y="2221872"/>
          <a:ext cx="1660702" cy="167598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err="1" smtClean="0"/>
            <a:t>ViewModel</a:t>
          </a:r>
          <a:endParaRPr lang="en-GB" sz="1700" kern="1200" dirty="0"/>
        </a:p>
      </dsp:txBody>
      <dsp:txXfrm>
        <a:off x="6505093" y="2467314"/>
        <a:ext cx="1174294" cy="1185096"/>
      </dsp:txXfrm>
    </dsp:sp>
    <dsp:sp modelId="{C35E45EF-2014-4DDC-8E63-15C28AACDD14}">
      <dsp:nvSpPr>
        <dsp:cNvPr id="0" name=""/>
        <dsp:cNvSpPr/>
      </dsp:nvSpPr>
      <dsp:spPr>
        <a:xfrm rot="21552893">
          <a:off x="4843458" y="3063894"/>
          <a:ext cx="1081740" cy="6767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dirty="0"/>
        </a:p>
      </dsp:txBody>
      <dsp:txXfrm rot="10800000">
        <a:off x="4843468" y="3200626"/>
        <a:ext cx="878729" cy="406022"/>
      </dsp:txXfrm>
    </dsp:sp>
    <dsp:sp modelId="{FDCCD7FE-68E9-481B-8901-F3A7C9A18123}">
      <dsp:nvSpPr>
        <dsp:cNvPr id="0" name=""/>
        <dsp:cNvSpPr/>
      </dsp:nvSpPr>
      <dsp:spPr>
        <a:xfrm>
          <a:off x="2551611" y="2280675"/>
          <a:ext cx="1669604" cy="16599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Model</a:t>
          </a:r>
          <a:endParaRPr lang="en-GB" sz="1700" kern="1200" dirty="0"/>
        </a:p>
      </dsp:txBody>
      <dsp:txXfrm>
        <a:off x="2796119" y="2523768"/>
        <a:ext cx="1180588" cy="1173754"/>
      </dsp:txXfrm>
    </dsp:sp>
    <dsp:sp modelId="{4936C3BD-CD34-420B-B6CF-81F4ECF0E6D7}">
      <dsp:nvSpPr>
        <dsp:cNvPr id="0" name=""/>
        <dsp:cNvSpPr/>
      </dsp:nvSpPr>
      <dsp:spPr>
        <a:xfrm rot="14562213">
          <a:off x="5886690" y="1449685"/>
          <a:ext cx="708711" cy="6767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p>
      </dsp:txBody>
      <dsp:txXfrm>
        <a:off x="6034745" y="1675228"/>
        <a:ext cx="505700" cy="406022"/>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9/2/2017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2588765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3070197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2464464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60448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2600244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104020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2626022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2463183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4106363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3059636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801" y="2820728"/>
            <a:ext cx="7877329" cy="747897"/>
          </a:xfrm>
        </p:spPr>
        <p:txBody>
          <a:bodyPr/>
          <a:lstStyle/>
          <a:p>
            <a:r>
              <a:rPr lang="en-US" dirty="0" smtClean="0"/>
              <a:t>Getting started with Angular</a:t>
            </a:r>
            <a:endParaRPr lang="en-US" dirty="0"/>
          </a:p>
        </p:txBody>
      </p:sp>
      <p:sp>
        <p:nvSpPr>
          <p:cNvPr id="3" name="Subtitle 2"/>
          <p:cNvSpPr>
            <a:spLocks noGrp="1"/>
          </p:cNvSpPr>
          <p:nvPr>
            <p:ph type="body" sz="quarter" idx="10"/>
          </p:nvPr>
        </p:nvSpPr>
        <p:spPr>
          <a:xfrm>
            <a:off x="6649707" y="5805114"/>
            <a:ext cx="5317008" cy="713913"/>
          </a:xfrm>
        </p:spPr>
        <p:txBody>
          <a:bodyPr/>
          <a:lstStyle/>
          <a:p>
            <a:pPr marL="0" indent="0">
              <a:buNone/>
            </a:pPr>
            <a:r>
              <a:rPr lang="en-US" dirty="0" smtClean="0">
                <a:solidFill>
                  <a:schemeClr val="bg1"/>
                </a:solidFill>
              </a:rPr>
              <a:t>Prakash </a:t>
            </a:r>
            <a:r>
              <a:rPr lang="en-US" dirty="0" smtClean="0">
                <a:solidFill>
                  <a:schemeClr val="bg1"/>
                </a:solidFill>
              </a:rPr>
              <a:t>Tripathi</a:t>
            </a:r>
            <a:endParaRPr lang="en-US" dirty="0">
              <a:solidFill>
                <a:schemeClr val="bg1"/>
              </a:solidFill>
            </a:endParaRPr>
          </a:p>
          <a:p>
            <a:pPr marL="0" indent="0">
              <a:buNone/>
            </a:pPr>
            <a:r>
              <a:rPr lang="en-US" sz="1600" dirty="0" smtClean="0">
                <a:solidFill>
                  <a:schemeClr val="bg1"/>
                </a:solidFill>
              </a:rPr>
              <a:t>Twitter</a:t>
            </a:r>
            <a:r>
              <a:rPr lang="en-US" sz="1600" dirty="0">
                <a:solidFill>
                  <a:schemeClr val="bg1"/>
                </a:solidFill>
              </a:rPr>
              <a:t>: @Prakash_MANIT | </a:t>
            </a:r>
            <a:r>
              <a:rPr lang="en-US" sz="1600" dirty="0">
                <a:solidFill>
                  <a:schemeClr val="bg1"/>
                </a:solidFill>
              </a:rPr>
              <a:t>http://</a:t>
            </a:r>
            <a:r>
              <a:rPr lang="en-US" sz="1600" dirty="0" smtClean="0">
                <a:solidFill>
                  <a:schemeClr val="bg1"/>
                </a:solidFill>
              </a:rPr>
              <a:t>www.techyprakash.com</a:t>
            </a:r>
            <a:endParaRPr lang="en-US" sz="1600" dirty="0">
              <a:solidFill>
                <a:schemeClr val="bg1"/>
              </a:solidFill>
            </a:endParaRPr>
          </a:p>
        </p:txBody>
      </p:sp>
    </p:spTree>
    <p:extLst>
      <p:ext uri="{BB962C8B-B14F-4D97-AF65-F5344CB8AC3E}">
        <p14:creationId xmlns:p14="http://schemas.microsoft.com/office/powerpoint/2010/main" val="244850527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JQuery</a:t>
            </a:r>
            <a:endParaRPr lang="en-GB" dirty="0"/>
          </a:p>
        </p:txBody>
      </p:sp>
      <p:sp>
        <p:nvSpPr>
          <p:cNvPr id="3" name="Content Placeholder 2"/>
          <p:cNvSpPr>
            <a:spLocks noGrp="1"/>
          </p:cNvSpPr>
          <p:nvPr>
            <p:ph type="body" sz="quarter" idx="10"/>
          </p:nvPr>
        </p:nvSpPr>
        <p:spPr>
          <a:xfrm>
            <a:off x="519249" y="1447799"/>
            <a:ext cx="10986288" cy="4897342"/>
          </a:xfrm>
        </p:spPr>
        <p:txBody>
          <a:bodyPr>
            <a:normAutofit/>
          </a:bodyPr>
          <a:lstStyle/>
          <a:p>
            <a:pPr fontAlgn="base">
              <a:buNone/>
            </a:pPr>
            <a:r>
              <a:rPr lang="en-US" sz="2800" dirty="0"/>
              <a:t>&lt;p id="greeting2"&gt;&lt;/p&gt;</a:t>
            </a:r>
          </a:p>
          <a:p>
            <a:pPr fontAlgn="base">
              <a:buNone/>
            </a:pPr>
            <a:r>
              <a:rPr lang="en-US" sz="2800" dirty="0"/>
              <a:t> </a:t>
            </a:r>
          </a:p>
          <a:p>
            <a:pPr fontAlgn="base">
              <a:buNone/>
            </a:pPr>
            <a:r>
              <a:rPr lang="en-US" sz="2800" dirty="0"/>
              <a:t>&lt;script&gt;</a:t>
            </a:r>
          </a:p>
          <a:p>
            <a:pPr fontAlgn="base">
              <a:buNone/>
            </a:pPr>
            <a:r>
              <a:rPr lang="en-US" sz="2800" dirty="0"/>
              <a:t>$(function(){</a:t>
            </a:r>
          </a:p>
          <a:p>
            <a:pPr fontAlgn="base">
              <a:buNone/>
            </a:pPr>
            <a:r>
              <a:rPr lang="en-US" sz="2800" dirty="0"/>
              <a:t>  $('#greeting2').text('Hello World!');</a:t>
            </a:r>
          </a:p>
          <a:p>
            <a:pPr fontAlgn="base">
              <a:buNone/>
            </a:pPr>
            <a:r>
              <a:rPr lang="en-US" sz="2800" dirty="0"/>
              <a:t>});</a:t>
            </a:r>
          </a:p>
          <a:p>
            <a:pPr fontAlgn="base">
              <a:buNone/>
            </a:pPr>
            <a:r>
              <a:rPr lang="en-US" sz="2800" dirty="0"/>
              <a:t>&lt;/script&gt;</a:t>
            </a:r>
          </a:p>
          <a:p>
            <a:pPr marL="0" indent="0">
              <a:buNone/>
            </a:pPr>
            <a:endParaRPr lang="en-US" sz="2800" dirty="0"/>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12441882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AngularJS</a:t>
            </a:r>
            <a:endParaRPr lang="en-GB" dirty="0"/>
          </a:p>
        </p:txBody>
      </p:sp>
      <p:sp>
        <p:nvSpPr>
          <p:cNvPr id="3" name="Content Placeholder 2"/>
          <p:cNvSpPr>
            <a:spLocks noGrp="1"/>
          </p:cNvSpPr>
          <p:nvPr>
            <p:ph type="body" sz="quarter" idx="10"/>
          </p:nvPr>
        </p:nvSpPr>
        <p:spPr>
          <a:xfrm>
            <a:off x="519249" y="1447799"/>
            <a:ext cx="10986288" cy="4897342"/>
          </a:xfrm>
        </p:spPr>
        <p:txBody>
          <a:bodyPr>
            <a:normAutofit/>
          </a:bodyPr>
          <a:lstStyle/>
          <a:p>
            <a:pPr>
              <a:buNone/>
            </a:pPr>
            <a:r>
              <a:rPr lang="en-US" sz="2800" dirty="0"/>
              <a:t>&lt;p </a:t>
            </a:r>
            <a:r>
              <a:rPr lang="en-US" sz="2800" dirty="0" err="1"/>
              <a:t>ng:init</a:t>
            </a:r>
            <a:r>
              <a:rPr lang="en-US" sz="2800" dirty="0"/>
              <a:t>="greeting = 'Hello World!'"&gt;{{greeting}}&lt;/p&gt;</a:t>
            </a:r>
          </a:p>
          <a:p>
            <a:pPr marL="0" indent="0">
              <a:buNone/>
            </a:pPr>
            <a:endParaRPr lang="en-US" sz="2800" dirty="0"/>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137168391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 of ANGULARJS</a:t>
            </a:r>
            <a:endParaRPr lang="en-GB" dirty="0"/>
          </a:p>
        </p:txBody>
      </p:sp>
      <p:sp>
        <p:nvSpPr>
          <p:cNvPr id="3" name="Content Placeholder 2"/>
          <p:cNvSpPr>
            <a:spLocks noGrp="1"/>
          </p:cNvSpPr>
          <p:nvPr>
            <p:ph type="body" sz="quarter" idx="10"/>
          </p:nvPr>
        </p:nvSpPr>
        <p:spPr>
          <a:xfrm>
            <a:off x="519249" y="1447799"/>
            <a:ext cx="10986288" cy="4897342"/>
          </a:xfrm>
        </p:spPr>
        <p:txBody>
          <a:bodyPr>
            <a:normAutofit/>
          </a:bodyPr>
          <a:lstStyle/>
          <a:p>
            <a:pPr>
              <a:buFont typeface="Wingdings" panose="05000000000000000000" pitchFamily="2" charset="2"/>
              <a:buChar char="§"/>
            </a:pPr>
            <a:r>
              <a:rPr lang="en-US" sz="2800" dirty="0" smtClean="0"/>
              <a:t>Declarative HTML approach</a:t>
            </a:r>
          </a:p>
          <a:p>
            <a:pPr>
              <a:buFont typeface="Wingdings" panose="05000000000000000000" pitchFamily="2" charset="2"/>
              <a:buChar char="§"/>
            </a:pPr>
            <a:r>
              <a:rPr lang="en-US" sz="2800" dirty="0" smtClean="0"/>
              <a:t>Easy Data Binding : Two way Data Binding</a:t>
            </a:r>
          </a:p>
          <a:p>
            <a:pPr>
              <a:buFont typeface="Wingdings" panose="05000000000000000000" pitchFamily="2" charset="2"/>
              <a:buChar char="§"/>
            </a:pPr>
            <a:r>
              <a:rPr lang="en-US" sz="2800" dirty="0"/>
              <a:t>Reusable </a:t>
            </a:r>
            <a:r>
              <a:rPr lang="en-US" sz="2800" dirty="0" smtClean="0"/>
              <a:t>Components</a:t>
            </a:r>
          </a:p>
          <a:p>
            <a:pPr>
              <a:buFont typeface="Wingdings" panose="05000000000000000000" pitchFamily="2" charset="2"/>
              <a:buChar char="§"/>
            </a:pPr>
            <a:r>
              <a:rPr lang="en-US" sz="2800" dirty="0" smtClean="0"/>
              <a:t>MVC/MVVM </a:t>
            </a:r>
            <a:r>
              <a:rPr lang="en-US" sz="2800" dirty="0"/>
              <a:t>and Dependency </a:t>
            </a:r>
            <a:r>
              <a:rPr lang="en-US" sz="2800" dirty="0" smtClean="0"/>
              <a:t>Injection </a:t>
            </a:r>
            <a:r>
              <a:rPr lang="en-US" sz="2800" dirty="0" smtClean="0"/>
              <a:t>Pattern</a:t>
            </a:r>
            <a:endParaRPr lang="en-US" sz="2800" dirty="0" smtClean="0"/>
          </a:p>
          <a:p>
            <a:pPr>
              <a:buFont typeface="Wingdings" panose="05000000000000000000" pitchFamily="2" charset="2"/>
              <a:buChar char="§"/>
            </a:pPr>
            <a:r>
              <a:rPr lang="en-US" sz="2800" dirty="0" smtClean="0"/>
              <a:t>End </a:t>
            </a:r>
            <a:r>
              <a:rPr lang="en-US" sz="2800" dirty="0" smtClean="0"/>
              <a:t>to end Integration Testing / Unit Testing</a:t>
            </a:r>
          </a:p>
          <a:p>
            <a:pPr>
              <a:buFont typeface="Wingdings" panose="05000000000000000000" pitchFamily="2" charset="2"/>
              <a:buChar char="§"/>
            </a:pPr>
            <a:r>
              <a:rPr lang="en-US" sz="2800" dirty="0" smtClean="0"/>
              <a:t>Routing, </a:t>
            </a:r>
            <a:r>
              <a:rPr lang="en-US" sz="2800" dirty="0" err="1" smtClean="0"/>
              <a:t>Templating</a:t>
            </a:r>
            <a:endParaRPr lang="en-US" sz="2800" dirty="0" smtClean="0"/>
          </a:p>
          <a:p>
            <a:pPr>
              <a:buFont typeface="Wingdings" panose="05000000000000000000" pitchFamily="2" charset="2"/>
              <a:buChar char="§"/>
            </a:pPr>
            <a:r>
              <a:rPr lang="en-US" sz="2800" dirty="0"/>
              <a:t>Modules and Services</a:t>
            </a:r>
            <a:endParaRPr lang="en-GB" sz="2800" dirty="0"/>
          </a:p>
          <a:p>
            <a:pPr>
              <a:buFont typeface="Wingdings" panose="05000000000000000000" pitchFamily="2" charset="2"/>
              <a:buChar char="§"/>
            </a:pPr>
            <a:r>
              <a:rPr lang="en-US" sz="2800" dirty="0"/>
              <a:t>Expressions and Filters</a:t>
            </a:r>
          </a:p>
          <a:p>
            <a:pPr>
              <a:buFont typeface="Wingdings" panose="05000000000000000000" pitchFamily="2" charset="2"/>
              <a:buChar char="§"/>
            </a:pPr>
            <a:r>
              <a:rPr lang="en-US" sz="2800" dirty="0"/>
              <a:t>Directives, Form Validation</a:t>
            </a:r>
          </a:p>
          <a:p>
            <a:pPr>
              <a:buFont typeface="Wingdings" panose="05000000000000000000" pitchFamily="2" charset="2"/>
              <a:buChar char="§"/>
            </a:pPr>
            <a:r>
              <a:rPr lang="en-US" sz="2800" dirty="0"/>
              <a:t>$scope, $http, $</a:t>
            </a:r>
            <a:r>
              <a:rPr lang="en-US" sz="2800" dirty="0" err="1"/>
              <a:t>routeProvider</a:t>
            </a:r>
            <a:r>
              <a:rPr lang="en-US" sz="2800" dirty="0"/>
              <a:t>…</a:t>
            </a:r>
          </a:p>
          <a:p>
            <a:pPr marL="0" indent="0">
              <a:buNone/>
            </a:pPr>
            <a:endParaRPr lang="en-US" sz="2800" dirty="0"/>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254471589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 Model View Controller</a:t>
            </a:r>
            <a:endParaRPr lang="en-GB"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252984459"/>
              </p:ext>
            </p:extLst>
          </p:nvPr>
        </p:nvGraphicFramePr>
        <p:xfrm>
          <a:off x="837407" y="1394715"/>
          <a:ext cx="10515600" cy="50672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7539427" y="3062569"/>
            <a:ext cx="2540000" cy="646331"/>
          </a:xfrm>
          <a:prstGeom prst="rect">
            <a:avLst/>
          </a:prstGeom>
          <a:noFill/>
        </p:spPr>
        <p:txBody>
          <a:bodyPr wrap="square" rtlCol="0">
            <a:spAutoFit/>
          </a:bodyPr>
          <a:lstStyle/>
          <a:p>
            <a:r>
              <a:rPr lang="en-US" dirty="0" smtClean="0">
                <a:solidFill>
                  <a:schemeClr val="bg1"/>
                </a:solidFill>
              </a:rPr>
              <a:t>1. Event or User Action or View Load</a:t>
            </a:r>
            <a:endParaRPr lang="en-GB" dirty="0">
              <a:solidFill>
                <a:schemeClr val="bg1"/>
              </a:solidFill>
            </a:endParaRPr>
          </a:p>
        </p:txBody>
      </p:sp>
      <p:sp>
        <p:nvSpPr>
          <p:cNvPr id="6" name="TextBox 5"/>
          <p:cNvSpPr txBox="1"/>
          <p:nvPr/>
        </p:nvSpPr>
        <p:spPr>
          <a:xfrm>
            <a:off x="5003800" y="5815600"/>
            <a:ext cx="3149600" cy="646331"/>
          </a:xfrm>
          <a:prstGeom prst="rect">
            <a:avLst/>
          </a:prstGeom>
          <a:noFill/>
        </p:spPr>
        <p:txBody>
          <a:bodyPr wrap="square" rtlCol="0">
            <a:spAutoFit/>
          </a:bodyPr>
          <a:lstStyle/>
          <a:p>
            <a:r>
              <a:rPr lang="en-US" dirty="0">
                <a:solidFill>
                  <a:schemeClr val="bg1"/>
                </a:solidFill>
              </a:rPr>
              <a:t>2</a:t>
            </a:r>
            <a:r>
              <a:rPr lang="en-US" dirty="0" smtClean="0">
                <a:solidFill>
                  <a:schemeClr val="bg1"/>
                </a:solidFill>
              </a:rPr>
              <a:t>. Maps to particular Model after fetching the data</a:t>
            </a:r>
            <a:endParaRPr lang="en-GB" dirty="0">
              <a:solidFill>
                <a:schemeClr val="bg1"/>
              </a:solidFill>
            </a:endParaRPr>
          </a:p>
        </p:txBody>
      </p:sp>
      <p:sp>
        <p:nvSpPr>
          <p:cNvPr id="7" name="TextBox 6"/>
          <p:cNvSpPr txBox="1"/>
          <p:nvPr/>
        </p:nvSpPr>
        <p:spPr>
          <a:xfrm>
            <a:off x="2127240" y="2835292"/>
            <a:ext cx="3022336" cy="923330"/>
          </a:xfrm>
          <a:prstGeom prst="rect">
            <a:avLst/>
          </a:prstGeom>
          <a:noFill/>
        </p:spPr>
        <p:txBody>
          <a:bodyPr wrap="square" rtlCol="0">
            <a:spAutoFit/>
          </a:bodyPr>
          <a:lstStyle/>
          <a:p>
            <a:r>
              <a:rPr lang="en-US" dirty="0" smtClean="0">
                <a:solidFill>
                  <a:schemeClr val="bg1"/>
                </a:solidFill>
              </a:rPr>
              <a:t>3. Implement the Business Logic on </a:t>
            </a:r>
            <a:r>
              <a:rPr lang="en-US" dirty="0">
                <a:solidFill>
                  <a:schemeClr val="bg1"/>
                </a:solidFill>
              </a:rPr>
              <a:t>response </a:t>
            </a:r>
            <a:r>
              <a:rPr lang="en-US" dirty="0" smtClean="0">
                <a:solidFill>
                  <a:schemeClr val="bg1"/>
                </a:solidFill>
              </a:rPr>
              <a:t>data and Bind it to View</a:t>
            </a:r>
            <a:endParaRPr lang="en-GB" dirty="0">
              <a:solidFill>
                <a:schemeClr val="bg1"/>
              </a:solidFill>
            </a:endParaRPr>
          </a:p>
        </p:txBody>
      </p:sp>
      <p:cxnSp>
        <p:nvCxnSpPr>
          <p:cNvPr id="11" name="Straight Arrow Connector 10"/>
          <p:cNvCxnSpPr/>
          <p:nvPr/>
        </p:nvCxnSpPr>
        <p:spPr>
          <a:xfrm flipH="1" flipV="1">
            <a:off x="6350000" y="3784600"/>
            <a:ext cx="2286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5715000" y="3975100"/>
            <a:ext cx="264117" cy="36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213600" y="1333500"/>
            <a:ext cx="3759200" cy="1015663"/>
          </a:xfrm>
          <a:prstGeom prst="rect">
            <a:avLst/>
          </a:prstGeom>
          <a:noFill/>
        </p:spPr>
        <p:txBody>
          <a:bodyPr wrap="square" rtlCol="0">
            <a:spAutoFit/>
          </a:bodyPr>
          <a:lstStyle/>
          <a:p>
            <a:r>
              <a:rPr lang="en-US" dirty="0" smtClean="0">
                <a:solidFill>
                  <a:schemeClr val="bg1"/>
                </a:solidFill>
              </a:rPr>
              <a:t>View : </a:t>
            </a:r>
          </a:p>
          <a:p>
            <a:pPr marL="285750" indent="-285750">
              <a:buFont typeface="Arial" panose="020B0604020202020204" pitchFamily="34" charset="0"/>
              <a:buChar char="•"/>
            </a:pPr>
            <a:r>
              <a:rPr lang="en-US" sz="1400" dirty="0" smtClean="0">
                <a:solidFill>
                  <a:schemeClr val="bg1"/>
                </a:solidFill>
              </a:rPr>
              <a:t>Renders the Model</a:t>
            </a:r>
            <a:r>
              <a:rPr lang="en-GB" sz="1400" dirty="0" smtClean="0">
                <a:solidFill>
                  <a:schemeClr val="bg1"/>
                </a:solidFill>
              </a:rPr>
              <a:t> data</a:t>
            </a:r>
            <a:endParaRPr lang="en-US" sz="1400" dirty="0">
              <a:solidFill>
                <a:schemeClr val="bg1"/>
              </a:solidFill>
            </a:endParaRPr>
          </a:p>
          <a:p>
            <a:pPr marL="285750" indent="-285750">
              <a:buFont typeface="Arial" panose="020B0604020202020204" pitchFamily="34" charset="0"/>
              <a:buChar char="•"/>
            </a:pPr>
            <a:r>
              <a:rPr lang="en-US" sz="1400" dirty="0" smtClean="0">
                <a:solidFill>
                  <a:schemeClr val="bg1"/>
                </a:solidFill>
              </a:rPr>
              <a:t>Send User actions/events to controller</a:t>
            </a:r>
          </a:p>
          <a:p>
            <a:pPr marL="285750" indent="-285750">
              <a:buFont typeface="Arial" panose="020B0604020202020204" pitchFamily="34" charset="0"/>
              <a:buChar char="•"/>
            </a:pPr>
            <a:r>
              <a:rPr lang="en-US" sz="1400" dirty="0" smtClean="0">
                <a:solidFill>
                  <a:schemeClr val="bg1"/>
                </a:solidFill>
              </a:rPr>
              <a:t>UI</a:t>
            </a:r>
            <a:endParaRPr lang="en-GB" sz="1400" dirty="0" smtClean="0">
              <a:solidFill>
                <a:schemeClr val="bg1"/>
              </a:solidFill>
            </a:endParaRPr>
          </a:p>
        </p:txBody>
      </p:sp>
      <p:sp>
        <p:nvSpPr>
          <p:cNvPr id="45" name="TextBox 44"/>
          <p:cNvSpPr txBox="1"/>
          <p:nvPr/>
        </p:nvSpPr>
        <p:spPr>
          <a:xfrm>
            <a:off x="8693647" y="4445000"/>
            <a:ext cx="3241261" cy="1015663"/>
          </a:xfrm>
          <a:prstGeom prst="rect">
            <a:avLst/>
          </a:prstGeom>
          <a:noFill/>
        </p:spPr>
        <p:txBody>
          <a:bodyPr wrap="square" rtlCol="0">
            <a:spAutoFit/>
          </a:bodyPr>
          <a:lstStyle/>
          <a:p>
            <a:r>
              <a:rPr lang="en-US" dirty="0" smtClean="0">
                <a:solidFill>
                  <a:schemeClr val="bg1"/>
                </a:solidFill>
              </a:rPr>
              <a:t>Controller: </a:t>
            </a:r>
          </a:p>
          <a:p>
            <a:pPr marL="285750" indent="-285750">
              <a:buFont typeface="Arial" panose="020B0604020202020204" pitchFamily="34" charset="0"/>
              <a:buChar char="•"/>
            </a:pPr>
            <a:r>
              <a:rPr lang="en-US" sz="1400" dirty="0" smtClean="0">
                <a:solidFill>
                  <a:schemeClr val="bg1"/>
                </a:solidFill>
              </a:rPr>
              <a:t>Define Application Behavior</a:t>
            </a:r>
            <a:endParaRPr lang="en-US" sz="1400" dirty="0">
              <a:solidFill>
                <a:schemeClr val="bg1"/>
              </a:solidFill>
            </a:endParaRPr>
          </a:p>
          <a:p>
            <a:pPr marL="285750" indent="-285750">
              <a:buFont typeface="Arial" panose="020B0604020202020204" pitchFamily="34" charset="0"/>
              <a:buChar char="•"/>
            </a:pPr>
            <a:r>
              <a:rPr lang="en-US" sz="1400" dirty="0" smtClean="0">
                <a:solidFill>
                  <a:schemeClr val="bg1"/>
                </a:solidFill>
              </a:rPr>
              <a:t>Maps user actions to Model</a:t>
            </a:r>
          </a:p>
          <a:p>
            <a:pPr marL="285750" indent="-285750">
              <a:buFont typeface="Arial" panose="020B0604020202020204" pitchFamily="34" charset="0"/>
              <a:buChar char="•"/>
            </a:pPr>
            <a:r>
              <a:rPr lang="en-US" sz="1400" dirty="0" smtClean="0">
                <a:solidFill>
                  <a:schemeClr val="bg1"/>
                </a:solidFill>
              </a:rPr>
              <a:t>Select view for </a:t>
            </a:r>
            <a:r>
              <a:rPr lang="en-US" sz="1400" dirty="0" smtClean="0"/>
              <a:t>response</a:t>
            </a:r>
            <a:endParaRPr lang="en-GB" sz="1400" dirty="0" smtClean="0"/>
          </a:p>
        </p:txBody>
      </p:sp>
      <p:sp>
        <p:nvSpPr>
          <p:cNvPr id="46" name="TextBox 45"/>
          <p:cNvSpPr txBox="1"/>
          <p:nvPr/>
        </p:nvSpPr>
        <p:spPr>
          <a:xfrm>
            <a:off x="1102297" y="4445000"/>
            <a:ext cx="2467840" cy="1231106"/>
          </a:xfrm>
          <a:prstGeom prst="rect">
            <a:avLst/>
          </a:prstGeom>
          <a:noFill/>
        </p:spPr>
        <p:txBody>
          <a:bodyPr wrap="square" rtlCol="0">
            <a:spAutoFit/>
          </a:bodyPr>
          <a:lstStyle/>
          <a:p>
            <a:r>
              <a:rPr lang="en-US" dirty="0" smtClean="0">
                <a:solidFill>
                  <a:schemeClr val="bg1"/>
                </a:solidFill>
              </a:rPr>
              <a:t>Model: </a:t>
            </a:r>
          </a:p>
          <a:p>
            <a:pPr marL="285750" indent="-285750">
              <a:buFont typeface="Arial" panose="020B0604020202020204" pitchFamily="34" charset="0"/>
              <a:buChar char="•"/>
            </a:pPr>
            <a:r>
              <a:rPr lang="en-US" sz="1400" dirty="0" smtClean="0">
                <a:solidFill>
                  <a:schemeClr val="bg1"/>
                </a:solidFill>
              </a:rPr>
              <a:t>Business Logic</a:t>
            </a:r>
            <a:endParaRPr lang="en-US" sz="1400" dirty="0">
              <a:solidFill>
                <a:schemeClr val="bg1"/>
              </a:solidFill>
            </a:endParaRPr>
          </a:p>
          <a:p>
            <a:pPr marL="285750" indent="-285750">
              <a:buFont typeface="Arial" panose="020B0604020202020204" pitchFamily="34" charset="0"/>
              <a:buChar char="•"/>
            </a:pPr>
            <a:r>
              <a:rPr lang="en-US" sz="1400" dirty="0" smtClean="0">
                <a:solidFill>
                  <a:schemeClr val="bg1"/>
                </a:solidFill>
              </a:rPr>
              <a:t>Notify view changes</a:t>
            </a:r>
          </a:p>
          <a:p>
            <a:pPr marL="285750" indent="-285750">
              <a:buFont typeface="Arial" panose="020B0604020202020204" pitchFamily="34" charset="0"/>
              <a:buChar char="•"/>
            </a:pPr>
            <a:r>
              <a:rPr lang="en-US" sz="1400" dirty="0" smtClean="0">
                <a:solidFill>
                  <a:schemeClr val="bg1"/>
                </a:solidFill>
              </a:rPr>
              <a:t>Application Functionality</a:t>
            </a:r>
          </a:p>
          <a:p>
            <a:pPr marL="285750" indent="-285750">
              <a:buFont typeface="Arial" panose="020B0604020202020204" pitchFamily="34" charset="0"/>
              <a:buChar char="•"/>
            </a:pPr>
            <a:r>
              <a:rPr lang="en-US" sz="1400" dirty="0" smtClean="0">
                <a:solidFill>
                  <a:schemeClr val="bg1"/>
                </a:solidFill>
              </a:rPr>
              <a:t>Data in general</a:t>
            </a:r>
            <a:endParaRPr lang="en-GB" sz="1400" dirty="0" smtClean="0">
              <a:solidFill>
                <a:schemeClr val="bg1"/>
              </a:solidFill>
            </a:endParaRPr>
          </a:p>
        </p:txBody>
      </p:sp>
    </p:spTree>
    <p:extLst>
      <p:ext uri="{BB962C8B-B14F-4D97-AF65-F5344CB8AC3E}">
        <p14:creationId xmlns:p14="http://schemas.microsoft.com/office/powerpoint/2010/main" val="293254354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Model View </a:t>
            </a:r>
            <a:r>
              <a:rPr lang="en-US" dirty="0" err="1" smtClean="0"/>
              <a:t>ViewModel</a:t>
            </a:r>
            <a:endParaRPr lang="en-GB"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005486845"/>
              </p:ext>
            </p:extLst>
          </p:nvPr>
        </p:nvGraphicFramePr>
        <p:xfrm>
          <a:off x="837407" y="1723229"/>
          <a:ext cx="10515600" cy="46170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7099300" y="2034737"/>
            <a:ext cx="2540000" cy="369332"/>
          </a:xfrm>
          <a:prstGeom prst="rect">
            <a:avLst/>
          </a:prstGeom>
          <a:noFill/>
        </p:spPr>
        <p:txBody>
          <a:bodyPr wrap="square" rtlCol="0">
            <a:spAutoFit/>
          </a:bodyPr>
          <a:lstStyle/>
          <a:p>
            <a:r>
              <a:rPr lang="en-US" dirty="0" smtClean="0"/>
              <a:t>UI</a:t>
            </a:r>
            <a:endParaRPr lang="en-GB" dirty="0"/>
          </a:p>
        </p:txBody>
      </p:sp>
      <p:sp>
        <p:nvSpPr>
          <p:cNvPr id="6" name="TextBox 5"/>
          <p:cNvSpPr txBox="1"/>
          <p:nvPr/>
        </p:nvSpPr>
        <p:spPr>
          <a:xfrm>
            <a:off x="8695304" y="4413755"/>
            <a:ext cx="3149600" cy="369332"/>
          </a:xfrm>
          <a:prstGeom prst="rect">
            <a:avLst/>
          </a:prstGeom>
          <a:noFill/>
        </p:spPr>
        <p:txBody>
          <a:bodyPr wrap="square" rtlCol="0">
            <a:spAutoFit/>
          </a:bodyPr>
          <a:lstStyle/>
          <a:p>
            <a:r>
              <a:rPr lang="en-US" dirty="0" smtClean="0">
                <a:solidFill>
                  <a:schemeClr val="bg1"/>
                </a:solidFill>
              </a:rPr>
              <a:t>Presentation Logic</a:t>
            </a:r>
            <a:endParaRPr lang="en-GB" dirty="0">
              <a:solidFill>
                <a:schemeClr val="bg1"/>
              </a:solidFill>
            </a:endParaRPr>
          </a:p>
        </p:txBody>
      </p:sp>
      <p:sp>
        <p:nvSpPr>
          <p:cNvPr id="7" name="TextBox 6"/>
          <p:cNvSpPr txBox="1"/>
          <p:nvPr/>
        </p:nvSpPr>
        <p:spPr>
          <a:xfrm>
            <a:off x="1673308" y="4598421"/>
            <a:ext cx="2019300" cy="646331"/>
          </a:xfrm>
          <a:prstGeom prst="rect">
            <a:avLst/>
          </a:prstGeom>
          <a:noFill/>
        </p:spPr>
        <p:txBody>
          <a:bodyPr wrap="square" rtlCol="0">
            <a:spAutoFit/>
          </a:bodyPr>
          <a:lstStyle/>
          <a:p>
            <a:r>
              <a:rPr lang="en-US" dirty="0" smtClean="0">
                <a:solidFill>
                  <a:schemeClr val="bg1"/>
                </a:solidFill>
              </a:rPr>
              <a:t>Business Logic and Data</a:t>
            </a:r>
            <a:endParaRPr lang="en-GB" dirty="0">
              <a:solidFill>
                <a:schemeClr val="bg1"/>
              </a:solidFill>
            </a:endParaRPr>
          </a:p>
        </p:txBody>
      </p:sp>
      <p:pic>
        <p:nvPicPr>
          <p:cNvPr id="3" name="Picture 2"/>
          <p:cNvPicPr>
            <a:picLocks noChangeAspect="1"/>
          </p:cNvPicPr>
          <p:nvPr/>
        </p:nvPicPr>
        <p:blipFill>
          <a:blip r:embed="rId8"/>
          <a:stretch>
            <a:fillRect/>
          </a:stretch>
        </p:blipFill>
        <p:spPr>
          <a:xfrm rot="11212295">
            <a:off x="6574511" y="3781388"/>
            <a:ext cx="566977" cy="445047"/>
          </a:xfrm>
          <a:prstGeom prst="rect">
            <a:avLst/>
          </a:prstGeom>
        </p:spPr>
      </p:pic>
      <p:sp>
        <p:nvSpPr>
          <p:cNvPr id="8" name="TextBox 7"/>
          <p:cNvSpPr txBox="1"/>
          <p:nvPr/>
        </p:nvSpPr>
        <p:spPr>
          <a:xfrm>
            <a:off x="7487809" y="2856518"/>
            <a:ext cx="314960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chemeClr val="bg1"/>
                </a:solidFill>
              </a:rPr>
              <a:t>User actions, commands</a:t>
            </a:r>
          </a:p>
          <a:p>
            <a:pPr marL="285750" indent="-285750">
              <a:buFont typeface="Arial" panose="020B0604020202020204" pitchFamily="34" charset="0"/>
              <a:buChar char="•"/>
            </a:pPr>
            <a:r>
              <a:rPr lang="en-US" sz="1400" dirty="0" smtClean="0">
                <a:solidFill>
                  <a:schemeClr val="bg1"/>
                </a:solidFill>
              </a:rPr>
              <a:t>Data binding</a:t>
            </a:r>
          </a:p>
          <a:p>
            <a:pPr marL="285750" indent="-285750">
              <a:buFont typeface="Arial" panose="020B0604020202020204" pitchFamily="34" charset="0"/>
              <a:buChar char="•"/>
            </a:pPr>
            <a:r>
              <a:rPr lang="en-US" sz="1400" dirty="0" smtClean="0">
                <a:solidFill>
                  <a:schemeClr val="bg1"/>
                </a:solidFill>
              </a:rPr>
              <a:t>Notifications</a:t>
            </a:r>
            <a:endParaRPr lang="en-GB" sz="1400" dirty="0">
              <a:solidFill>
                <a:schemeClr val="bg1"/>
              </a:solidFill>
            </a:endParaRPr>
          </a:p>
        </p:txBody>
      </p:sp>
      <p:sp>
        <p:nvSpPr>
          <p:cNvPr id="12" name="TextBox 11"/>
          <p:cNvSpPr txBox="1"/>
          <p:nvPr/>
        </p:nvSpPr>
        <p:spPr>
          <a:xfrm>
            <a:off x="4975123" y="5603754"/>
            <a:ext cx="3149600"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chemeClr val="bg1"/>
                </a:solidFill>
              </a:rPr>
              <a:t>Data Access</a:t>
            </a:r>
          </a:p>
          <a:p>
            <a:pPr marL="285750" indent="-285750">
              <a:buFont typeface="Arial" panose="020B0604020202020204" pitchFamily="34" charset="0"/>
              <a:buChar char="•"/>
            </a:pPr>
            <a:r>
              <a:rPr lang="en-US" sz="1400" dirty="0" smtClean="0">
                <a:solidFill>
                  <a:schemeClr val="bg1"/>
                </a:solidFill>
              </a:rPr>
              <a:t>Update </a:t>
            </a:r>
            <a:r>
              <a:rPr lang="en-US" sz="1400" dirty="0" err="1" smtClean="0">
                <a:solidFill>
                  <a:schemeClr val="bg1"/>
                </a:solidFill>
              </a:rPr>
              <a:t>ViewModel</a:t>
            </a:r>
            <a:r>
              <a:rPr lang="en-US" sz="1400" dirty="0" smtClean="0">
                <a:solidFill>
                  <a:schemeClr val="bg1"/>
                </a:solidFill>
              </a:rPr>
              <a:t> about change</a:t>
            </a:r>
            <a:endParaRPr lang="en-GB" sz="1400" dirty="0">
              <a:solidFill>
                <a:schemeClr val="bg1"/>
              </a:solidFill>
            </a:endParaRPr>
          </a:p>
        </p:txBody>
      </p:sp>
    </p:spTree>
    <p:extLst>
      <p:ext uri="{BB962C8B-B14F-4D97-AF65-F5344CB8AC3E}">
        <p14:creationId xmlns:p14="http://schemas.microsoft.com/office/powerpoint/2010/main" val="325469255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smtClean="0"/>
              <a:t>Angular</a:t>
            </a:r>
            <a:r>
              <a:rPr lang="sr-Latn-RS" dirty="0" smtClean="0"/>
              <a:t> </a:t>
            </a:r>
            <a:r>
              <a:rPr lang="sr-Latn-RS" dirty="0" smtClean="0"/>
              <a:t>2</a:t>
            </a:r>
            <a:endParaRPr lang="en-US" dirty="0"/>
          </a:p>
        </p:txBody>
      </p:sp>
      <p:sp>
        <p:nvSpPr>
          <p:cNvPr id="3" name="Text"/>
          <p:cNvSpPr>
            <a:spLocks noGrp="1"/>
          </p:cNvSpPr>
          <p:nvPr>
            <p:ph type="body" sz="quarter" idx="10"/>
          </p:nvPr>
        </p:nvSpPr>
        <p:spPr>
          <a:xfrm>
            <a:off x="519249" y="1447799"/>
            <a:ext cx="11151917" cy="4913244"/>
          </a:xfrm>
        </p:spPr>
        <p:txBody>
          <a:bodyPr>
            <a:noAutofit/>
          </a:bodyPr>
          <a:lstStyle/>
          <a:p>
            <a:pPr>
              <a:buFont typeface="Wingdings" panose="05000000000000000000" pitchFamily="2" charset="2"/>
              <a:buChar char="§"/>
            </a:pPr>
            <a:r>
              <a:rPr lang="en-US" sz="2800" dirty="0" smtClean="0"/>
              <a:t>Released on Sep 2016.</a:t>
            </a:r>
          </a:p>
          <a:p>
            <a:pPr>
              <a:buFont typeface="Wingdings" panose="05000000000000000000" pitchFamily="2" charset="2"/>
              <a:buChar char="§"/>
            </a:pPr>
            <a:endParaRPr lang="en-US" sz="2800" dirty="0"/>
          </a:p>
          <a:p>
            <a:pPr>
              <a:buFont typeface="Wingdings" panose="05000000000000000000" pitchFamily="2" charset="2"/>
              <a:buChar char="§"/>
            </a:pPr>
            <a:r>
              <a:rPr lang="en-US" sz="2800" dirty="0" smtClean="0"/>
              <a:t>Using </a:t>
            </a:r>
            <a:r>
              <a:rPr lang="en-US" sz="2800" dirty="0" err="1" smtClean="0"/>
              <a:t>TypeScript</a:t>
            </a:r>
            <a:endParaRPr lang="en-US" sz="2800" dirty="0" smtClean="0"/>
          </a:p>
          <a:p>
            <a:pPr>
              <a:buFont typeface="Wingdings" panose="05000000000000000000" pitchFamily="2" charset="2"/>
              <a:buChar char="§"/>
            </a:pPr>
            <a:endParaRPr lang="en-US" sz="2800" dirty="0"/>
          </a:p>
          <a:p>
            <a:pPr>
              <a:buFont typeface="Wingdings" panose="05000000000000000000" pitchFamily="2" charset="2"/>
              <a:buChar char="§"/>
            </a:pPr>
            <a:r>
              <a:rPr lang="en-US" sz="2800" dirty="0"/>
              <a:t>Angular is a complete rewrite from the same team that built AngularJS.</a:t>
            </a:r>
            <a:endParaRPr lang="sr-Latn-RS" sz="2800" dirty="0" smtClean="0"/>
          </a:p>
          <a:p>
            <a:pPr marL="0" indent="0">
              <a:buNone/>
            </a:pPr>
            <a:endParaRPr lang="en-US" sz="2800" dirty="0"/>
          </a:p>
          <a:p>
            <a:pPr>
              <a:buFont typeface="Wingdings" panose="05000000000000000000" pitchFamily="2" charset="2"/>
              <a:buChar char="§"/>
            </a:pPr>
            <a:r>
              <a:rPr lang="en-US" sz="2800" dirty="0" smtClean="0"/>
              <a:t>Many modern browsers support it (Even </a:t>
            </a:r>
            <a:r>
              <a:rPr lang="en-US" sz="2800" dirty="0" smtClean="0"/>
              <a:t>IE11/Edge/</a:t>
            </a:r>
            <a:r>
              <a:rPr lang="en-US" sz="2800" dirty="0" err="1" smtClean="0"/>
              <a:t>Crome</a:t>
            </a:r>
            <a:r>
              <a:rPr lang="en-US" sz="2800" dirty="0" smtClean="0"/>
              <a:t>)</a:t>
            </a:r>
            <a:endParaRPr lang="sr-Latn-RS" sz="2800" dirty="0"/>
          </a:p>
        </p:txBody>
      </p:sp>
    </p:spTree>
    <p:extLst>
      <p:ext uri="{BB962C8B-B14F-4D97-AF65-F5344CB8AC3E}">
        <p14:creationId xmlns:p14="http://schemas.microsoft.com/office/powerpoint/2010/main" val="70456804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smtClean="0"/>
              <a:t>Angular JS vs Angular</a:t>
            </a:r>
            <a:r>
              <a:rPr lang="sr-Latn-RS" dirty="0" smtClean="0"/>
              <a:t> </a:t>
            </a:r>
            <a:r>
              <a:rPr lang="sr-Latn-RS" dirty="0" smtClean="0"/>
              <a:t>2</a:t>
            </a:r>
            <a:endParaRPr lang="en-US" dirty="0"/>
          </a:p>
        </p:txBody>
      </p:sp>
      <p:sp>
        <p:nvSpPr>
          <p:cNvPr id="3" name="Text"/>
          <p:cNvSpPr>
            <a:spLocks noGrp="1"/>
          </p:cNvSpPr>
          <p:nvPr>
            <p:ph type="body" sz="quarter" idx="10"/>
          </p:nvPr>
        </p:nvSpPr>
        <p:spPr>
          <a:xfrm>
            <a:off x="519249" y="1447799"/>
            <a:ext cx="11151917" cy="4913244"/>
          </a:xfrm>
        </p:spPr>
        <p:txBody>
          <a:bodyPr>
            <a:noAutofit/>
          </a:bodyPr>
          <a:lstStyle/>
          <a:p>
            <a:pPr>
              <a:buFont typeface="Wingdings" panose="05000000000000000000" pitchFamily="2" charset="2"/>
              <a:buChar char="§"/>
            </a:pPr>
            <a:r>
              <a:rPr lang="en-US" sz="2800" dirty="0"/>
              <a:t>Angular does not have a concept of "scope" or controllers, instead it uses a hierarchy of components as its main architectural </a:t>
            </a:r>
            <a:r>
              <a:rPr lang="en-US" sz="2800" dirty="0" smtClean="0"/>
              <a:t>concept.</a:t>
            </a:r>
            <a:endParaRPr lang="en-US" sz="2800" dirty="0"/>
          </a:p>
          <a:p>
            <a:pPr>
              <a:buFont typeface="Wingdings" panose="05000000000000000000" pitchFamily="2" charset="2"/>
              <a:buChar char="§"/>
            </a:pPr>
            <a:r>
              <a:rPr lang="en-US" sz="2800" dirty="0"/>
              <a:t>Angular has a different expression syntax, focusing on "[ ]" for property binding, and "( )" for event </a:t>
            </a:r>
            <a:r>
              <a:rPr lang="en-US" sz="2800" dirty="0" smtClean="0"/>
              <a:t>binding.</a:t>
            </a:r>
            <a:endParaRPr lang="en-US" sz="2800" dirty="0"/>
          </a:p>
          <a:p>
            <a:pPr>
              <a:buFont typeface="Wingdings" panose="05000000000000000000" pitchFamily="2" charset="2"/>
              <a:buChar char="§"/>
            </a:pPr>
            <a:r>
              <a:rPr lang="en-US" sz="2800" dirty="0"/>
              <a:t>Mobile development – desktop development is much easier when mobile performance issues are handled </a:t>
            </a:r>
            <a:r>
              <a:rPr lang="en-US" sz="2800" dirty="0" smtClean="0"/>
              <a:t>first</a:t>
            </a:r>
          </a:p>
          <a:p>
            <a:pPr>
              <a:buFont typeface="Wingdings" panose="05000000000000000000" pitchFamily="2" charset="2"/>
              <a:buChar char="§"/>
            </a:pPr>
            <a:r>
              <a:rPr lang="en-US" sz="2800" dirty="0"/>
              <a:t>Modularity – much core functionality has moved to modules, producing a lighter, faster </a:t>
            </a:r>
            <a:r>
              <a:rPr lang="en-US" sz="2800" dirty="0" smtClean="0"/>
              <a:t>core.</a:t>
            </a:r>
          </a:p>
          <a:p>
            <a:pPr>
              <a:buFont typeface="Wingdings" panose="05000000000000000000" pitchFamily="2" charset="2"/>
              <a:buChar char="§"/>
            </a:pPr>
            <a:r>
              <a:rPr lang="en-US" sz="2800" dirty="0"/>
              <a:t>Modern browsers only – reducing the need for browser compatibility workarounds</a:t>
            </a:r>
            <a:endParaRPr lang="en-US" sz="2800" dirty="0"/>
          </a:p>
        </p:txBody>
      </p:sp>
    </p:spTree>
    <p:extLst>
      <p:ext uri="{BB962C8B-B14F-4D97-AF65-F5344CB8AC3E}">
        <p14:creationId xmlns:p14="http://schemas.microsoft.com/office/powerpoint/2010/main" val="359802346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smtClean="0"/>
              <a:t>Angular JS vs Angular</a:t>
            </a:r>
            <a:r>
              <a:rPr lang="sr-Latn-RS" dirty="0" smtClean="0"/>
              <a:t> 2</a:t>
            </a:r>
            <a:r>
              <a:rPr lang="en-US" dirty="0" smtClean="0"/>
              <a:t> (Conti..)</a:t>
            </a:r>
            <a:endParaRPr lang="en-US" dirty="0"/>
          </a:p>
        </p:txBody>
      </p:sp>
      <p:sp>
        <p:nvSpPr>
          <p:cNvPr id="3" name="Text"/>
          <p:cNvSpPr>
            <a:spLocks noGrp="1"/>
          </p:cNvSpPr>
          <p:nvPr>
            <p:ph type="body" sz="quarter" idx="10"/>
          </p:nvPr>
        </p:nvSpPr>
        <p:spPr>
          <a:xfrm>
            <a:off x="519249" y="1447799"/>
            <a:ext cx="11151917" cy="4913244"/>
          </a:xfrm>
        </p:spPr>
        <p:txBody>
          <a:bodyPr>
            <a:noAutofit/>
          </a:bodyPr>
          <a:lstStyle/>
          <a:p>
            <a:pPr>
              <a:buFont typeface="Wingdings" panose="05000000000000000000" pitchFamily="2" charset="2"/>
              <a:buChar char="§"/>
            </a:pPr>
            <a:r>
              <a:rPr lang="en-US" sz="2800" dirty="0"/>
              <a:t>Angular recommends the use of Microsoft's </a:t>
            </a:r>
            <a:r>
              <a:rPr lang="en-US" sz="2800" dirty="0" err="1"/>
              <a:t>TypeScript</a:t>
            </a:r>
            <a:r>
              <a:rPr lang="en-US" sz="2800" dirty="0"/>
              <a:t> language, which supports features including Class-based Object Oriented </a:t>
            </a:r>
            <a:r>
              <a:rPr lang="en-US" sz="2800" dirty="0" smtClean="0"/>
              <a:t>Programming</a:t>
            </a:r>
          </a:p>
          <a:p>
            <a:pPr>
              <a:buFont typeface="Wingdings" panose="05000000000000000000" pitchFamily="2" charset="2"/>
              <a:buChar char="§"/>
            </a:pPr>
            <a:r>
              <a:rPr lang="en-US" sz="2800" dirty="0"/>
              <a:t>Improved dependency injection – bindings make it possible for dependencies to be named</a:t>
            </a:r>
          </a:p>
          <a:p>
            <a:pPr>
              <a:buFont typeface="Wingdings" panose="05000000000000000000" pitchFamily="2" charset="2"/>
              <a:buChar char="§"/>
            </a:pPr>
            <a:r>
              <a:rPr lang="en-US" sz="2800" dirty="0"/>
              <a:t>Dynamic loading</a:t>
            </a:r>
          </a:p>
          <a:p>
            <a:pPr>
              <a:buFont typeface="Wingdings" panose="05000000000000000000" pitchFamily="2" charset="2"/>
              <a:buChar char="§"/>
            </a:pPr>
            <a:r>
              <a:rPr lang="en-US" sz="2800" dirty="0"/>
              <a:t>Asynchronous template compilation</a:t>
            </a:r>
          </a:p>
          <a:p>
            <a:pPr>
              <a:buFont typeface="Wingdings" panose="05000000000000000000" pitchFamily="2" charset="2"/>
              <a:buChar char="§"/>
            </a:pPr>
            <a:r>
              <a:rPr lang="en-US" sz="2800" dirty="0"/>
              <a:t>Simpler Routing</a:t>
            </a:r>
          </a:p>
          <a:p>
            <a:pPr>
              <a:buFont typeface="Wingdings" panose="05000000000000000000" pitchFamily="2" charset="2"/>
              <a:buChar char="§"/>
            </a:pPr>
            <a:r>
              <a:rPr lang="en-US" sz="2800" dirty="0"/>
              <a:t>Replacing controllers and $scope with components and directives – a component is a directive with a template</a:t>
            </a:r>
          </a:p>
          <a:p>
            <a:pPr>
              <a:buFont typeface="Wingdings" panose="05000000000000000000" pitchFamily="2" charset="2"/>
              <a:buChar char="§"/>
            </a:pPr>
            <a:r>
              <a:rPr lang="en-US" sz="2800" dirty="0"/>
              <a:t>Reactive programming support using </a:t>
            </a:r>
            <a:r>
              <a:rPr lang="en-US" sz="2800" dirty="0" err="1"/>
              <a:t>RxJS</a:t>
            </a:r>
            <a:endParaRPr lang="en-US" sz="2800" dirty="0"/>
          </a:p>
          <a:p>
            <a:pPr>
              <a:buFont typeface="Wingdings" panose="05000000000000000000" pitchFamily="2" charset="2"/>
              <a:buChar char="§"/>
            </a:pPr>
            <a:endParaRPr lang="en-US" sz="2800" dirty="0"/>
          </a:p>
        </p:txBody>
      </p:sp>
    </p:spTree>
    <p:extLst>
      <p:ext uri="{BB962C8B-B14F-4D97-AF65-F5344CB8AC3E}">
        <p14:creationId xmlns:p14="http://schemas.microsoft.com/office/powerpoint/2010/main" val="315223992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smtClean="0"/>
              <a:t>Angular 4, why not 3?</a:t>
            </a:r>
            <a:endParaRPr lang="en-US" dirty="0"/>
          </a:p>
        </p:txBody>
      </p:sp>
      <p:sp>
        <p:nvSpPr>
          <p:cNvPr id="3" name="Text"/>
          <p:cNvSpPr>
            <a:spLocks noGrp="1"/>
          </p:cNvSpPr>
          <p:nvPr>
            <p:ph type="body" sz="quarter" idx="10"/>
          </p:nvPr>
        </p:nvSpPr>
        <p:spPr>
          <a:xfrm>
            <a:off x="519249" y="1447799"/>
            <a:ext cx="11151917" cy="4913244"/>
          </a:xfrm>
        </p:spPr>
        <p:txBody>
          <a:bodyPr>
            <a:noAutofit/>
          </a:bodyPr>
          <a:lstStyle/>
          <a:p>
            <a:pPr>
              <a:buFont typeface="Wingdings" panose="05000000000000000000" pitchFamily="2" charset="2"/>
              <a:buChar char="§"/>
            </a:pPr>
            <a:r>
              <a:rPr lang="en-US" sz="2800" dirty="0" smtClean="0"/>
              <a:t>Released on Mar-2017</a:t>
            </a:r>
          </a:p>
          <a:p>
            <a:pPr>
              <a:buFont typeface="Wingdings" panose="05000000000000000000" pitchFamily="2" charset="2"/>
              <a:buChar char="§"/>
            </a:pPr>
            <a:r>
              <a:rPr lang="en-US" sz="2800" dirty="0"/>
              <a:t>S</a:t>
            </a:r>
            <a:r>
              <a:rPr lang="en-US" sz="2800" dirty="0" smtClean="0"/>
              <a:t>kipping </a:t>
            </a:r>
            <a:r>
              <a:rPr lang="en-US" sz="2800" dirty="0"/>
              <a:t>3 to avoid a confusion due to the misalignment of the router package's version which </a:t>
            </a:r>
            <a:r>
              <a:rPr lang="en-US" sz="2800" dirty="0" smtClean="0"/>
              <a:t>was </a:t>
            </a:r>
            <a:r>
              <a:rPr lang="en-US" sz="2800" dirty="0"/>
              <a:t>already distributed as </a:t>
            </a:r>
            <a:r>
              <a:rPr lang="en-US" sz="2800" dirty="0" smtClean="0"/>
              <a:t>v3.3.0</a:t>
            </a:r>
          </a:p>
          <a:p>
            <a:pPr>
              <a:buFont typeface="Wingdings" panose="05000000000000000000" pitchFamily="2" charset="2"/>
              <a:buChar char="§"/>
            </a:pPr>
            <a:r>
              <a:rPr lang="en-US" sz="2800" dirty="0"/>
              <a:t>Angular 4 is backward compatible with Angular 2</a:t>
            </a:r>
            <a:r>
              <a:rPr lang="en-US" sz="2800" dirty="0" smtClean="0"/>
              <a:t>.</a:t>
            </a:r>
          </a:p>
          <a:p>
            <a:pPr>
              <a:buFont typeface="Wingdings" panose="05000000000000000000" pitchFamily="2" charset="2"/>
              <a:buChar char="§"/>
            </a:pPr>
            <a:r>
              <a:rPr lang="en-US" sz="2800" dirty="0"/>
              <a:t>Smaller and Faster</a:t>
            </a:r>
            <a:r>
              <a:rPr lang="en-US" sz="2800" dirty="0" smtClean="0"/>
              <a:t>: With </a:t>
            </a:r>
            <a:r>
              <a:rPr lang="en-US" sz="2800" dirty="0"/>
              <a:t>Angular 4, programs will consume less space and run quicker than previous versions. </a:t>
            </a:r>
            <a:endParaRPr lang="en-US" sz="2800" dirty="0" smtClean="0"/>
          </a:p>
          <a:p>
            <a:pPr>
              <a:buFont typeface="Wingdings" panose="05000000000000000000" pitchFamily="2" charset="2"/>
              <a:buChar char="§"/>
            </a:pPr>
            <a:r>
              <a:rPr lang="en-US" sz="2800" dirty="0"/>
              <a:t>View Engine</a:t>
            </a:r>
            <a:r>
              <a:rPr lang="en-US" sz="2800" dirty="0" smtClean="0"/>
              <a:t>: They </a:t>
            </a:r>
            <a:r>
              <a:rPr lang="en-US" sz="2800" dirty="0"/>
              <a:t>have made adjustments under to hood to decrease the size of the generated </a:t>
            </a:r>
            <a:r>
              <a:rPr lang="en-US" sz="2800" dirty="0" smtClean="0"/>
              <a:t>code</a:t>
            </a:r>
          </a:p>
          <a:p>
            <a:pPr>
              <a:buFont typeface="Wingdings" panose="05000000000000000000" pitchFamily="2" charset="2"/>
              <a:buChar char="§"/>
            </a:pPr>
            <a:r>
              <a:rPr lang="en-US" sz="2800" dirty="0"/>
              <a:t>Improved </a:t>
            </a:r>
            <a:r>
              <a:rPr lang="en-US" sz="2800" b="1" dirty="0"/>
              <a:t>*</a:t>
            </a:r>
            <a:r>
              <a:rPr lang="en-US" sz="2800" b="1" dirty="0" err="1"/>
              <a:t>ngIf</a:t>
            </a:r>
            <a:r>
              <a:rPr lang="en-US" sz="2800" b="1" dirty="0"/>
              <a:t> </a:t>
            </a:r>
            <a:r>
              <a:rPr lang="en-US" sz="2800" dirty="0"/>
              <a:t>and</a:t>
            </a:r>
            <a:r>
              <a:rPr lang="en-US" sz="2800" b="1" dirty="0"/>
              <a:t> *</a:t>
            </a:r>
            <a:r>
              <a:rPr lang="en-US" sz="2800" b="1" dirty="0" err="1"/>
              <a:t>ngFor</a:t>
            </a:r>
            <a:r>
              <a:rPr lang="en-US" sz="2800" dirty="0"/>
              <a:t>: </a:t>
            </a:r>
            <a:r>
              <a:rPr lang="en-US" sz="2800" dirty="0" smtClean="0"/>
              <a:t>Now </a:t>
            </a:r>
            <a:r>
              <a:rPr lang="en-US" sz="2800" dirty="0"/>
              <a:t>you can utilize an if/else design syntax, and assign local variables like if to unroll an observable.</a:t>
            </a:r>
            <a:endParaRPr lang="en-US" sz="2800" dirty="0"/>
          </a:p>
        </p:txBody>
      </p:sp>
    </p:spTree>
    <p:extLst>
      <p:ext uri="{BB962C8B-B14F-4D97-AF65-F5344CB8AC3E}">
        <p14:creationId xmlns:p14="http://schemas.microsoft.com/office/powerpoint/2010/main" val="165773471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sr-Latn-RS" dirty="0" smtClean="0"/>
              <a:t>Typescript</a:t>
            </a:r>
            <a:endParaRPr lang="en-US" dirty="0"/>
          </a:p>
        </p:txBody>
      </p:sp>
      <p:sp>
        <p:nvSpPr>
          <p:cNvPr id="3" name="Text"/>
          <p:cNvSpPr>
            <a:spLocks noGrp="1"/>
          </p:cNvSpPr>
          <p:nvPr>
            <p:ph type="body" sz="quarter" idx="10"/>
          </p:nvPr>
        </p:nvSpPr>
        <p:spPr>
          <a:xfrm>
            <a:off x="519249" y="1447798"/>
            <a:ext cx="11151917" cy="4696670"/>
          </a:xfrm>
        </p:spPr>
        <p:txBody>
          <a:bodyPr/>
          <a:lstStyle/>
          <a:p>
            <a:pPr>
              <a:buFont typeface="Wingdings" panose="05000000000000000000" pitchFamily="2" charset="2"/>
              <a:buChar char="§"/>
            </a:pPr>
            <a:r>
              <a:rPr lang="en-US" sz="2800" dirty="0" err="1" smtClean="0"/>
              <a:t>TypeScript</a:t>
            </a:r>
            <a:r>
              <a:rPr lang="en-US" sz="2800" dirty="0" smtClean="0"/>
              <a:t> is a typed superset of JavaScript that </a:t>
            </a:r>
            <a:r>
              <a:rPr lang="en-US" sz="2800" dirty="0" smtClean="0"/>
              <a:t>compiles/</a:t>
            </a:r>
            <a:r>
              <a:rPr lang="en-US" sz="2800" dirty="0" err="1" smtClean="0"/>
              <a:t>transpiles</a:t>
            </a:r>
            <a:r>
              <a:rPr lang="en-US" sz="2800" dirty="0" smtClean="0"/>
              <a:t> </a:t>
            </a:r>
            <a:r>
              <a:rPr lang="en-US" sz="2800" dirty="0" smtClean="0"/>
              <a:t>to plain </a:t>
            </a:r>
            <a:r>
              <a:rPr lang="en-US" sz="2800" dirty="0" smtClean="0"/>
              <a:t>JavaScript</a:t>
            </a:r>
          </a:p>
          <a:p>
            <a:pPr>
              <a:buFont typeface="Wingdings" panose="05000000000000000000" pitchFamily="2" charset="2"/>
              <a:buChar char="§"/>
            </a:pPr>
            <a:r>
              <a:rPr lang="en-US" sz="2800" dirty="0" smtClean="0"/>
              <a:t>Released on Oct-2012.</a:t>
            </a:r>
            <a:endParaRPr lang="en-US" sz="2800" dirty="0" smtClean="0"/>
          </a:p>
          <a:p>
            <a:pPr>
              <a:buFont typeface="Wingdings" panose="05000000000000000000" pitchFamily="2" charset="2"/>
              <a:buChar char="§"/>
            </a:pPr>
            <a:r>
              <a:rPr lang="en-US" sz="2800" dirty="0" err="1"/>
              <a:t>TypeScript</a:t>
            </a:r>
            <a:r>
              <a:rPr lang="en-US" sz="2800" dirty="0"/>
              <a:t> is a superset of ECMAScript 6 (ES6), and is backwards compatible with ECMAScript 5 (i.e.: JavaScript). </a:t>
            </a:r>
            <a:r>
              <a:rPr lang="en-US" sz="2800" dirty="0" smtClean="0"/>
              <a:t>Angular </a:t>
            </a:r>
            <a:r>
              <a:rPr lang="en-US" sz="2800" dirty="0"/>
              <a:t>also includes the benefits of ES6 that includes Lambdas, Iterators, For/Of loops, Python-style generators, </a:t>
            </a:r>
            <a:r>
              <a:rPr lang="en-US" sz="2800" dirty="0" smtClean="0"/>
              <a:t>Reflection</a:t>
            </a:r>
          </a:p>
          <a:p>
            <a:pPr>
              <a:buFont typeface="Wingdings" panose="05000000000000000000" pitchFamily="2" charset="2"/>
              <a:buChar char="§"/>
            </a:pPr>
            <a:r>
              <a:rPr lang="en-US" sz="2800" dirty="0"/>
              <a:t>Additional </a:t>
            </a:r>
            <a:r>
              <a:rPr lang="en-US" sz="2800" dirty="0" smtClean="0"/>
              <a:t>functionalities: Modules</a:t>
            </a:r>
            <a:r>
              <a:rPr lang="sr-Latn-RS" sz="2800" dirty="0"/>
              <a:t>, </a:t>
            </a:r>
            <a:r>
              <a:rPr lang="en-US" sz="2800" dirty="0"/>
              <a:t>classes</a:t>
            </a:r>
            <a:r>
              <a:rPr lang="sr-Latn-RS" sz="2800" dirty="0"/>
              <a:t>, </a:t>
            </a:r>
            <a:r>
              <a:rPr lang="en-US" sz="2800" dirty="0"/>
              <a:t>interfaces</a:t>
            </a:r>
            <a:r>
              <a:rPr lang="sr-Latn-RS" sz="2800" dirty="0"/>
              <a:t>, </a:t>
            </a:r>
            <a:r>
              <a:rPr lang="en-US" sz="2800" dirty="0"/>
              <a:t>“arrow” </a:t>
            </a:r>
            <a:r>
              <a:rPr lang="en-US" sz="2800" dirty="0" err="1"/>
              <a:t>syntaks</a:t>
            </a:r>
            <a:r>
              <a:rPr lang="en-US" sz="2800" dirty="0"/>
              <a:t>, namespaces, enumerated types</a:t>
            </a:r>
          </a:p>
          <a:p>
            <a:pPr>
              <a:buFont typeface="Wingdings" panose="05000000000000000000" pitchFamily="2" charset="2"/>
              <a:buChar char="§"/>
            </a:pPr>
            <a:r>
              <a:rPr lang="en-US" sz="2800" dirty="0"/>
              <a:t>Weakly or dynamically typed (:any)</a:t>
            </a:r>
          </a:p>
          <a:p>
            <a:pPr>
              <a:buFont typeface="Wingdings" panose="05000000000000000000" pitchFamily="2" charset="2"/>
              <a:buChar char="§"/>
            </a:pPr>
            <a:r>
              <a:rPr lang="en-US" sz="2800" dirty="0"/>
              <a:t>Strongly typed (:string, :number, :Class</a:t>
            </a:r>
            <a:r>
              <a:rPr lang="en-US" sz="2800" dirty="0" smtClean="0"/>
              <a:t>)</a:t>
            </a:r>
            <a:endParaRPr lang="en-US" sz="2800" dirty="0"/>
          </a:p>
        </p:txBody>
      </p:sp>
    </p:spTree>
    <p:extLst>
      <p:ext uri="{BB962C8B-B14F-4D97-AF65-F5344CB8AC3E}">
        <p14:creationId xmlns:p14="http://schemas.microsoft.com/office/powerpoint/2010/main" val="14936034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err="1" smtClean="0"/>
              <a:t>Javascript</a:t>
            </a:r>
            <a:endParaRPr lang="en-US" dirty="0"/>
          </a:p>
        </p:txBody>
      </p:sp>
      <p:sp>
        <p:nvSpPr>
          <p:cNvPr id="3" name="Text"/>
          <p:cNvSpPr>
            <a:spLocks noGrp="1"/>
          </p:cNvSpPr>
          <p:nvPr>
            <p:ph type="body" sz="quarter" idx="10"/>
          </p:nvPr>
        </p:nvSpPr>
        <p:spPr>
          <a:xfrm>
            <a:off x="519249" y="1447799"/>
            <a:ext cx="11151917" cy="4960952"/>
          </a:xfrm>
        </p:spPr>
        <p:txBody>
          <a:bodyPr>
            <a:noAutofit/>
          </a:bodyPr>
          <a:lstStyle/>
          <a:p>
            <a:pPr>
              <a:buFont typeface="Wingdings" panose="05000000000000000000" pitchFamily="2" charset="2"/>
              <a:buChar char="§"/>
            </a:pPr>
            <a:r>
              <a:rPr lang="en-US" sz="2800" b="1" dirty="0"/>
              <a:t>JavaScript</a:t>
            </a:r>
            <a:r>
              <a:rPr lang="en-US" sz="2800" dirty="0"/>
              <a:t> </a:t>
            </a:r>
            <a:r>
              <a:rPr lang="en-US" sz="2800" dirty="0" smtClean="0"/>
              <a:t>is </a:t>
            </a:r>
            <a:r>
              <a:rPr lang="en-US" sz="2800" dirty="0"/>
              <a:t>a </a:t>
            </a:r>
            <a:r>
              <a:rPr lang="en-US" sz="2800" dirty="0" smtClean="0"/>
              <a:t>high-level,</a:t>
            </a:r>
            <a:r>
              <a:rPr lang="en-US" sz="2800" dirty="0"/>
              <a:t> </a:t>
            </a:r>
            <a:r>
              <a:rPr lang="en-US" sz="2800" dirty="0" smtClean="0"/>
              <a:t>dynamic and</a:t>
            </a:r>
            <a:r>
              <a:rPr lang="en-US" sz="2800" dirty="0"/>
              <a:t> </a:t>
            </a:r>
            <a:r>
              <a:rPr lang="en-US" sz="2800" dirty="0" smtClean="0"/>
              <a:t>interpreted</a:t>
            </a:r>
            <a:r>
              <a:rPr lang="en-US" sz="2800" dirty="0"/>
              <a:t> programming language</a:t>
            </a:r>
            <a:r>
              <a:rPr lang="en-US" sz="2800" dirty="0" smtClean="0"/>
              <a:t>.</a:t>
            </a:r>
          </a:p>
          <a:p>
            <a:pPr>
              <a:buFont typeface="Wingdings" panose="05000000000000000000" pitchFamily="2" charset="2"/>
              <a:buChar char="§"/>
            </a:pPr>
            <a:endParaRPr lang="en-US" sz="2800" dirty="0" smtClean="0"/>
          </a:p>
          <a:p>
            <a:pPr>
              <a:buFont typeface="Wingdings" panose="05000000000000000000" pitchFamily="2" charset="2"/>
              <a:buChar char="§"/>
            </a:pPr>
            <a:r>
              <a:rPr lang="en-US" sz="2800" dirty="0"/>
              <a:t>JavaScript was originally developed </a:t>
            </a:r>
            <a:r>
              <a:rPr lang="en-US" sz="2800" dirty="0" smtClean="0"/>
              <a:t>in </a:t>
            </a:r>
            <a:r>
              <a:rPr lang="en-US" sz="2800" dirty="0"/>
              <a:t>May 1995 </a:t>
            </a:r>
            <a:r>
              <a:rPr lang="en-US" sz="2800" dirty="0" smtClean="0"/>
              <a:t>by</a:t>
            </a:r>
            <a:r>
              <a:rPr lang="en-US" sz="2800" dirty="0"/>
              <a:t> </a:t>
            </a:r>
            <a:r>
              <a:rPr lang="en-US" sz="2800" dirty="0" smtClean="0"/>
              <a:t>Brendan </a:t>
            </a:r>
            <a:r>
              <a:rPr lang="en-US" sz="2800" dirty="0" err="1" smtClean="0"/>
              <a:t>Eich</a:t>
            </a:r>
            <a:r>
              <a:rPr lang="en-US" sz="2800" dirty="0" smtClean="0"/>
              <a:t>.</a:t>
            </a:r>
          </a:p>
          <a:p>
            <a:pPr>
              <a:buFont typeface="Wingdings" panose="05000000000000000000" pitchFamily="2" charset="2"/>
              <a:buChar char="§"/>
            </a:pPr>
            <a:endParaRPr lang="en-US" sz="2800" dirty="0" smtClean="0"/>
          </a:p>
          <a:p>
            <a:pPr>
              <a:buFont typeface="Wingdings" panose="05000000000000000000" pitchFamily="2" charset="2"/>
              <a:buChar char="§"/>
            </a:pPr>
            <a:r>
              <a:rPr lang="en-US" sz="2800" dirty="0"/>
              <a:t>S</a:t>
            </a:r>
            <a:r>
              <a:rPr lang="en-US" sz="2800" dirty="0" smtClean="0"/>
              <a:t>tandardized </a:t>
            </a:r>
            <a:r>
              <a:rPr lang="en-US" sz="2800" dirty="0" smtClean="0"/>
              <a:t>version </a:t>
            </a:r>
            <a:r>
              <a:rPr lang="en-US" sz="2800" dirty="0" smtClean="0"/>
              <a:t>named</a:t>
            </a:r>
            <a:r>
              <a:rPr lang="en-US" sz="2800" dirty="0"/>
              <a:t> </a:t>
            </a:r>
            <a:r>
              <a:rPr lang="en-US" sz="2800" dirty="0" smtClean="0"/>
              <a:t>ECMAScript in </a:t>
            </a:r>
            <a:r>
              <a:rPr lang="en-US" sz="2800" dirty="0"/>
              <a:t>June </a:t>
            </a:r>
            <a:r>
              <a:rPr lang="en-US" sz="2800" dirty="0" smtClean="0"/>
              <a:t>1997</a:t>
            </a:r>
          </a:p>
          <a:p>
            <a:pPr>
              <a:buFont typeface="Wingdings" panose="05000000000000000000" pitchFamily="2" charset="2"/>
              <a:buChar char="§"/>
            </a:pPr>
            <a:endParaRPr lang="en-US" sz="2800" dirty="0"/>
          </a:p>
          <a:p>
            <a:pPr>
              <a:buFont typeface="Wingdings" panose="05000000000000000000" pitchFamily="2" charset="2"/>
              <a:buChar char="§"/>
            </a:pPr>
            <a:r>
              <a:rPr lang="en-US" sz="2800" dirty="0" smtClean="0"/>
              <a:t>The current supported ECMAScript for most browsers</a:t>
            </a:r>
            <a:r>
              <a:rPr lang="en-US" sz="2800" dirty="0" smtClean="0"/>
              <a:t> in 6.</a:t>
            </a:r>
            <a:endParaRPr lang="en-US" sz="2800" dirty="0" smtClean="0"/>
          </a:p>
        </p:txBody>
      </p:sp>
    </p:spTree>
    <p:extLst>
      <p:ext uri="{BB962C8B-B14F-4D97-AF65-F5344CB8AC3E}">
        <p14:creationId xmlns:p14="http://schemas.microsoft.com/office/powerpoint/2010/main" val="126640344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sr-Latn-RS" dirty="0" smtClean="0"/>
              <a:t>Typescript</a:t>
            </a:r>
            <a:r>
              <a:rPr lang="en-US" dirty="0" smtClean="0"/>
              <a:t> (code snippet)</a:t>
            </a:r>
            <a:endParaRPr lang="en-US" dirty="0"/>
          </a:p>
        </p:txBody>
      </p:sp>
      <p:pic>
        <p:nvPicPr>
          <p:cNvPr id="6" name="Content Placeholder 5"/>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449533" y="1324405"/>
            <a:ext cx="7291347" cy="4710920"/>
          </a:xfrm>
        </p:spPr>
      </p:pic>
    </p:spTree>
    <p:extLst>
      <p:ext uri="{BB962C8B-B14F-4D97-AF65-F5344CB8AC3E}">
        <p14:creationId xmlns:p14="http://schemas.microsoft.com/office/powerpoint/2010/main" val="204184466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smtClean="0"/>
              <a:t>Dependency injection</a:t>
            </a:r>
            <a:endParaRPr lang="en-US" dirty="0"/>
          </a:p>
        </p:txBody>
      </p:sp>
      <p:sp>
        <p:nvSpPr>
          <p:cNvPr id="3" name="Text"/>
          <p:cNvSpPr>
            <a:spLocks noGrp="1"/>
          </p:cNvSpPr>
          <p:nvPr>
            <p:ph type="body" sz="quarter" idx="10"/>
          </p:nvPr>
        </p:nvSpPr>
        <p:spPr>
          <a:xfrm>
            <a:off x="519249" y="1447799"/>
            <a:ext cx="11151917" cy="2448340"/>
          </a:xfrm>
        </p:spPr>
        <p:txBody>
          <a:bodyPr>
            <a:noAutofit/>
          </a:bodyPr>
          <a:lstStyle/>
          <a:p>
            <a:pPr>
              <a:buFont typeface="Wingdings" panose="05000000000000000000" pitchFamily="2" charset="2"/>
              <a:buChar char="§"/>
            </a:pPr>
            <a:endParaRPr lang="sr-Latn-RS" sz="2800" dirty="0" smtClean="0"/>
          </a:p>
          <a:p>
            <a:pPr>
              <a:buFont typeface="Wingdings" panose="05000000000000000000" pitchFamily="2" charset="2"/>
              <a:buChar char="§"/>
            </a:pPr>
            <a:r>
              <a:rPr lang="en-US" sz="2800" dirty="0" smtClean="0"/>
              <a:t>The way we give an instance of the object to some other part of the angular application</a:t>
            </a:r>
            <a:endParaRPr lang="sr-Latn-RS" sz="2800" dirty="0" smtClean="0"/>
          </a:p>
          <a:p>
            <a:pPr>
              <a:buFont typeface="Wingdings" panose="05000000000000000000" pitchFamily="2" charset="2"/>
              <a:buChar char="§"/>
            </a:pPr>
            <a:endParaRPr lang="sr-Latn-RS" sz="2800" dirty="0"/>
          </a:p>
          <a:p>
            <a:pPr>
              <a:buFont typeface="Wingdings" panose="05000000000000000000" pitchFamily="2" charset="2"/>
              <a:buChar char="§"/>
            </a:pPr>
            <a:r>
              <a:rPr lang="en-US" sz="2800" dirty="0" smtClean="0"/>
              <a:t>Instances of services are given through the constructors</a:t>
            </a:r>
            <a:endParaRPr lang="sr-Latn-RS" sz="2800" dirty="0"/>
          </a:p>
        </p:txBody>
      </p:sp>
    </p:spTree>
    <p:extLst>
      <p:ext uri="{BB962C8B-B14F-4D97-AF65-F5344CB8AC3E}">
        <p14:creationId xmlns:p14="http://schemas.microsoft.com/office/powerpoint/2010/main" val="188364310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type="body" sz="quarter" idx="10"/>
          </p:nvPr>
        </p:nvSpPr>
        <p:spPr/>
        <p:txBody>
          <a:bodyPr>
            <a:normAutofit fontScale="92500" lnSpcReduction="20000"/>
          </a:bodyPr>
          <a:lstStyle/>
          <a:p>
            <a:r>
              <a:rPr lang="en-US" dirty="0" smtClean="0"/>
              <a:t>Senior Consultant/ Tech Lead at Deloitte Consulting Hyderabad</a:t>
            </a:r>
          </a:p>
          <a:p>
            <a:r>
              <a:rPr lang="en-US" dirty="0" smtClean="0"/>
              <a:t>Microsoft MVP – </a:t>
            </a:r>
            <a:r>
              <a:rPr lang="en-US" dirty="0" smtClean="0"/>
              <a:t>2016/2017 </a:t>
            </a:r>
            <a:r>
              <a:rPr lang="en-US" sz="1600" dirty="0" smtClean="0"/>
              <a:t>(Visual Studio and Development Technologies)</a:t>
            </a:r>
          </a:p>
          <a:p>
            <a:r>
              <a:rPr lang="en-US" dirty="0" smtClean="0"/>
              <a:t>C# Corner MVP – </a:t>
            </a:r>
            <a:r>
              <a:rPr lang="en-US" dirty="0" smtClean="0"/>
              <a:t>2016/2017</a:t>
            </a:r>
            <a:endParaRPr lang="en-US" dirty="0" smtClean="0"/>
          </a:p>
          <a:p>
            <a:r>
              <a:rPr lang="en-US" dirty="0" smtClean="0"/>
              <a:t>Certified Scrum Master</a:t>
            </a:r>
          </a:p>
          <a:p>
            <a:r>
              <a:rPr lang="en-US" dirty="0" smtClean="0"/>
              <a:t>Blogs/Articles: </a:t>
            </a:r>
            <a:r>
              <a:rPr lang="en-US" b="1" dirty="0"/>
              <a:t>http://</a:t>
            </a:r>
            <a:r>
              <a:rPr lang="en-US" b="1" dirty="0" smtClean="0"/>
              <a:t>www.techyprakash.com</a:t>
            </a:r>
            <a:endParaRPr lang="en-US" b="1" dirty="0"/>
          </a:p>
        </p:txBody>
      </p:sp>
    </p:spTree>
    <p:extLst>
      <p:ext uri="{BB962C8B-B14F-4D97-AF65-F5344CB8AC3E}">
        <p14:creationId xmlns:p14="http://schemas.microsoft.com/office/powerpoint/2010/main" val="249832168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922352" y="1876508"/>
            <a:ext cx="10312842" cy="2991588"/>
          </a:xfrm>
        </p:spPr>
        <p:txBody>
          <a:bodyPr/>
          <a:lstStyle/>
          <a:p>
            <a:pPr marL="0" indent="0">
              <a:buNone/>
            </a:pPr>
            <a:r>
              <a:rPr lang="en-US" sz="5400" dirty="0"/>
              <a:t>Thanks for attending the session. You may reach out to my twitter handle @</a:t>
            </a:r>
            <a:r>
              <a:rPr lang="en-US" sz="5400" b="1" dirty="0"/>
              <a:t>Prakash_MANIT</a:t>
            </a:r>
            <a:r>
              <a:rPr lang="en-US" sz="5400" dirty="0"/>
              <a:t> for any additional query.</a:t>
            </a:r>
          </a:p>
        </p:txBody>
      </p:sp>
    </p:spTree>
    <p:extLst>
      <p:ext uri="{BB962C8B-B14F-4D97-AF65-F5344CB8AC3E}">
        <p14:creationId xmlns:p14="http://schemas.microsoft.com/office/powerpoint/2010/main" val="202961624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jQuery</a:t>
            </a:r>
            <a:endParaRPr lang="en-US" dirty="0"/>
          </a:p>
        </p:txBody>
      </p:sp>
      <p:sp>
        <p:nvSpPr>
          <p:cNvPr id="3" name="Text"/>
          <p:cNvSpPr>
            <a:spLocks noGrp="1"/>
          </p:cNvSpPr>
          <p:nvPr>
            <p:ph type="body" sz="quarter" idx="10"/>
          </p:nvPr>
        </p:nvSpPr>
        <p:spPr>
          <a:xfrm>
            <a:off x="519249" y="1447799"/>
            <a:ext cx="11151917" cy="4960952"/>
          </a:xfrm>
        </p:spPr>
        <p:txBody>
          <a:bodyPr>
            <a:noAutofit/>
          </a:bodyPr>
          <a:lstStyle/>
          <a:p>
            <a:pPr>
              <a:buFont typeface="Wingdings" panose="05000000000000000000" pitchFamily="2" charset="2"/>
              <a:buChar char="§"/>
            </a:pPr>
            <a:r>
              <a:rPr lang="en-US" sz="2800" dirty="0"/>
              <a:t>Allows for DOM </a:t>
            </a:r>
            <a:r>
              <a:rPr lang="en-US" sz="2800" dirty="0" smtClean="0"/>
              <a:t>Manipulation</a:t>
            </a:r>
          </a:p>
          <a:p>
            <a:pPr>
              <a:buFont typeface="Wingdings" panose="05000000000000000000" pitchFamily="2" charset="2"/>
              <a:buChar char="§"/>
            </a:pPr>
            <a:endParaRPr lang="en-US" sz="2800" dirty="0"/>
          </a:p>
          <a:p>
            <a:pPr>
              <a:buFont typeface="Wingdings" panose="05000000000000000000" pitchFamily="2" charset="2"/>
              <a:buChar char="§"/>
            </a:pPr>
            <a:r>
              <a:rPr lang="en-US" sz="2800" dirty="0"/>
              <a:t>Does not provide structure to your code </a:t>
            </a:r>
            <a:endParaRPr lang="en-US" sz="2800" dirty="0" smtClean="0"/>
          </a:p>
          <a:p>
            <a:pPr>
              <a:buFont typeface="Wingdings" panose="05000000000000000000" pitchFamily="2" charset="2"/>
              <a:buChar char="§"/>
            </a:pPr>
            <a:endParaRPr lang="en-US" sz="2800" dirty="0"/>
          </a:p>
          <a:p>
            <a:pPr>
              <a:buFont typeface="Wingdings" panose="05000000000000000000" pitchFamily="2" charset="2"/>
              <a:buChar char="§"/>
            </a:pPr>
            <a:r>
              <a:rPr lang="en-US" sz="2800" dirty="0"/>
              <a:t>Does not allow for two way binding</a:t>
            </a:r>
            <a:endParaRPr lang="en-US" sz="2800" dirty="0"/>
          </a:p>
        </p:txBody>
      </p:sp>
    </p:spTree>
    <p:extLst>
      <p:ext uri="{BB962C8B-B14F-4D97-AF65-F5344CB8AC3E}">
        <p14:creationId xmlns:p14="http://schemas.microsoft.com/office/powerpoint/2010/main" val="295124578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What is </a:t>
            </a:r>
            <a:r>
              <a:rPr lang="en-US" dirty="0" smtClean="0"/>
              <a:t>ANGULARJS or Angular 1.x?</a:t>
            </a:r>
            <a:endParaRPr lang="en-US" dirty="0"/>
          </a:p>
        </p:txBody>
      </p:sp>
      <p:sp>
        <p:nvSpPr>
          <p:cNvPr id="3" name="Text"/>
          <p:cNvSpPr>
            <a:spLocks noGrp="1"/>
          </p:cNvSpPr>
          <p:nvPr>
            <p:ph type="body" sz="quarter" idx="10"/>
          </p:nvPr>
        </p:nvSpPr>
        <p:spPr>
          <a:xfrm>
            <a:off x="519249" y="1447798"/>
            <a:ext cx="11151917" cy="4833732"/>
          </a:xfrm>
        </p:spPr>
        <p:txBody>
          <a:bodyPr>
            <a:normAutofit/>
          </a:bodyPr>
          <a:lstStyle/>
          <a:p>
            <a:pPr>
              <a:buFont typeface="Wingdings" panose="05000000000000000000" pitchFamily="2" charset="2"/>
              <a:buChar char="§"/>
            </a:pPr>
            <a:r>
              <a:rPr lang="en-US" sz="2800" dirty="0" smtClean="0"/>
              <a:t>Open source </a:t>
            </a:r>
            <a:r>
              <a:rPr lang="sr-Latn-RS" sz="2800" dirty="0" smtClean="0"/>
              <a:t>Front</a:t>
            </a:r>
            <a:r>
              <a:rPr lang="en-US" sz="2800" dirty="0" smtClean="0"/>
              <a:t> </a:t>
            </a:r>
            <a:r>
              <a:rPr lang="sr-Latn-RS" sz="2800" dirty="0" smtClean="0"/>
              <a:t>end framework</a:t>
            </a:r>
            <a:r>
              <a:rPr lang="en-US" sz="2800" dirty="0" smtClean="0"/>
              <a:t> release</a:t>
            </a:r>
          </a:p>
          <a:p>
            <a:pPr marL="0" indent="0">
              <a:buNone/>
            </a:pPr>
            <a:r>
              <a:rPr lang="en-US" sz="2800" dirty="0" smtClean="0"/>
              <a:t>     On Oct 2010.</a:t>
            </a:r>
            <a:endParaRPr lang="sr-Latn-RS" sz="2800" dirty="0" smtClean="0"/>
          </a:p>
          <a:p>
            <a:pPr>
              <a:buFont typeface="Wingdings" panose="05000000000000000000" pitchFamily="2" charset="2"/>
              <a:buChar char="§"/>
            </a:pPr>
            <a:endParaRPr lang="sr-Latn-RS" sz="2800" dirty="0"/>
          </a:p>
          <a:p>
            <a:pPr>
              <a:buFont typeface="Wingdings" panose="05000000000000000000" pitchFamily="2" charset="2"/>
              <a:buChar char="§"/>
            </a:pPr>
            <a:r>
              <a:rPr lang="en-US" sz="2800" dirty="0" smtClean="0"/>
              <a:t>Adjusts and adapts traditional HTML in order to present dynamic content through the two way data biding which allows instantaneous synchronization of views and models. </a:t>
            </a:r>
            <a:endParaRPr lang="en-US" sz="2800" dirty="0" smtClean="0"/>
          </a:p>
          <a:p>
            <a:pPr>
              <a:buFont typeface="Wingdings" panose="05000000000000000000" pitchFamily="2" charset="2"/>
              <a:buChar char="§"/>
            </a:pPr>
            <a:endParaRPr lang="en-US" sz="2800" dirty="0"/>
          </a:p>
          <a:p>
            <a:pPr>
              <a:buFont typeface="Wingdings" panose="05000000000000000000" pitchFamily="2" charset="2"/>
              <a:buChar char="§"/>
            </a:pPr>
            <a:r>
              <a:rPr lang="en-IN" sz="2800" dirty="0"/>
              <a:t>AngularJS is a </a:t>
            </a:r>
            <a:r>
              <a:rPr lang="en-IN" sz="2800" dirty="0" err="1"/>
              <a:t>Javascript</a:t>
            </a:r>
            <a:r>
              <a:rPr lang="en-IN" sz="2800" dirty="0"/>
              <a:t> MVC framework created by Google to build properly architecture and maintainable web applications.</a:t>
            </a:r>
            <a:endParaRPr lang="en-US" sz="2800" dirty="0"/>
          </a:p>
          <a:p>
            <a:pPr marL="457200" lvl="1" indent="0">
              <a:buNone/>
            </a:pPr>
            <a:endParaRPr lang="en-US" sz="24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9070" y="1447798"/>
            <a:ext cx="2702095" cy="1453727"/>
          </a:xfrm>
          <a:prstGeom prst="rect">
            <a:avLst/>
          </a:prstGeom>
        </p:spPr>
      </p:pic>
    </p:spTree>
    <p:extLst>
      <p:ext uri="{BB962C8B-B14F-4D97-AF65-F5344CB8AC3E}">
        <p14:creationId xmlns:p14="http://schemas.microsoft.com/office/powerpoint/2010/main" val="62610096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r>
              <a:rPr lang="en-US" dirty="0" smtClean="0"/>
              <a:t>? (Conti..)</a:t>
            </a:r>
            <a:endParaRPr lang="en-US" dirty="0"/>
          </a:p>
        </p:txBody>
      </p:sp>
      <p:sp>
        <p:nvSpPr>
          <p:cNvPr id="3" name="Content Placeholder 2"/>
          <p:cNvSpPr>
            <a:spLocks noGrp="1"/>
          </p:cNvSpPr>
          <p:nvPr>
            <p:ph type="body" sz="quarter" idx="10"/>
          </p:nvPr>
        </p:nvSpPr>
        <p:spPr>
          <a:xfrm>
            <a:off x="519249" y="1447799"/>
            <a:ext cx="11151917" cy="4921196"/>
          </a:xfrm>
        </p:spPr>
        <p:txBody>
          <a:bodyPr>
            <a:normAutofit/>
          </a:bodyPr>
          <a:lstStyle/>
          <a:p>
            <a:pPr>
              <a:buFont typeface="Wingdings" panose="05000000000000000000" pitchFamily="2" charset="2"/>
              <a:buChar char="§"/>
            </a:pPr>
            <a:r>
              <a:rPr lang="en-US" sz="2800" dirty="0" smtClean="0"/>
              <a:t>It’s not a </a:t>
            </a:r>
            <a:r>
              <a:rPr lang="en-US" sz="2800" dirty="0"/>
              <a:t>J</a:t>
            </a:r>
            <a:r>
              <a:rPr lang="en-US" sz="2800" dirty="0" smtClean="0"/>
              <a:t>avaScript library (As they say). There are no functions which we can directly call and use</a:t>
            </a:r>
            <a:r>
              <a:rPr lang="en-US" sz="2800" dirty="0" smtClean="0"/>
              <a:t>.</a:t>
            </a:r>
          </a:p>
          <a:p>
            <a:pPr>
              <a:buFont typeface="Wingdings" panose="05000000000000000000" pitchFamily="2" charset="2"/>
              <a:buChar char="§"/>
            </a:pPr>
            <a:endParaRPr lang="en-US" sz="2800" dirty="0" smtClean="0"/>
          </a:p>
          <a:p>
            <a:pPr>
              <a:buFont typeface="Wingdings" panose="05000000000000000000" pitchFamily="2" charset="2"/>
              <a:buChar char="§"/>
            </a:pPr>
            <a:r>
              <a:rPr lang="en-US" sz="2800" dirty="0" smtClean="0"/>
              <a:t>It is not a DOM manipulation library like jQuery. But it uses subset of jQuery for DOM manipulation (called </a:t>
            </a:r>
            <a:r>
              <a:rPr lang="en-US" sz="2800" dirty="0" err="1" smtClean="0"/>
              <a:t>jqLite</a:t>
            </a:r>
            <a:r>
              <a:rPr lang="en-US" sz="2800" dirty="0" smtClean="0"/>
              <a:t>).</a:t>
            </a:r>
          </a:p>
          <a:p>
            <a:pPr>
              <a:buFont typeface="Wingdings" panose="05000000000000000000" pitchFamily="2" charset="2"/>
              <a:buChar char="§"/>
            </a:pPr>
            <a:endParaRPr lang="en-US" sz="2800" dirty="0" smtClean="0"/>
          </a:p>
          <a:p>
            <a:pPr>
              <a:buFont typeface="Wingdings" panose="05000000000000000000" pitchFamily="2" charset="2"/>
              <a:buChar char="§"/>
            </a:pPr>
            <a:r>
              <a:rPr lang="en-US" sz="2800" dirty="0" smtClean="0"/>
              <a:t>For </a:t>
            </a:r>
            <a:r>
              <a:rPr lang="en-US" sz="2800" dirty="0" smtClean="0"/>
              <a:t>MVC/MVVM design pattern</a:t>
            </a:r>
          </a:p>
          <a:p>
            <a:endParaRPr lang="en-US" dirty="0"/>
          </a:p>
        </p:txBody>
      </p:sp>
    </p:spTree>
    <p:extLst>
      <p:ext uri="{BB962C8B-B14F-4D97-AF65-F5344CB8AC3E}">
        <p14:creationId xmlns:p14="http://schemas.microsoft.com/office/powerpoint/2010/main" val="841971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Philosophy</a:t>
            </a:r>
            <a:endParaRPr lang="en-US" dirty="0"/>
          </a:p>
        </p:txBody>
      </p:sp>
      <p:sp>
        <p:nvSpPr>
          <p:cNvPr id="3" name="Content Placeholder 2"/>
          <p:cNvSpPr>
            <a:spLocks noGrp="1"/>
          </p:cNvSpPr>
          <p:nvPr>
            <p:ph type="body" sz="quarter" idx="10"/>
          </p:nvPr>
        </p:nvSpPr>
        <p:spPr>
          <a:xfrm>
            <a:off x="519249" y="1447799"/>
            <a:ext cx="11151917" cy="5008660"/>
          </a:xfrm>
        </p:spPr>
        <p:txBody>
          <a:bodyPr>
            <a:normAutofit/>
          </a:bodyPr>
          <a:lstStyle/>
          <a:p>
            <a:pPr>
              <a:buFont typeface="Wingdings" panose="05000000000000000000" pitchFamily="2" charset="2"/>
              <a:buChar char="§"/>
            </a:pPr>
            <a:r>
              <a:rPr lang="en-US" sz="2800" dirty="0" smtClean="0"/>
              <a:t>“ANGULARJS is what HTML could have been if it had been designed for web application development</a:t>
            </a:r>
            <a:r>
              <a:rPr lang="en-US" sz="2800" dirty="0" smtClean="0"/>
              <a:t>.”</a:t>
            </a:r>
          </a:p>
          <a:p>
            <a:pPr>
              <a:buFont typeface="Wingdings" panose="05000000000000000000" pitchFamily="2" charset="2"/>
              <a:buChar char="§"/>
            </a:pPr>
            <a:endParaRPr lang="en-US" sz="2800" dirty="0" smtClean="0"/>
          </a:p>
          <a:p>
            <a:pPr>
              <a:buFont typeface="Wingdings" panose="05000000000000000000" pitchFamily="2" charset="2"/>
              <a:buChar char="§"/>
            </a:pPr>
            <a:r>
              <a:rPr lang="en-US" sz="2800" dirty="0" smtClean="0"/>
              <a:t>“ANGULARJS </a:t>
            </a:r>
            <a:r>
              <a:rPr lang="en-US" sz="2800" dirty="0" smtClean="0"/>
              <a:t>is built around the philosophy that declarative code is better than imperative code while building UIs and wiring different components of web application together.”</a:t>
            </a:r>
            <a:endParaRPr lang="en-US" sz="2800" dirty="0"/>
          </a:p>
          <a:p>
            <a:endParaRPr lang="en-US" dirty="0"/>
          </a:p>
        </p:txBody>
      </p:sp>
    </p:spTree>
    <p:extLst>
      <p:ext uri="{BB962C8B-B14F-4D97-AF65-F5344CB8AC3E}">
        <p14:creationId xmlns:p14="http://schemas.microsoft.com/office/powerpoint/2010/main" val="2508476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ANGULARJS?</a:t>
            </a:r>
            <a:endParaRPr lang="en-US" dirty="0"/>
          </a:p>
        </p:txBody>
      </p:sp>
      <p:sp>
        <p:nvSpPr>
          <p:cNvPr id="3" name="Content Placeholder 2"/>
          <p:cNvSpPr>
            <a:spLocks noGrp="1"/>
          </p:cNvSpPr>
          <p:nvPr>
            <p:ph type="body" sz="quarter" idx="10"/>
          </p:nvPr>
        </p:nvSpPr>
        <p:spPr>
          <a:xfrm>
            <a:off x="519249" y="1447798"/>
            <a:ext cx="11151917" cy="4976855"/>
          </a:xfrm>
        </p:spPr>
        <p:txBody>
          <a:bodyPr>
            <a:normAutofit fontScale="92500" lnSpcReduction="10000"/>
          </a:bodyPr>
          <a:lstStyle/>
          <a:p>
            <a:pPr>
              <a:buFont typeface="Wingdings" panose="05000000000000000000" pitchFamily="2" charset="2"/>
              <a:buChar char="§"/>
            </a:pPr>
            <a:r>
              <a:rPr lang="en-US" sz="2800" dirty="0" smtClean="0"/>
              <a:t>Defines numerous ways to organize web application at client side</a:t>
            </a:r>
            <a:r>
              <a:rPr lang="en-US" sz="2800" dirty="0" smtClean="0"/>
              <a:t>.</a:t>
            </a:r>
          </a:p>
          <a:p>
            <a:pPr>
              <a:buFont typeface="Wingdings" panose="05000000000000000000" pitchFamily="2" charset="2"/>
              <a:buChar char="§"/>
            </a:pPr>
            <a:endParaRPr lang="en-US" sz="2800" dirty="0" smtClean="0"/>
          </a:p>
          <a:p>
            <a:pPr>
              <a:buFont typeface="Wingdings" panose="05000000000000000000" pitchFamily="2" charset="2"/>
              <a:buChar char="§"/>
            </a:pPr>
            <a:r>
              <a:rPr lang="en-US" sz="2800" dirty="0" smtClean="0"/>
              <a:t>Enhances HTML by attaching directives, custom tags, attributes, expressions, templates within HTML</a:t>
            </a:r>
            <a:r>
              <a:rPr lang="en-US" sz="2800" dirty="0" smtClean="0"/>
              <a:t>.</a:t>
            </a:r>
          </a:p>
          <a:p>
            <a:pPr>
              <a:buFont typeface="Wingdings" panose="05000000000000000000" pitchFamily="2" charset="2"/>
              <a:buChar char="§"/>
            </a:pPr>
            <a:endParaRPr lang="en-US" sz="2800" dirty="0"/>
          </a:p>
          <a:p>
            <a:pPr>
              <a:buFont typeface="Wingdings" panose="05000000000000000000" pitchFamily="2" charset="2"/>
              <a:buChar char="§"/>
            </a:pPr>
            <a:r>
              <a:rPr lang="en-US" sz="2800" dirty="0" smtClean="0"/>
              <a:t>Encourage </a:t>
            </a:r>
            <a:r>
              <a:rPr lang="en-US" sz="2800" dirty="0" smtClean="0"/>
              <a:t>TDD</a:t>
            </a:r>
          </a:p>
          <a:p>
            <a:pPr>
              <a:buFont typeface="Wingdings" panose="05000000000000000000" pitchFamily="2" charset="2"/>
              <a:buChar char="§"/>
            </a:pPr>
            <a:endParaRPr lang="en-US" sz="2800" dirty="0" smtClean="0"/>
          </a:p>
          <a:p>
            <a:pPr>
              <a:buFont typeface="Wingdings" panose="05000000000000000000" pitchFamily="2" charset="2"/>
              <a:buChar char="§"/>
            </a:pPr>
            <a:r>
              <a:rPr lang="en-US" sz="2800" dirty="0"/>
              <a:t>Encourage MVC/MVVM design pattern and Separation of </a:t>
            </a:r>
            <a:r>
              <a:rPr lang="en-US" sz="2800" dirty="0" smtClean="0"/>
              <a:t>concern.</a:t>
            </a:r>
            <a:endParaRPr lang="en-US" sz="2800" dirty="0" smtClean="0"/>
          </a:p>
          <a:p>
            <a:pPr>
              <a:buFont typeface="Wingdings" panose="05000000000000000000" pitchFamily="2" charset="2"/>
              <a:buChar char="§"/>
            </a:pPr>
            <a:endParaRPr lang="en-US" sz="2800" dirty="0" smtClean="0"/>
          </a:p>
          <a:p>
            <a:pPr>
              <a:buFont typeface="Wingdings" panose="05000000000000000000" pitchFamily="2" charset="2"/>
              <a:buChar char="§"/>
            </a:pPr>
            <a:r>
              <a:rPr lang="en-US" sz="2800" dirty="0" smtClean="0"/>
              <a:t>Code </a:t>
            </a:r>
            <a:r>
              <a:rPr lang="en-US" sz="2800" dirty="0" smtClean="0"/>
              <a:t>Reuse</a:t>
            </a:r>
          </a:p>
          <a:p>
            <a:pPr>
              <a:buFont typeface="Wingdings" panose="05000000000000000000" pitchFamily="2" charset="2"/>
              <a:buChar char="§"/>
            </a:pPr>
            <a:endParaRPr lang="en-US" sz="2800" dirty="0" smtClean="0"/>
          </a:p>
          <a:p>
            <a:pPr>
              <a:buFont typeface="Wingdings" panose="05000000000000000000" pitchFamily="2" charset="2"/>
              <a:buChar char="§"/>
            </a:pPr>
            <a:r>
              <a:rPr lang="en-US" sz="2800" dirty="0" smtClean="0"/>
              <a:t>Good for Single Page Apps (</a:t>
            </a:r>
            <a:r>
              <a:rPr lang="en-US" sz="2800" dirty="0" smtClean="0"/>
              <a:t>SPA)</a:t>
            </a:r>
          </a:p>
          <a:p>
            <a:pPr marL="0" indent="0">
              <a:buNone/>
            </a:pPr>
            <a:endParaRPr lang="en-US" dirty="0"/>
          </a:p>
        </p:txBody>
      </p:sp>
    </p:spTree>
    <p:extLst>
      <p:ext uri="{BB962C8B-B14F-4D97-AF65-F5344CB8AC3E}">
        <p14:creationId xmlns:p14="http://schemas.microsoft.com/office/powerpoint/2010/main" val="339992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ANGULARJS</a:t>
            </a:r>
            <a:r>
              <a:rPr lang="en-US" dirty="0" smtClean="0"/>
              <a:t>? (Conti..)</a:t>
            </a:r>
            <a:endParaRPr lang="en-US" dirty="0"/>
          </a:p>
        </p:txBody>
      </p:sp>
      <p:sp>
        <p:nvSpPr>
          <p:cNvPr id="3" name="Content Placeholder 2"/>
          <p:cNvSpPr>
            <a:spLocks noGrp="1"/>
          </p:cNvSpPr>
          <p:nvPr>
            <p:ph type="body" sz="quarter" idx="10"/>
          </p:nvPr>
        </p:nvSpPr>
        <p:spPr>
          <a:xfrm>
            <a:off x="519249" y="1447798"/>
            <a:ext cx="11151917" cy="4976855"/>
          </a:xfrm>
        </p:spPr>
        <p:txBody>
          <a:bodyPr>
            <a:normAutofit/>
          </a:bodyPr>
          <a:lstStyle/>
          <a:p>
            <a:pPr>
              <a:buFont typeface="Wingdings" panose="05000000000000000000" pitchFamily="2" charset="2"/>
              <a:buChar char="§"/>
            </a:pPr>
            <a:r>
              <a:rPr lang="en-US" sz="2800" dirty="0"/>
              <a:t>Lightweight ( &lt; 36KB compressed and minified)</a:t>
            </a:r>
          </a:p>
          <a:p>
            <a:pPr>
              <a:buFont typeface="Wingdings" panose="05000000000000000000" pitchFamily="2" charset="2"/>
              <a:buChar char="§"/>
            </a:pPr>
            <a:r>
              <a:rPr lang="en-US" sz="2800" dirty="0" smtClean="0"/>
              <a:t>Free</a:t>
            </a:r>
          </a:p>
          <a:p>
            <a:pPr>
              <a:buFont typeface="Wingdings" panose="05000000000000000000" pitchFamily="2" charset="2"/>
              <a:buChar char="§"/>
            </a:pPr>
            <a:endParaRPr lang="en-US" sz="2800" dirty="0"/>
          </a:p>
          <a:p>
            <a:pPr marL="0" indent="0">
              <a:buNone/>
            </a:pPr>
            <a:endParaRPr lang="en-US" dirty="0"/>
          </a:p>
        </p:txBody>
      </p:sp>
    </p:spTree>
    <p:extLst>
      <p:ext uri="{BB962C8B-B14F-4D97-AF65-F5344CB8AC3E}">
        <p14:creationId xmlns:p14="http://schemas.microsoft.com/office/powerpoint/2010/main" val="2649072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a:t>
            </a:r>
            <a:r>
              <a:rPr lang="en-US" dirty="0" err="1"/>
              <a:t>Javascript</a:t>
            </a:r>
            <a:endParaRPr lang="en-GB" dirty="0"/>
          </a:p>
        </p:txBody>
      </p:sp>
      <p:sp>
        <p:nvSpPr>
          <p:cNvPr id="3" name="Content Placeholder 2"/>
          <p:cNvSpPr>
            <a:spLocks noGrp="1"/>
          </p:cNvSpPr>
          <p:nvPr>
            <p:ph type="body" sz="quarter" idx="10"/>
          </p:nvPr>
        </p:nvSpPr>
        <p:spPr>
          <a:xfrm>
            <a:off x="519249" y="1447799"/>
            <a:ext cx="10986288" cy="4897342"/>
          </a:xfrm>
        </p:spPr>
        <p:txBody>
          <a:bodyPr>
            <a:normAutofit fontScale="70000" lnSpcReduction="20000"/>
          </a:bodyPr>
          <a:lstStyle/>
          <a:p>
            <a:pPr fontAlgn="base">
              <a:buNone/>
            </a:pPr>
            <a:r>
              <a:rPr lang="en-US" sz="2800" dirty="0"/>
              <a:t>&lt;p id="greeting1"&gt;&lt;/p&gt;</a:t>
            </a:r>
          </a:p>
          <a:p>
            <a:pPr fontAlgn="base">
              <a:buNone/>
            </a:pPr>
            <a:r>
              <a:rPr lang="en-US" sz="2800" dirty="0"/>
              <a:t> </a:t>
            </a:r>
          </a:p>
          <a:p>
            <a:pPr fontAlgn="base">
              <a:buNone/>
            </a:pPr>
            <a:r>
              <a:rPr lang="en-US" sz="2800" dirty="0"/>
              <a:t>&lt;script&gt;</a:t>
            </a:r>
          </a:p>
          <a:p>
            <a:pPr fontAlgn="base">
              <a:buNone/>
            </a:pPr>
            <a:r>
              <a:rPr lang="en-US" sz="2800" dirty="0" err="1"/>
              <a:t>var</a:t>
            </a:r>
            <a:r>
              <a:rPr lang="en-US" sz="2800" dirty="0"/>
              <a:t> </a:t>
            </a:r>
            <a:r>
              <a:rPr lang="en-US" sz="2800" dirty="0" err="1"/>
              <a:t>isIE</a:t>
            </a:r>
            <a:r>
              <a:rPr lang="en-US" sz="2800" dirty="0"/>
              <a:t> = </a:t>
            </a:r>
            <a:r>
              <a:rPr lang="en-US" sz="2800" dirty="0" err="1"/>
              <a:t>document.attachEvent</a:t>
            </a:r>
            <a:r>
              <a:rPr lang="en-US" sz="2800" dirty="0"/>
              <a:t>;</a:t>
            </a:r>
          </a:p>
          <a:p>
            <a:pPr fontAlgn="base">
              <a:buNone/>
            </a:pPr>
            <a:r>
              <a:rPr lang="en-US" sz="2800" dirty="0" err="1"/>
              <a:t>var</a:t>
            </a:r>
            <a:r>
              <a:rPr lang="en-US" sz="2800" dirty="0"/>
              <a:t> </a:t>
            </a:r>
            <a:r>
              <a:rPr lang="en-US" sz="2800" dirty="0" err="1"/>
              <a:t>addListener</a:t>
            </a:r>
            <a:r>
              <a:rPr lang="en-US" sz="2800" dirty="0"/>
              <a:t> = </a:t>
            </a:r>
            <a:r>
              <a:rPr lang="en-US" sz="2800" dirty="0" err="1"/>
              <a:t>isIE</a:t>
            </a:r>
            <a:endParaRPr lang="en-US" sz="2800" dirty="0"/>
          </a:p>
          <a:p>
            <a:pPr fontAlgn="base">
              <a:buNone/>
            </a:pPr>
            <a:r>
              <a:rPr lang="en-US" sz="2800" dirty="0"/>
              <a:t>  ? function(e, t, </a:t>
            </a:r>
            <a:r>
              <a:rPr lang="en-US" sz="2800" dirty="0" err="1"/>
              <a:t>fn</a:t>
            </a:r>
            <a:r>
              <a:rPr lang="en-US" sz="2800" dirty="0"/>
              <a:t>) {</a:t>
            </a:r>
          </a:p>
          <a:p>
            <a:pPr fontAlgn="base">
              <a:buNone/>
            </a:pPr>
            <a:r>
              <a:rPr lang="en-US" sz="2800" dirty="0"/>
              <a:t>      </a:t>
            </a:r>
            <a:r>
              <a:rPr lang="en-US" sz="2800" dirty="0" err="1"/>
              <a:t>e.attachEvent</a:t>
            </a:r>
            <a:r>
              <a:rPr lang="en-US" sz="2800" dirty="0"/>
              <a:t>('on' + t, </a:t>
            </a:r>
            <a:r>
              <a:rPr lang="en-US" sz="2800" dirty="0" err="1"/>
              <a:t>fn</a:t>
            </a:r>
            <a:r>
              <a:rPr lang="en-US" sz="2800" dirty="0"/>
              <a:t>);}</a:t>
            </a:r>
          </a:p>
          <a:p>
            <a:pPr fontAlgn="base">
              <a:buNone/>
            </a:pPr>
            <a:r>
              <a:rPr lang="en-US" sz="2800" dirty="0"/>
              <a:t>  : function(e, t, </a:t>
            </a:r>
            <a:r>
              <a:rPr lang="en-US" sz="2800" dirty="0" err="1"/>
              <a:t>fn</a:t>
            </a:r>
            <a:r>
              <a:rPr lang="en-US" sz="2800" dirty="0"/>
              <a:t>) {</a:t>
            </a:r>
          </a:p>
          <a:p>
            <a:pPr fontAlgn="base">
              <a:buNone/>
            </a:pPr>
            <a:r>
              <a:rPr lang="en-US" sz="2800" dirty="0"/>
              <a:t>      </a:t>
            </a:r>
            <a:r>
              <a:rPr lang="en-US" sz="2800" dirty="0" err="1"/>
              <a:t>e.addEventListener</a:t>
            </a:r>
            <a:r>
              <a:rPr lang="en-US" sz="2800" dirty="0"/>
              <a:t>(t, </a:t>
            </a:r>
            <a:r>
              <a:rPr lang="en-US" sz="2800" dirty="0" err="1"/>
              <a:t>fn</a:t>
            </a:r>
            <a:r>
              <a:rPr lang="en-US" sz="2800" dirty="0"/>
              <a:t>, false);};</a:t>
            </a:r>
          </a:p>
          <a:p>
            <a:pPr fontAlgn="base">
              <a:buNone/>
            </a:pPr>
            <a:r>
              <a:rPr lang="en-US" sz="2800" dirty="0" err="1"/>
              <a:t>addListener</a:t>
            </a:r>
            <a:r>
              <a:rPr lang="en-US" sz="2800" dirty="0"/>
              <a:t>(document, 'load', function(){</a:t>
            </a:r>
          </a:p>
          <a:p>
            <a:pPr fontAlgn="base">
              <a:buNone/>
            </a:pPr>
            <a:r>
              <a:rPr lang="en-US" sz="2800" dirty="0"/>
              <a:t>  </a:t>
            </a:r>
            <a:r>
              <a:rPr lang="en-US" sz="2800" dirty="0" err="1"/>
              <a:t>var</a:t>
            </a:r>
            <a:r>
              <a:rPr lang="en-US" sz="2800" dirty="0"/>
              <a:t> greeting = </a:t>
            </a:r>
            <a:r>
              <a:rPr lang="en-US" sz="2800" dirty="0" err="1"/>
              <a:t>document.getElementById</a:t>
            </a:r>
            <a:r>
              <a:rPr lang="en-US" sz="2800" dirty="0"/>
              <a:t>('greeting1');</a:t>
            </a:r>
          </a:p>
          <a:p>
            <a:pPr fontAlgn="base">
              <a:buNone/>
            </a:pPr>
            <a:r>
              <a:rPr lang="en-US" sz="2800" dirty="0"/>
              <a:t>  if (</a:t>
            </a:r>
            <a:r>
              <a:rPr lang="en-US" sz="2800" dirty="0" err="1"/>
              <a:t>isIE</a:t>
            </a:r>
            <a:r>
              <a:rPr lang="en-US" sz="2800" dirty="0"/>
              <a:t>) {</a:t>
            </a:r>
          </a:p>
          <a:p>
            <a:pPr fontAlgn="base">
              <a:buNone/>
            </a:pPr>
            <a:r>
              <a:rPr lang="en-US" sz="2800" dirty="0"/>
              <a:t>    </a:t>
            </a:r>
            <a:r>
              <a:rPr lang="en-US" sz="2800" dirty="0" err="1"/>
              <a:t>greeting.innerText</a:t>
            </a:r>
            <a:r>
              <a:rPr lang="en-US" sz="2800" dirty="0"/>
              <a:t> = 'Hello World!';</a:t>
            </a:r>
          </a:p>
          <a:p>
            <a:pPr fontAlgn="base">
              <a:buNone/>
            </a:pPr>
            <a:r>
              <a:rPr lang="en-US" sz="2800" dirty="0"/>
              <a:t>  } else {</a:t>
            </a:r>
          </a:p>
          <a:p>
            <a:pPr fontAlgn="base">
              <a:buNone/>
            </a:pPr>
            <a:r>
              <a:rPr lang="en-US" sz="2800" dirty="0"/>
              <a:t>    </a:t>
            </a:r>
            <a:r>
              <a:rPr lang="en-US" sz="2800" dirty="0" err="1"/>
              <a:t>greeting.textContent</a:t>
            </a:r>
            <a:r>
              <a:rPr lang="en-US" sz="2800" dirty="0"/>
              <a:t> = 'Hello World!';</a:t>
            </a:r>
          </a:p>
          <a:p>
            <a:pPr fontAlgn="base">
              <a:buNone/>
            </a:pPr>
            <a:r>
              <a:rPr lang="en-US" sz="2800" dirty="0"/>
              <a:t> }</a:t>
            </a:r>
          </a:p>
          <a:p>
            <a:pPr fontAlgn="base">
              <a:buNone/>
            </a:pPr>
            <a:r>
              <a:rPr lang="en-US" sz="2800" dirty="0"/>
              <a:t>});</a:t>
            </a:r>
          </a:p>
          <a:p>
            <a:pPr fontAlgn="base">
              <a:buNone/>
            </a:pPr>
            <a:r>
              <a:rPr lang="en-US" sz="2800" dirty="0"/>
              <a:t>&lt;/script&gt;</a:t>
            </a:r>
          </a:p>
          <a:p>
            <a:pPr marL="0" indent="0">
              <a:buNone/>
            </a:pPr>
            <a:endParaRPr lang="en-US" sz="2800" dirty="0"/>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2576721742"/>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8696</TotalTime>
  <Words>948</Words>
  <Application>Microsoft Office PowerPoint</Application>
  <PresentationFormat>Widescreen</PresentationFormat>
  <Paragraphs>181</Paragraphs>
  <Slides>23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Segoe UI</vt:lpstr>
      <vt:lpstr>Segoe UI Light</vt:lpstr>
      <vt:lpstr>Segoe UI Semibold</vt:lpstr>
      <vt:lpstr>Wingdings</vt:lpstr>
      <vt:lpstr>1_MS1444_Windows Azure Template 16x9_r08a</vt:lpstr>
      <vt:lpstr>Getting started with Angular</vt:lpstr>
      <vt:lpstr>Javascript</vt:lpstr>
      <vt:lpstr>jQuery</vt:lpstr>
      <vt:lpstr>What is ANGULARJS or Angular 1.x?</vt:lpstr>
      <vt:lpstr>What is ANGULARJS? (Conti..)</vt:lpstr>
      <vt:lpstr>Philosophy</vt:lpstr>
      <vt:lpstr>Why ANGULARJS?</vt:lpstr>
      <vt:lpstr>Why ANGULARJS? (Conti..)</vt:lpstr>
      <vt:lpstr>Hello Javascript</vt:lpstr>
      <vt:lpstr>Hello JQuery</vt:lpstr>
      <vt:lpstr>Hello AngularJS</vt:lpstr>
      <vt:lpstr>Key Features of ANGULARJS</vt:lpstr>
      <vt:lpstr>MVC : Model View Controller</vt:lpstr>
      <vt:lpstr>MVVM: Model View ViewModel</vt:lpstr>
      <vt:lpstr>Angular 2</vt:lpstr>
      <vt:lpstr>Angular JS vs Angular 2</vt:lpstr>
      <vt:lpstr>Angular JS vs Angular 2 (Conti..)</vt:lpstr>
      <vt:lpstr>Angular 4, why not 3?</vt:lpstr>
      <vt:lpstr>Typescript</vt:lpstr>
      <vt:lpstr>Typescript (code snippet)</vt:lpstr>
      <vt:lpstr>Dependency injection</vt:lpstr>
      <vt:lpstr>About 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and Azure Container Service</dc:title>
  <dc:creator>Gavin Gear</dc:creator>
  <cp:lastModifiedBy>Tripathi, Prakash</cp:lastModifiedBy>
  <cp:revision>194</cp:revision>
  <dcterms:created xsi:type="dcterms:W3CDTF">2016-04-21T18:51:19Z</dcterms:created>
  <dcterms:modified xsi:type="dcterms:W3CDTF">2017-09-02T12:32:50Z</dcterms:modified>
</cp:coreProperties>
</file>