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3"/>
  </p:notesMasterIdLst>
  <p:sldIdLst>
    <p:sldId id="256" r:id="rId2"/>
    <p:sldId id="257" r:id="rId3"/>
    <p:sldId id="263" r:id="rId4"/>
    <p:sldId id="259" r:id="rId5"/>
    <p:sldId id="286" r:id="rId6"/>
    <p:sldId id="300" r:id="rId7"/>
    <p:sldId id="301" r:id="rId8"/>
    <p:sldId id="285" r:id="rId9"/>
    <p:sldId id="260" r:id="rId10"/>
    <p:sldId id="284" r:id="rId11"/>
    <p:sldId id="264" r:id="rId12"/>
    <p:sldId id="287" r:id="rId13"/>
    <p:sldId id="288" r:id="rId14"/>
    <p:sldId id="289" r:id="rId15"/>
    <p:sldId id="291" r:id="rId16"/>
    <p:sldId id="293" r:id="rId17"/>
    <p:sldId id="295" r:id="rId18"/>
    <p:sldId id="297" r:id="rId19"/>
    <p:sldId id="298" r:id="rId20"/>
    <p:sldId id="265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2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88ACA-9B3A-4451-8BBD-6694A6CA1ACF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8B8B6-8FD9-4E54-90E2-744DC09A3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21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Arial" pitchFamily="34" charset="0"/>
              <a:buAutoNum type="arabicPeriod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5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Arial" pitchFamily="34" charset="0"/>
              <a:buAutoNum type="arabicPeriod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13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Arial" pitchFamily="34" charset="0"/>
              <a:buAutoNum type="arabicPeriod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310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Arial" pitchFamily="34" charset="0"/>
              <a:buAutoNum type="arabicPeriod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71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Arial" pitchFamily="34" charset="0"/>
              <a:buAutoNum type="arabicPeriod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194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Arial" pitchFamily="34" charset="0"/>
              <a:buAutoNum type="arabicPeriod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202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Arial" pitchFamily="34" charset="0"/>
              <a:buAutoNum type="arabicPeriod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6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Arial" pitchFamily="34" charset="0"/>
              <a:buAutoNum type="arabicPeriod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751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C50B-A0BA-47C7-A6AC-14E6F9EE4C7B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AAAC-D102-4E18-A732-7777440B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3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C50B-A0BA-47C7-A6AC-14E6F9EE4C7B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AAAC-D102-4E18-A732-7777440B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1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C50B-A0BA-47C7-A6AC-14E6F9EE4C7B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AAAC-D102-4E18-A732-7777440B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45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C50B-A0BA-47C7-A6AC-14E6F9EE4C7B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AAAC-D102-4E18-A732-7777440B78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5322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C50B-A0BA-47C7-A6AC-14E6F9EE4C7B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AAAC-D102-4E18-A732-7777440B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42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C50B-A0BA-47C7-A6AC-14E6F9EE4C7B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AAAC-D102-4E18-A732-7777440B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C50B-A0BA-47C7-A6AC-14E6F9EE4C7B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AAAC-D102-4E18-A732-7777440B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37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C50B-A0BA-47C7-A6AC-14E6F9EE4C7B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AAAC-D102-4E18-A732-7777440B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75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C50B-A0BA-47C7-A6AC-14E6F9EE4C7B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AAAC-D102-4E18-A732-7777440B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6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C50B-A0BA-47C7-A6AC-14E6F9EE4C7B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AAAC-D102-4E18-A732-7777440B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C50B-A0BA-47C7-A6AC-14E6F9EE4C7B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AAAC-D102-4E18-A732-7777440B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2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C50B-A0BA-47C7-A6AC-14E6F9EE4C7B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AAAC-D102-4E18-A732-7777440B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1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C50B-A0BA-47C7-A6AC-14E6F9EE4C7B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AAAC-D102-4E18-A732-7777440B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3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C50B-A0BA-47C7-A6AC-14E6F9EE4C7B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AAAC-D102-4E18-A732-7777440B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C50B-A0BA-47C7-A6AC-14E6F9EE4C7B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AAAC-D102-4E18-A732-7777440B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5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C50B-A0BA-47C7-A6AC-14E6F9EE4C7B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AAAC-D102-4E18-A732-7777440B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3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C50B-A0BA-47C7-A6AC-14E6F9EE4C7B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AAAC-D102-4E18-A732-7777440B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A16C50B-A0BA-47C7-A6AC-14E6F9EE4C7B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5AAAC-D102-4E18-A732-7777440B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74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695" y="2610702"/>
            <a:ext cx="8287577" cy="1266354"/>
          </a:xfrm>
        </p:spPr>
        <p:txBody>
          <a:bodyPr/>
          <a:lstStyle/>
          <a:p>
            <a:pPr algn="ctr"/>
            <a:r>
              <a:rPr lang="en-US" dirty="0" smtClean="0"/>
              <a:t>Coding for Scalability </a:t>
            </a:r>
            <a:br>
              <a:rPr lang="en-US" dirty="0" smtClean="0"/>
            </a:br>
            <a:r>
              <a:rPr lang="en-US" dirty="0" smtClean="0"/>
              <a:t>and Performance in C#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23324" y="5404104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Prakash Tripathi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297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512302" cy="1400530"/>
          </a:xfrm>
        </p:spPr>
        <p:txBody>
          <a:bodyPr/>
          <a:lstStyle/>
          <a:p>
            <a:r>
              <a:rPr lang="en-US" dirty="0" smtClean="0"/>
              <a:t>Choosing bet. </a:t>
            </a:r>
            <a:r>
              <a:rPr lang="en-US" dirty="0"/>
              <a:t>Scale-up </a:t>
            </a:r>
            <a:r>
              <a:rPr lang="en-US" dirty="0" smtClean="0"/>
              <a:t>&amp; Scale-out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Traditionally, Scale-up model was popular as it’s simple to use and comparatively economical than scaling out approach however in a complex and parallel operating environment, it not that efficient. </a:t>
            </a:r>
            <a:r>
              <a:rPr lang="en-US" dirty="0"/>
              <a:t>Using a single machine to support an application creates a single point of failure, which greatly diminishes the fault tolerance of the </a:t>
            </a:r>
            <a:r>
              <a:rPr lang="en-US" dirty="0" smtClean="0"/>
              <a:t>system.</a:t>
            </a:r>
          </a:p>
          <a:p>
            <a:r>
              <a:rPr lang="en-US" dirty="0" smtClean="0"/>
              <a:t>Scale-out model on the other side, involves adding number </a:t>
            </a:r>
            <a:r>
              <a:rPr lang="en-US" dirty="0"/>
              <a:t>of computers </a:t>
            </a:r>
            <a:r>
              <a:rPr lang="en-US" dirty="0" smtClean="0"/>
              <a:t>that means having more </a:t>
            </a:r>
            <a:r>
              <a:rPr lang="en-US" dirty="0"/>
              <a:t>complex programming model and </a:t>
            </a:r>
            <a:r>
              <a:rPr lang="en-US" dirty="0" smtClean="0"/>
              <a:t>increased latency </a:t>
            </a:r>
            <a:r>
              <a:rPr lang="en-US" dirty="0"/>
              <a:t>between </a:t>
            </a:r>
            <a:r>
              <a:rPr lang="en-US" dirty="0" smtClean="0"/>
              <a:t>nodes </a:t>
            </a:r>
            <a:r>
              <a:rPr lang="en-US" dirty="0"/>
              <a:t>however </a:t>
            </a:r>
            <a:r>
              <a:rPr lang="en-US" dirty="0" smtClean="0"/>
              <a:t>due to emergence of </a:t>
            </a:r>
            <a:r>
              <a:rPr lang="en-US" dirty="0"/>
              <a:t>high-performance interconnects such as Gigabit </a:t>
            </a:r>
            <a:r>
              <a:rPr lang="en-US" dirty="0" smtClean="0"/>
              <a:t>Ethernet popularized this </a:t>
            </a:r>
            <a:r>
              <a:rPr lang="en-US" dirty="0"/>
              <a:t>model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8340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695" y="2610702"/>
            <a:ext cx="8287577" cy="1266354"/>
          </a:xfrm>
        </p:spPr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to code for performance?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6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gray">
          <a:xfrm>
            <a:off x="1923826" y="930512"/>
            <a:ext cx="8366804" cy="37799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lvl="1">
              <a:spcBef>
                <a:spcPts val="600"/>
              </a:spcBef>
              <a:buClr>
                <a:schemeClr val="tx1"/>
              </a:buClr>
            </a:pPr>
            <a:endParaRPr lang="en-US" sz="1400" dirty="0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1894252" y="364432"/>
            <a:ext cx="8534400" cy="727379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Major </a:t>
            </a:r>
            <a:r>
              <a:rPr lang="en-US" sz="4400" dirty="0">
                <a:solidFill>
                  <a:schemeClr val="tx1"/>
                </a:solidFill>
              </a:rPr>
              <a:t>performance issues</a:t>
            </a:r>
          </a:p>
        </p:txBody>
      </p:sp>
      <p:sp>
        <p:nvSpPr>
          <p:cNvPr id="20" name="Oval 19"/>
          <p:cNvSpPr/>
          <p:nvPr/>
        </p:nvSpPr>
        <p:spPr bwMode="gray">
          <a:xfrm>
            <a:off x="3213652" y="11111946"/>
            <a:ext cx="1540566" cy="705678"/>
          </a:xfrm>
          <a:prstGeom prst="ellipse">
            <a:avLst/>
          </a:prstGeom>
          <a:noFill/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 bwMode="gray">
          <a:xfrm>
            <a:off x="8047943" y="5799682"/>
            <a:ext cx="1540566" cy="705678"/>
          </a:xfrm>
          <a:prstGeom prst="ellipse">
            <a:avLst/>
          </a:prstGeom>
          <a:noFill/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09087" y="6631662"/>
            <a:ext cx="504730" cy="2717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588"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</a:pPr>
            <a:endParaRPr lang="en-US" sz="1100" dirty="0">
              <a:solidFill>
                <a:srgbClr val="000000"/>
              </a:solidFill>
              <a:latin typeface="Arial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1156" y="1688716"/>
            <a:ext cx="73521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Improper use of collections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Improper </a:t>
            </a:r>
            <a:r>
              <a:rPr lang="en-US" sz="3000" dirty="0"/>
              <a:t>use of types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Inefficient </a:t>
            </a:r>
            <a:r>
              <a:rPr lang="en-US" sz="3000" dirty="0"/>
              <a:t>loops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Inappropriate use </a:t>
            </a:r>
            <a:r>
              <a:rPr lang="en-US" sz="3000" dirty="0"/>
              <a:t>of threads</a:t>
            </a:r>
          </a:p>
        </p:txBody>
      </p:sp>
    </p:spTree>
    <p:extLst>
      <p:ext uri="{BB962C8B-B14F-4D97-AF65-F5344CB8AC3E}">
        <p14:creationId xmlns:p14="http://schemas.microsoft.com/office/powerpoint/2010/main" val="265924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gray">
          <a:xfrm>
            <a:off x="1923826" y="930512"/>
            <a:ext cx="8366804" cy="37799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lvl="1">
              <a:spcBef>
                <a:spcPts val="600"/>
              </a:spcBef>
              <a:buClr>
                <a:schemeClr val="tx1"/>
              </a:buClr>
            </a:pPr>
            <a:endParaRPr lang="en-US" sz="1400" dirty="0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1923826" y="416692"/>
            <a:ext cx="8534400" cy="727379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Improper use of collections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 bwMode="gray">
          <a:xfrm>
            <a:off x="3213652" y="11111946"/>
            <a:ext cx="1540566" cy="705678"/>
          </a:xfrm>
          <a:prstGeom prst="ellipse">
            <a:avLst/>
          </a:prstGeom>
          <a:noFill/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 bwMode="gray">
          <a:xfrm>
            <a:off x="8047943" y="5799682"/>
            <a:ext cx="1540566" cy="705678"/>
          </a:xfrm>
          <a:prstGeom prst="ellipse">
            <a:avLst/>
          </a:prstGeom>
          <a:noFill/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09087" y="6631662"/>
            <a:ext cx="504730" cy="2717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588"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</a:pPr>
            <a:endParaRPr lang="en-US" sz="1100" dirty="0">
              <a:solidFill>
                <a:srgbClr val="000000"/>
              </a:solidFill>
              <a:latin typeface="Arial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1156" y="1688717"/>
            <a:ext cx="735214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Choosing the wrong type of collection for specific situation </a:t>
            </a:r>
            <a:r>
              <a:rPr lang="en-US" sz="3000" dirty="0"/>
              <a:t>i.e. storage </a:t>
            </a:r>
            <a:r>
              <a:rPr lang="en-US" sz="3000" dirty="0"/>
              <a:t>and access </a:t>
            </a:r>
            <a:r>
              <a:rPr lang="en-US" sz="3000" dirty="0"/>
              <a:t>requirements.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When </a:t>
            </a:r>
            <a:r>
              <a:rPr lang="en-US" sz="3000" dirty="0"/>
              <a:t>to use array or collection</a:t>
            </a:r>
            <a:r>
              <a:rPr lang="en-US" sz="3000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Regular </a:t>
            </a:r>
            <a:r>
              <a:rPr lang="en-US" sz="3000" dirty="0"/>
              <a:t>or Generic collections</a:t>
            </a:r>
            <a:r>
              <a:rPr lang="en-US" sz="3000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Which </a:t>
            </a:r>
            <a:r>
              <a:rPr lang="en-US" sz="3000" dirty="0"/>
              <a:t>is fast among int[], </a:t>
            </a:r>
            <a:r>
              <a:rPr lang="en-US" sz="3000" dirty="0"/>
              <a:t>List&lt;int</a:t>
            </a:r>
            <a:r>
              <a:rPr lang="en-US" sz="3000" dirty="0"/>
              <a:t>&gt; </a:t>
            </a:r>
            <a:r>
              <a:rPr lang="en-US" sz="3000" dirty="0"/>
              <a:t> and </a:t>
            </a:r>
            <a:r>
              <a:rPr lang="en-US" sz="3000" dirty="0"/>
              <a:t>ArrayList?</a:t>
            </a:r>
          </a:p>
        </p:txBody>
      </p:sp>
    </p:spTree>
    <p:extLst>
      <p:ext uri="{BB962C8B-B14F-4D97-AF65-F5344CB8AC3E}">
        <p14:creationId xmlns:p14="http://schemas.microsoft.com/office/powerpoint/2010/main" val="378610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gray">
          <a:xfrm>
            <a:off x="1923826" y="930512"/>
            <a:ext cx="8366804" cy="37799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lvl="1">
              <a:spcBef>
                <a:spcPts val="600"/>
              </a:spcBef>
              <a:buClr>
                <a:schemeClr val="tx1"/>
              </a:buClr>
            </a:pPr>
            <a:endParaRPr lang="en-US" sz="1400" dirty="0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1923826" y="203133"/>
            <a:ext cx="8534400" cy="727379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Collections uses scenario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 bwMode="gray">
          <a:xfrm>
            <a:off x="3213652" y="11111946"/>
            <a:ext cx="1540566" cy="705678"/>
          </a:xfrm>
          <a:prstGeom prst="ellipse">
            <a:avLst/>
          </a:prstGeom>
          <a:noFill/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 bwMode="gray">
          <a:xfrm>
            <a:off x="8047943" y="5799682"/>
            <a:ext cx="1540566" cy="705678"/>
          </a:xfrm>
          <a:prstGeom prst="ellipse">
            <a:avLst/>
          </a:prstGeom>
          <a:noFill/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09087" y="6631662"/>
            <a:ext cx="504730" cy="2717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588"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</a:pPr>
            <a:endParaRPr lang="en-US" sz="1100" dirty="0">
              <a:solidFill>
                <a:srgbClr val="000000"/>
              </a:solidFill>
              <a:latin typeface="Arial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1156" y="1688716"/>
            <a:ext cx="735214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List: Best for smaller lists with no sorting.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Dictionary: Best for high performance lookups.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HashSet</a:t>
            </a:r>
            <a:r>
              <a:rPr lang="en-US" sz="3000" dirty="0"/>
              <a:t>: Unique unordered collection. Best when we </a:t>
            </a:r>
            <a:r>
              <a:rPr lang="en-US" sz="3000" dirty="0"/>
              <a:t>just </a:t>
            </a:r>
            <a:r>
              <a:rPr lang="en-US" sz="3000" dirty="0"/>
              <a:t>want to check existence of any item in set.</a:t>
            </a:r>
          </a:p>
        </p:txBody>
      </p:sp>
    </p:spTree>
    <p:extLst>
      <p:ext uri="{BB962C8B-B14F-4D97-AF65-F5344CB8AC3E}">
        <p14:creationId xmlns:p14="http://schemas.microsoft.com/office/powerpoint/2010/main" val="95748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gray">
          <a:xfrm>
            <a:off x="1923826" y="930512"/>
            <a:ext cx="8366804" cy="37799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lvl="1">
              <a:spcBef>
                <a:spcPts val="600"/>
              </a:spcBef>
              <a:buClr>
                <a:schemeClr val="tx1"/>
              </a:buClr>
            </a:pPr>
            <a:endParaRPr lang="en-US" sz="1400" dirty="0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1923826" y="308573"/>
            <a:ext cx="8534400" cy="727379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Improper use of </a:t>
            </a:r>
            <a:r>
              <a:rPr lang="en-US" sz="4400" dirty="0">
                <a:solidFill>
                  <a:schemeClr val="tx1"/>
                </a:solidFill>
              </a:rPr>
              <a:t>types</a:t>
            </a:r>
          </a:p>
        </p:txBody>
      </p:sp>
      <p:sp>
        <p:nvSpPr>
          <p:cNvPr id="20" name="Oval 19"/>
          <p:cNvSpPr/>
          <p:nvPr/>
        </p:nvSpPr>
        <p:spPr bwMode="gray">
          <a:xfrm>
            <a:off x="3213652" y="11111946"/>
            <a:ext cx="1540566" cy="705678"/>
          </a:xfrm>
          <a:prstGeom prst="ellipse">
            <a:avLst/>
          </a:prstGeom>
          <a:noFill/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 bwMode="gray">
          <a:xfrm>
            <a:off x="8047943" y="5799682"/>
            <a:ext cx="1540566" cy="705678"/>
          </a:xfrm>
          <a:prstGeom prst="ellipse">
            <a:avLst/>
          </a:prstGeom>
          <a:noFill/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09087" y="6631662"/>
            <a:ext cx="504730" cy="2717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588"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</a:pPr>
            <a:endParaRPr lang="en-US" sz="1100" dirty="0">
              <a:solidFill>
                <a:srgbClr val="000000"/>
              </a:solidFill>
              <a:latin typeface="Arial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1156" y="1688717"/>
            <a:ext cx="735214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Choosing the wrong type </a:t>
            </a:r>
            <a:r>
              <a:rPr lang="en-US" sz="3000" dirty="0"/>
              <a:t>in specific situation.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Which assignment is faster? Variable or Property?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When to use s</a:t>
            </a:r>
            <a:r>
              <a:rPr lang="en-US" sz="3000" dirty="0"/>
              <a:t>tring and String Builder?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Mixing value and reference types leads to excessive boxing and unboxing operations</a:t>
            </a:r>
            <a:r>
              <a:rPr lang="en-US" sz="3000" dirty="0"/>
              <a:t>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6432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gray">
          <a:xfrm>
            <a:off x="1923826" y="930512"/>
            <a:ext cx="8366804" cy="37799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lvl="1">
              <a:spcBef>
                <a:spcPts val="600"/>
              </a:spcBef>
              <a:buClr>
                <a:schemeClr val="tx1"/>
              </a:buClr>
            </a:pPr>
            <a:endParaRPr lang="en-US" sz="1400" dirty="0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1923826" y="306589"/>
            <a:ext cx="8534400" cy="666786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Inefficient loops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 bwMode="gray">
          <a:xfrm>
            <a:off x="3213652" y="11111946"/>
            <a:ext cx="1540566" cy="705678"/>
          </a:xfrm>
          <a:prstGeom prst="ellipse">
            <a:avLst/>
          </a:prstGeom>
          <a:noFill/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 bwMode="gray">
          <a:xfrm>
            <a:off x="8047943" y="5799682"/>
            <a:ext cx="1540566" cy="705678"/>
          </a:xfrm>
          <a:prstGeom prst="ellipse">
            <a:avLst/>
          </a:prstGeom>
          <a:noFill/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09087" y="6631662"/>
            <a:ext cx="504730" cy="2717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588"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</a:pPr>
            <a:endParaRPr lang="en-US" sz="1100" dirty="0">
              <a:solidFill>
                <a:srgbClr val="000000"/>
              </a:solidFill>
              <a:latin typeface="Arial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1156" y="1688716"/>
            <a:ext cx="73521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Which is faster between for and </a:t>
            </a:r>
            <a:r>
              <a:rPr lang="en-US" sz="3000" dirty="0" err="1"/>
              <a:t>foreach</a:t>
            </a:r>
            <a:r>
              <a:rPr lang="en-US" sz="30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Putting </a:t>
            </a:r>
            <a:r>
              <a:rPr lang="en-US" sz="3000" dirty="0"/>
              <a:t>expensive calls inside loop.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Accessing object property when property getter performs significant work.</a:t>
            </a:r>
          </a:p>
        </p:txBody>
      </p:sp>
    </p:spTree>
    <p:extLst>
      <p:ext uri="{BB962C8B-B14F-4D97-AF65-F5344CB8AC3E}">
        <p14:creationId xmlns:p14="http://schemas.microsoft.com/office/powerpoint/2010/main" val="40340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gray">
          <a:xfrm>
            <a:off x="1923826" y="939748"/>
            <a:ext cx="8366804" cy="37799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lvl="1">
              <a:spcBef>
                <a:spcPts val="600"/>
              </a:spcBef>
              <a:buClr>
                <a:schemeClr val="tx1"/>
              </a:buClr>
            </a:pPr>
            <a:endParaRPr lang="en-US" sz="1400" dirty="0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1923826" y="314053"/>
            <a:ext cx="8534400" cy="666786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Inappropriate use of threads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 bwMode="gray">
          <a:xfrm>
            <a:off x="3213652" y="11111946"/>
            <a:ext cx="1540566" cy="705678"/>
          </a:xfrm>
          <a:prstGeom prst="ellipse">
            <a:avLst/>
          </a:prstGeom>
          <a:noFill/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 bwMode="gray">
          <a:xfrm>
            <a:off x="8047943" y="5799682"/>
            <a:ext cx="1540566" cy="705678"/>
          </a:xfrm>
          <a:prstGeom prst="ellipse">
            <a:avLst/>
          </a:prstGeom>
          <a:noFill/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09087" y="6631662"/>
            <a:ext cx="504730" cy="2717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588"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</a:pPr>
            <a:endParaRPr lang="en-US" sz="1100" dirty="0">
              <a:solidFill>
                <a:srgbClr val="000000"/>
              </a:solidFill>
              <a:latin typeface="Arial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1156" y="1688716"/>
            <a:ext cx="735214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Creating threads on a per-request basis and not sharing threads using thread pools.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Not using the new </a:t>
            </a:r>
            <a:r>
              <a:rPr lang="en-US" sz="3000" dirty="0"/>
              <a:t>TPL constructs properly.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3291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gray">
          <a:xfrm>
            <a:off x="1923826" y="930512"/>
            <a:ext cx="8366804" cy="37799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lvl="1">
              <a:spcBef>
                <a:spcPts val="600"/>
              </a:spcBef>
              <a:buClr>
                <a:schemeClr val="tx1"/>
              </a:buClr>
            </a:pPr>
            <a:endParaRPr lang="en-US" sz="1400" dirty="0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1923826" y="309436"/>
            <a:ext cx="8534400" cy="666786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TPL (Task Parallel Library)</a:t>
            </a:r>
          </a:p>
        </p:txBody>
      </p:sp>
      <p:sp>
        <p:nvSpPr>
          <p:cNvPr id="20" name="Oval 19"/>
          <p:cNvSpPr/>
          <p:nvPr/>
        </p:nvSpPr>
        <p:spPr bwMode="gray">
          <a:xfrm>
            <a:off x="3213652" y="11111946"/>
            <a:ext cx="1540566" cy="705678"/>
          </a:xfrm>
          <a:prstGeom prst="ellipse">
            <a:avLst/>
          </a:prstGeom>
          <a:noFill/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 bwMode="gray">
          <a:xfrm>
            <a:off x="8047943" y="5799682"/>
            <a:ext cx="1540566" cy="705678"/>
          </a:xfrm>
          <a:prstGeom prst="ellipse">
            <a:avLst/>
          </a:prstGeom>
          <a:noFill/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09087" y="6631662"/>
            <a:ext cx="504730" cy="2717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588"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</a:pPr>
            <a:endParaRPr lang="en-US" sz="1100" dirty="0">
              <a:solidFill>
                <a:srgbClr val="000000"/>
              </a:solidFill>
              <a:latin typeface="Arial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1156" y="1688717"/>
            <a:ext cx="735214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TPL introduced in .NET 4.0. </a:t>
            </a:r>
            <a:r>
              <a:rPr lang="en-US" sz="3000" dirty="0"/>
              <a:t>It has set of </a:t>
            </a:r>
            <a:r>
              <a:rPr lang="en-US" sz="3000" dirty="0"/>
              <a:t>APIs to simplify </a:t>
            </a:r>
            <a:r>
              <a:rPr lang="en-US" sz="3000" dirty="0"/>
              <a:t>the process of adding parallelism </a:t>
            </a:r>
            <a:r>
              <a:rPr lang="en-US" sz="3000" dirty="0"/>
              <a:t>to applications.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Namespace: System.Threading </a:t>
            </a:r>
            <a:r>
              <a:rPr lang="en-US" sz="3000" dirty="0"/>
              <a:t>and </a:t>
            </a:r>
            <a:r>
              <a:rPr lang="en-US" sz="3000" dirty="0"/>
              <a:t>System.Threading.Tasks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It supports both Data and Task Parallelism.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24301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gray">
          <a:xfrm>
            <a:off x="1923826" y="930512"/>
            <a:ext cx="8366804" cy="37799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lvl="1">
              <a:spcBef>
                <a:spcPts val="600"/>
              </a:spcBef>
              <a:buClr>
                <a:schemeClr val="tx1"/>
              </a:buClr>
            </a:pPr>
            <a:endParaRPr lang="en-US" sz="1400" dirty="0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1923826" y="133659"/>
            <a:ext cx="8534400" cy="717761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When to use TPL?</a:t>
            </a:r>
          </a:p>
        </p:txBody>
      </p:sp>
      <p:sp>
        <p:nvSpPr>
          <p:cNvPr id="20" name="Oval 19"/>
          <p:cNvSpPr/>
          <p:nvPr/>
        </p:nvSpPr>
        <p:spPr bwMode="gray">
          <a:xfrm>
            <a:off x="3213652" y="11111946"/>
            <a:ext cx="1540566" cy="705678"/>
          </a:xfrm>
          <a:prstGeom prst="ellipse">
            <a:avLst/>
          </a:prstGeom>
          <a:noFill/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 bwMode="gray">
          <a:xfrm>
            <a:off x="8047943" y="5799682"/>
            <a:ext cx="1540566" cy="705678"/>
          </a:xfrm>
          <a:prstGeom prst="ellipse">
            <a:avLst/>
          </a:prstGeom>
          <a:noFill/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09087" y="6631662"/>
            <a:ext cx="504730" cy="2717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588"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</a:pPr>
            <a:endParaRPr lang="en-US" sz="1100" dirty="0">
              <a:solidFill>
                <a:srgbClr val="000000"/>
              </a:solidFill>
              <a:latin typeface="Arial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1156" y="1688717"/>
            <a:ext cx="735214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TPL should be used in CPU </a:t>
            </a:r>
            <a:r>
              <a:rPr lang="en-US" sz="3000" dirty="0"/>
              <a:t>extensive </a:t>
            </a:r>
            <a:r>
              <a:rPr lang="en-US" sz="3000" dirty="0"/>
              <a:t>operations.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It should not be </a:t>
            </a:r>
            <a:r>
              <a:rPr lang="en-US" sz="3000" dirty="0"/>
              <a:t>used in </a:t>
            </a:r>
            <a:r>
              <a:rPr lang="en-US" sz="3000" dirty="0"/>
              <a:t>small calculations as it may be slower.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It shouldn’t be used in thread unsafe methods as following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/>
              <a:t>       Parallel.For(0</a:t>
            </a:r>
            <a:r>
              <a:rPr lang="en-US" sz="1600" dirty="0"/>
              <a:t>, bytes.Length, </a:t>
            </a:r>
            <a:r>
              <a:rPr lang="en-US" sz="1600" dirty="0"/>
              <a:t>(</a:t>
            </a:r>
            <a:r>
              <a:rPr lang="en-US" sz="1600" dirty="0"/>
              <a:t>i) =&gt; </a:t>
            </a:r>
            <a:r>
              <a:rPr lang="en-US" sz="1600" dirty="0"/>
              <a:t>fs.WriteByte(bytes[i]));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  It can be used with static </a:t>
            </a:r>
            <a:r>
              <a:rPr lang="en-US" sz="3000" dirty="0" smtClean="0"/>
              <a:t>types</a:t>
            </a:r>
            <a:endParaRPr lang="en-US" sz="3000" dirty="0"/>
          </a:p>
          <a:p>
            <a:pPr algn="l"/>
            <a:r>
              <a:rPr lang="en-US" sz="3000" dirty="0"/>
              <a:t> </a:t>
            </a:r>
            <a:r>
              <a:rPr lang="en-US" sz="3000" dirty="0"/>
              <a:t>   as they are thread-safe by default.</a:t>
            </a:r>
          </a:p>
        </p:txBody>
      </p:sp>
    </p:spTree>
    <p:extLst>
      <p:ext uri="{BB962C8B-B14F-4D97-AF65-F5344CB8AC3E}">
        <p14:creationId xmlns:p14="http://schemas.microsoft.com/office/powerpoint/2010/main" val="16191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scalability in software development?</a:t>
            </a:r>
            <a:endParaRPr lang="en-US" dirty="0" smtClean="0"/>
          </a:p>
          <a:p>
            <a:r>
              <a:rPr lang="en-US" dirty="0" smtClean="0"/>
              <a:t>Scalability in software design</a:t>
            </a:r>
          </a:p>
          <a:p>
            <a:r>
              <a:rPr lang="en-US" dirty="0" smtClean="0"/>
              <a:t>Scale-up vs Scale-out</a:t>
            </a:r>
            <a:endParaRPr lang="en-US" dirty="0" smtClean="0"/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How to code for performance?</a:t>
            </a:r>
            <a:endParaRPr lang="en-US" dirty="0" smtClean="0"/>
          </a:p>
          <a:p>
            <a:r>
              <a:rPr lang="en-US" dirty="0" smtClean="0"/>
              <a:t>Demo</a:t>
            </a:r>
          </a:p>
          <a:p>
            <a:r>
              <a:rPr lang="en-US" dirty="0" err="1" smtClean="0"/>
              <a:t>QnA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1898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983" y="2939886"/>
            <a:ext cx="8287577" cy="745146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978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983" y="1801368"/>
            <a:ext cx="8287577" cy="3300984"/>
          </a:xfrm>
        </p:spPr>
        <p:txBody>
          <a:bodyPr/>
          <a:lstStyle/>
          <a:p>
            <a:pPr algn="ctr"/>
            <a:r>
              <a:rPr lang="en-US" dirty="0" smtClean="0"/>
              <a:t>Thanks for attending the session. You may reach out to my twitter handle @</a:t>
            </a:r>
            <a:r>
              <a:rPr lang="en-US" b="1" dirty="0" err="1" smtClean="0"/>
              <a:t>Prakash_MANIT</a:t>
            </a:r>
            <a:r>
              <a:rPr lang="en-US" dirty="0" smtClean="0"/>
              <a:t> for any additional query.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695" y="2610702"/>
            <a:ext cx="8287577" cy="1266354"/>
          </a:xfrm>
        </p:spPr>
        <p:txBody>
          <a:bodyPr/>
          <a:lstStyle/>
          <a:p>
            <a:r>
              <a:rPr lang="en-US" dirty="0"/>
              <a:t>What is scalability in software development?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7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scalability in software </a:t>
            </a:r>
            <a:r>
              <a:rPr lang="en-US" dirty="0" smtClean="0"/>
              <a:t>dev?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>
                <a:cs typeface="Arial" panose="020B0604020202020204" pitchFamily="34" charset="0"/>
              </a:rPr>
              <a:t>As per Wikipedia – </a:t>
            </a:r>
          </a:p>
          <a:p>
            <a:pPr marL="0" indent="0">
              <a:buNone/>
            </a:pPr>
            <a:r>
              <a:rPr lang="en-US" dirty="0" smtClean="0">
                <a:cs typeface="Arial" panose="020B0604020202020204" pitchFamily="34" charset="0"/>
              </a:rPr>
              <a:t>“</a:t>
            </a:r>
            <a:r>
              <a:rPr lang="en-US" dirty="0"/>
              <a:t>Scalability is the capability of a system, network, or process to handle a growing amount of work, or its potential to be enlarged in order to accommodate that growth</a:t>
            </a:r>
            <a:r>
              <a:rPr lang="en-US" dirty="0" smtClean="0"/>
              <a:t>.”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Developer’s definition: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Scalability is the ability of a program to scale. For example</a:t>
            </a:r>
            <a:r>
              <a:rPr lang="en-US" dirty="0" smtClean="0"/>
              <a:t>, any program can be said scalable if it works well on a </a:t>
            </a:r>
            <a:r>
              <a:rPr lang="en-US" dirty="0"/>
              <a:t>small </a:t>
            </a:r>
            <a:r>
              <a:rPr lang="en-US" dirty="0" smtClean="0"/>
              <a:t>data </a:t>
            </a:r>
            <a:r>
              <a:rPr lang="en-US" dirty="0"/>
              <a:t>(say less than 1000 </a:t>
            </a:r>
            <a:r>
              <a:rPr lang="en-US" dirty="0" smtClean="0"/>
              <a:t>records) along with large </a:t>
            </a:r>
            <a:r>
              <a:rPr lang="en-US" dirty="0"/>
              <a:t>set (say millions, or billions of records).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4453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 </a:t>
            </a:r>
            <a:r>
              <a:rPr lang="en-US" dirty="0"/>
              <a:t>in software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135" y="1924051"/>
            <a:ext cx="5162366" cy="397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375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in software </a:t>
            </a:r>
            <a:r>
              <a:rPr lang="en-US" dirty="0" smtClean="0"/>
              <a:t>design(Con..)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the scalability pyramid indicates, fast hardware, software, and tuning are only a small part of the scalability equation</a:t>
            </a:r>
            <a:endParaRPr lang="en-US" dirty="0" smtClean="0"/>
          </a:p>
          <a:p>
            <a:r>
              <a:rPr lang="en-US" dirty="0" smtClean="0"/>
              <a:t>Pyramid also illustrates </a:t>
            </a:r>
            <a:r>
              <a:rPr lang="en-US" dirty="0"/>
              <a:t>is that smart design can add more scalability to an application than hardware</a:t>
            </a:r>
            <a:r>
              <a:rPr lang="en-US" dirty="0" smtClean="0"/>
              <a:t>.</a:t>
            </a:r>
          </a:p>
          <a:p>
            <a:r>
              <a:rPr lang="en-US" dirty="0"/>
              <a:t>When designing for scalability the primary goal is to ensure efficient resource </a:t>
            </a:r>
            <a:r>
              <a:rPr lang="en-US" dirty="0" smtClean="0"/>
              <a:t>management.</a:t>
            </a:r>
          </a:p>
          <a:p>
            <a:r>
              <a:rPr lang="en-US" dirty="0"/>
              <a:t>Application architects must consider scalability at all levels, from the user interface to the data store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4124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 </a:t>
            </a:r>
            <a:r>
              <a:rPr lang="en-US" dirty="0"/>
              <a:t>in software </a:t>
            </a:r>
            <a:r>
              <a:rPr lang="en-US" dirty="0" smtClean="0"/>
              <a:t>design(Con..)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Address Scalability in software </a:t>
            </a:r>
            <a:r>
              <a:rPr lang="en-US" b="1" dirty="0" smtClean="0"/>
              <a:t>design: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 smtClean="0"/>
              <a:t>Avoid Wait</a:t>
            </a:r>
            <a:r>
              <a:rPr lang="en-US" dirty="0" smtClean="0"/>
              <a:t>: Perform long running operation in </a:t>
            </a:r>
            <a:r>
              <a:rPr lang="en-US" dirty="0" err="1" smtClean="0"/>
              <a:t>async</a:t>
            </a:r>
            <a:r>
              <a:rPr lang="en-US" dirty="0" smtClean="0"/>
              <a:t> manner. Ex: credit card validation can be done </a:t>
            </a:r>
            <a:r>
              <a:rPr lang="en-US" dirty="0" err="1" smtClean="0"/>
              <a:t>async</a:t>
            </a:r>
            <a:r>
              <a:rPr lang="en-US" dirty="0" smtClean="0"/>
              <a:t> in e-commerce site.</a:t>
            </a:r>
          </a:p>
          <a:p>
            <a:r>
              <a:rPr lang="en-US" b="1" dirty="0" smtClean="0"/>
              <a:t>Avoid Fight </a:t>
            </a:r>
            <a:r>
              <a:rPr lang="en-US" b="1" dirty="0"/>
              <a:t>for </a:t>
            </a:r>
            <a:r>
              <a:rPr lang="en-US" b="1" dirty="0" smtClean="0"/>
              <a:t>Resources: </a:t>
            </a:r>
            <a:r>
              <a:rPr lang="en-US" dirty="0"/>
              <a:t>Acquire resources as late as possible and then release them as soon as possible</a:t>
            </a:r>
            <a:r>
              <a:rPr lang="en-US" dirty="0" smtClean="0"/>
              <a:t>. Ex: </a:t>
            </a:r>
            <a:r>
              <a:rPr lang="en-US" dirty="0"/>
              <a:t>return database connections to the pool as soon as possible</a:t>
            </a:r>
            <a:r>
              <a:rPr lang="en-US" dirty="0" smtClean="0"/>
              <a:t>.</a:t>
            </a:r>
          </a:p>
          <a:p>
            <a:r>
              <a:rPr lang="en-US" b="1" dirty="0"/>
              <a:t>Partition Resources and </a:t>
            </a:r>
            <a:r>
              <a:rPr lang="en-US" b="1" dirty="0" smtClean="0"/>
              <a:t>Activities: </a:t>
            </a:r>
            <a:r>
              <a:rPr lang="en-US" dirty="0"/>
              <a:t>Partitioning of </a:t>
            </a:r>
            <a:r>
              <a:rPr lang="en-US" dirty="0" smtClean="0"/>
              <a:t>task/activities </a:t>
            </a:r>
            <a:r>
              <a:rPr lang="en-US" dirty="0"/>
              <a:t>can help ease the load </a:t>
            </a:r>
            <a:r>
              <a:rPr lang="en-US" dirty="0" smtClean="0"/>
              <a:t>on one server. It can also minimize the risk of Single Point Of Failure.</a:t>
            </a:r>
          </a:p>
          <a:p>
            <a:r>
              <a:rPr lang="en-US" b="1" dirty="0" smtClean="0"/>
              <a:t>Caching</a:t>
            </a:r>
            <a:r>
              <a:rPr lang="en-US" dirty="0" smtClean="0"/>
              <a:t>: Use Caching wherever possible.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9317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Scale-up Vs Scale-out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Scale-up is </a:t>
            </a:r>
            <a:r>
              <a:rPr lang="en-US" dirty="0"/>
              <a:t>also called </a:t>
            </a:r>
            <a:r>
              <a:rPr lang="en-US" dirty="0" smtClean="0"/>
              <a:t>scaling </a:t>
            </a:r>
            <a:r>
              <a:rPr lang="en-US" b="1" dirty="0" smtClean="0"/>
              <a:t>vertically</a:t>
            </a:r>
            <a:r>
              <a:rPr lang="en-US" dirty="0" smtClean="0"/>
              <a:t>. </a:t>
            </a:r>
            <a:r>
              <a:rPr lang="en-US" dirty="0"/>
              <a:t>Its the ability to grow by using stronger </a:t>
            </a:r>
            <a:r>
              <a:rPr lang="en-US" dirty="0" smtClean="0"/>
              <a:t>resources to a </a:t>
            </a:r>
            <a:r>
              <a:rPr lang="en-US" b="1" dirty="0" smtClean="0"/>
              <a:t>single node </a:t>
            </a:r>
            <a:r>
              <a:rPr lang="en-US" dirty="0" smtClean="0"/>
              <a:t>in a system. For example – </a:t>
            </a:r>
          </a:p>
          <a:p>
            <a:pPr lvl="1"/>
            <a:r>
              <a:rPr lang="en-US" dirty="0" smtClean="0"/>
              <a:t>Adding more </a:t>
            </a:r>
            <a:r>
              <a:rPr lang="en-US" dirty="0"/>
              <a:t>RAM, processor, storage etc</a:t>
            </a:r>
            <a:r>
              <a:rPr lang="en-US" dirty="0" smtClean="0"/>
              <a:t>. </a:t>
            </a:r>
            <a:r>
              <a:rPr lang="en-US" dirty="0"/>
              <a:t>to </a:t>
            </a:r>
            <a:r>
              <a:rPr lang="en-US" b="1" dirty="0"/>
              <a:t>a single </a:t>
            </a:r>
            <a:r>
              <a:rPr lang="en-US" b="1" dirty="0" smtClean="0"/>
              <a:t>computer.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Scale-out is also called as scaling </a:t>
            </a:r>
            <a:r>
              <a:rPr lang="en-US" b="1" dirty="0" smtClean="0"/>
              <a:t>horizontally</a:t>
            </a:r>
            <a:r>
              <a:rPr lang="en-US" dirty="0" smtClean="0"/>
              <a:t>. It’s </a:t>
            </a:r>
            <a:r>
              <a:rPr lang="en-US" dirty="0"/>
              <a:t>the ability to grow by adding </a:t>
            </a:r>
            <a:r>
              <a:rPr lang="en-US" dirty="0" smtClean="0"/>
              <a:t>more nodes to a system.  For example-</a:t>
            </a:r>
          </a:p>
          <a:p>
            <a:pPr lvl="1"/>
            <a:r>
              <a:rPr lang="en-US" dirty="0" smtClean="0"/>
              <a:t>Adding </a:t>
            </a:r>
            <a:r>
              <a:rPr lang="en-US" dirty="0"/>
              <a:t>a new computer to a distributed software </a:t>
            </a:r>
            <a:r>
              <a:rPr lang="en-US" dirty="0" smtClean="0"/>
              <a:t>application.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caling out from </a:t>
            </a:r>
            <a:r>
              <a:rPr lang="en-US" dirty="0"/>
              <a:t>one </a:t>
            </a:r>
            <a:r>
              <a:rPr lang="en-US" dirty="0" smtClean="0"/>
              <a:t>Web </a:t>
            </a:r>
            <a:r>
              <a:rPr lang="en-US" dirty="0"/>
              <a:t>server system to </a:t>
            </a:r>
            <a:r>
              <a:rPr lang="en-US" dirty="0" smtClean="0"/>
              <a:t>three.</a:t>
            </a:r>
          </a:p>
          <a:p>
            <a:pPr lvl="1"/>
            <a:r>
              <a:rPr lang="en-US" dirty="0"/>
              <a:t>Developers and administrators use a variety of load balancing techniques to scale </a:t>
            </a:r>
            <a:r>
              <a:rPr lang="en-US" dirty="0" smtClean="0"/>
              <a:t>out.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1933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Scale-up Vs Scale-out (Continued..)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algn="ctr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764" y="2244878"/>
            <a:ext cx="7817341" cy="381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72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1258</TotalTime>
  <Words>853</Words>
  <Application>Microsoft Office PowerPoint</Application>
  <PresentationFormat>Widescreen</PresentationFormat>
  <Paragraphs>87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Ion</vt:lpstr>
      <vt:lpstr>Coding for Scalability  and Performance in C#</vt:lpstr>
      <vt:lpstr>Agenda</vt:lpstr>
      <vt:lpstr>What is scalability in software development?</vt:lpstr>
      <vt:lpstr>What is scalability in software dev?</vt:lpstr>
      <vt:lpstr>Scalability in software design</vt:lpstr>
      <vt:lpstr>Scalability in software design(Con..)</vt:lpstr>
      <vt:lpstr>Scalability in software design(Con..)</vt:lpstr>
      <vt:lpstr>Scale-up Vs Scale-out</vt:lpstr>
      <vt:lpstr>Scale-up Vs Scale-out (Continued..)</vt:lpstr>
      <vt:lpstr>Choosing bet. Scale-up &amp; Scale-out</vt:lpstr>
      <vt:lpstr>How to code for performance?</vt:lpstr>
      <vt:lpstr>Major performance issues</vt:lpstr>
      <vt:lpstr>Improper use of collections</vt:lpstr>
      <vt:lpstr>Collections uses scenario</vt:lpstr>
      <vt:lpstr>Improper use of types</vt:lpstr>
      <vt:lpstr>Inefficient loops</vt:lpstr>
      <vt:lpstr>Inappropriate use of threads</vt:lpstr>
      <vt:lpstr>TPL (Task Parallel Library)</vt:lpstr>
      <vt:lpstr>When to use TPL?</vt:lpstr>
      <vt:lpstr>Demo</vt:lpstr>
      <vt:lpstr>Thanks for attending the session. You may reach out to my twitter handle @Prakash_MANIT for any additional query. 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SPEEDUP TEST DRIVEN DEVELOPMENT USING VS-2015</dc:title>
  <dc:creator>Tripathi, Prakash</dc:creator>
  <cp:lastModifiedBy>Tripathi, Prakash</cp:lastModifiedBy>
  <cp:revision>66</cp:revision>
  <dcterms:created xsi:type="dcterms:W3CDTF">2016-08-06T13:35:21Z</dcterms:created>
  <dcterms:modified xsi:type="dcterms:W3CDTF">2016-11-06T03:31:22Z</dcterms:modified>
</cp:coreProperties>
</file>