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3" r:id="rId4"/>
    <p:sldId id="259" r:id="rId5"/>
    <p:sldId id="260" r:id="rId6"/>
    <p:sldId id="271" r:id="rId7"/>
    <p:sldId id="272" r:id="rId8"/>
    <p:sldId id="262" r:id="rId9"/>
    <p:sldId id="269" r:id="rId10"/>
    <p:sldId id="264" r:id="rId11"/>
    <p:sldId id="258" r:id="rId12"/>
    <p:sldId id="261" r:id="rId13"/>
    <p:sldId id="279" r:id="rId14"/>
    <p:sldId id="283" r:id="rId15"/>
    <p:sldId id="280" r:id="rId16"/>
    <p:sldId id="281" r:id="rId17"/>
    <p:sldId id="282" r:id="rId18"/>
    <p:sldId id="265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3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3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4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37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5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6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1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3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16C50B-A0BA-47C7-A6AC-14E6F9EE4C7B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AAAC-D102-4E18-A732-7777440B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74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695" y="2610702"/>
            <a:ext cx="8287577" cy="1266354"/>
          </a:xfrm>
        </p:spPr>
        <p:txBody>
          <a:bodyPr/>
          <a:lstStyle/>
          <a:p>
            <a:r>
              <a:rPr lang="en-US" dirty="0" smtClean="0"/>
              <a:t>        SPEEDUP TEST DRIVEN DEVELOPMENT USING VS-2015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23324" y="5404104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Prakash Tripathi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97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695" y="2610702"/>
            <a:ext cx="8287577" cy="1266354"/>
          </a:xfrm>
        </p:spPr>
        <p:txBody>
          <a:bodyPr/>
          <a:lstStyle/>
          <a:p>
            <a:r>
              <a:rPr lang="en-US" dirty="0"/>
              <a:t>How to work with Test Driven Development?</a:t>
            </a:r>
          </a:p>
        </p:txBody>
      </p:sp>
    </p:spTree>
    <p:extLst>
      <p:ext uri="{BB962C8B-B14F-4D97-AF65-F5344CB8AC3E}">
        <p14:creationId xmlns:p14="http://schemas.microsoft.com/office/powerpoint/2010/main" val="6190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TDD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895" y="1786256"/>
            <a:ext cx="4791457" cy="3823759"/>
          </a:xfrm>
        </p:spPr>
      </p:pic>
      <p:pic>
        <p:nvPicPr>
          <p:cNvPr id="9" name="Content Placeholder 3" descr="Pictur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9431" y="1786256"/>
            <a:ext cx="4521017" cy="382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0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TDD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Have a requirement for example write a function to handle withdraw in the saving bank account.</a:t>
            </a:r>
          </a:p>
          <a:p>
            <a:r>
              <a:rPr lang="en-US" altLang="en-US" dirty="0"/>
              <a:t>Think about what could be a reasonable test </a:t>
            </a:r>
            <a:r>
              <a:rPr lang="en-US" altLang="en-US" dirty="0" smtClean="0"/>
              <a:t>cases to </a:t>
            </a:r>
            <a:r>
              <a:rPr lang="en-US" altLang="en-US" dirty="0"/>
              <a:t>verify </a:t>
            </a:r>
            <a:r>
              <a:rPr lang="en-US" altLang="en-US" dirty="0" smtClean="0"/>
              <a:t>the </a:t>
            </a:r>
            <a:r>
              <a:rPr lang="en-US" altLang="en-US" dirty="0"/>
              <a:t>requirement</a:t>
            </a:r>
            <a:r>
              <a:rPr lang="en-US" altLang="en-US" dirty="0" smtClean="0"/>
              <a:t>. Consider Positive, Negative and Exception Scenarios. Also consider boundary conditions, incorrect data types etc.</a:t>
            </a:r>
          </a:p>
          <a:p>
            <a:r>
              <a:rPr lang="en-US" altLang="en-US" dirty="0"/>
              <a:t>Write the </a:t>
            </a:r>
            <a:r>
              <a:rPr lang="en-US" altLang="en-US" dirty="0" smtClean="0"/>
              <a:t>unit test </a:t>
            </a:r>
            <a:r>
              <a:rPr lang="en-US" altLang="en-US" dirty="0"/>
              <a:t>before </a:t>
            </a:r>
            <a:r>
              <a:rPr lang="en-US" altLang="en-US" dirty="0" smtClean="0"/>
              <a:t>coding the functionality. </a:t>
            </a:r>
            <a:r>
              <a:rPr lang="en-US" altLang="en-US" dirty="0"/>
              <a:t>Of course, the test will fail, and that’s </a:t>
            </a:r>
            <a:r>
              <a:rPr lang="en-US" altLang="en-US" dirty="0" smtClean="0"/>
              <a:t>fine initially. Although some people prefer vise-versa.</a:t>
            </a:r>
          </a:p>
          <a:p>
            <a:r>
              <a:rPr lang="en-US" altLang="en-US" dirty="0"/>
              <a:t>This is a process of </a:t>
            </a:r>
            <a:r>
              <a:rPr lang="en-US" altLang="en-US" dirty="0" smtClean="0"/>
              <a:t>continuous improvement in the duration of development, so once </a:t>
            </a:r>
            <a:r>
              <a:rPr lang="en-US" altLang="en-US" dirty="0"/>
              <a:t>you identify possible improvements, refactor </a:t>
            </a:r>
            <a:r>
              <a:rPr lang="en-US" altLang="en-US" dirty="0" smtClean="0"/>
              <a:t>the code and add more test cases to increase </a:t>
            </a:r>
            <a:r>
              <a:rPr lang="en-US" altLang="en-US" u="sng" dirty="0" smtClean="0"/>
              <a:t>code coverage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r>
              <a:rPr lang="en-US" altLang="en-US" dirty="0" smtClean="0"/>
              <a:t>Enable “</a:t>
            </a:r>
            <a:r>
              <a:rPr lang="en-US" dirty="0" smtClean="0"/>
              <a:t>Running </a:t>
            </a:r>
            <a:r>
              <a:rPr lang="en-US" dirty="0"/>
              <a:t>Unit Test after successful build in </a:t>
            </a:r>
            <a:r>
              <a:rPr lang="en-US" dirty="0" smtClean="0"/>
              <a:t>Visual Studio”.</a:t>
            </a:r>
            <a:endParaRPr lang="en-US" altLang="en-US" dirty="0" smtClean="0"/>
          </a:p>
          <a:p>
            <a:endParaRPr lang="en-US" alt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0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Unit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Coded to test </a:t>
            </a:r>
            <a:r>
              <a:rPr lang="pt-PT" altLang="en-US" dirty="0" smtClean="0"/>
              <a:t>specific </a:t>
            </a:r>
            <a:r>
              <a:rPr lang="pt-PT" altLang="en-US" dirty="0"/>
              <a:t>aspects of a functionality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reated to test Positive, Negative and Exception scenarios.</a:t>
            </a:r>
          </a:p>
          <a:p>
            <a:r>
              <a:rPr lang="pt-PT" altLang="en-US" dirty="0" smtClean="0"/>
              <a:t>Independent with other tests in terms of scenario and execution order.</a:t>
            </a:r>
          </a:p>
          <a:p>
            <a:r>
              <a:rPr lang="pt-PT" altLang="en-US" dirty="0" smtClean="0"/>
              <a:t>Automated.</a:t>
            </a:r>
          </a:p>
          <a:p>
            <a:r>
              <a:rPr lang="pt-PT" altLang="en-US" dirty="0" smtClean="0"/>
              <a:t>Can be opened from Test Explorer (Test -&gt; Windows -&gt; Test Explorer)</a:t>
            </a:r>
          </a:p>
          <a:p>
            <a:endParaRPr lang="pt-PT" alt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900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structure of Unit Test (Arrange-&gt; Invoke -&gt; Assert)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Arrange: </a:t>
            </a:r>
            <a:r>
              <a:rPr lang="en-US" dirty="0" smtClean="0"/>
              <a:t>Set </a:t>
            </a:r>
            <a:r>
              <a:rPr lang="en-US" dirty="0"/>
              <a:t>up all </a:t>
            </a:r>
            <a:r>
              <a:rPr lang="en-US" dirty="0" smtClean="0"/>
              <a:t>perquisite </a:t>
            </a:r>
            <a:r>
              <a:rPr lang="en-US" dirty="0"/>
              <a:t>needed for testing (create any </a:t>
            </a:r>
            <a:r>
              <a:rPr lang="en-US" dirty="0" smtClean="0"/>
              <a:t>objects</a:t>
            </a:r>
            <a:r>
              <a:rPr lang="en-US" dirty="0"/>
              <a:t>, allocate any needed resources </a:t>
            </a:r>
            <a:r>
              <a:rPr lang="en-US" dirty="0" smtClean="0"/>
              <a:t>etc.). </a:t>
            </a:r>
            <a:endParaRPr lang="en-US" dirty="0"/>
          </a:p>
          <a:p>
            <a:r>
              <a:rPr lang="en-US" dirty="0" smtClean="0"/>
              <a:t>Invoke: Call </a:t>
            </a:r>
            <a:r>
              <a:rPr lang="en-US" dirty="0"/>
              <a:t>the method to be tested with </a:t>
            </a:r>
            <a:r>
              <a:rPr lang="en-US" dirty="0" smtClean="0"/>
              <a:t>required parameters.</a:t>
            </a:r>
          </a:p>
          <a:p>
            <a:r>
              <a:rPr lang="en-US" dirty="0" smtClean="0"/>
              <a:t>Assert: Verify </a:t>
            </a:r>
            <a:r>
              <a:rPr lang="en-US" dirty="0"/>
              <a:t>that the tested method returns the </a:t>
            </a:r>
            <a:r>
              <a:rPr lang="en-US" dirty="0" smtClean="0"/>
              <a:t>expected output.</a:t>
            </a:r>
          </a:p>
          <a:p>
            <a:r>
              <a:rPr lang="en-US" altLang="en-US" dirty="0" smtClean="0"/>
              <a:t>In some cases, </a:t>
            </a:r>
            <a:r>
              <a:rPr lang="en-US" altLang="en-US" b="1" dirty="0" smtClean="0"/>
              <a:t>Arrange may not be required</a:t>
            </a:r>
            <a:r>
              <a:rPr lang="en-US" alt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59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Code Refactoring?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Change </a:t>
            </a:r>
            <a:r>
              <a:rPr lang="en-US" altLang="en-US" dirty="0" smtClean="0"/>
              <a:t>in internal structure </a:t>
            </a:r>
            <a:r>
              <a:rPr lang="en-US" altLang="en-US" dirty="0"/>
              <a:t>of the code without changing it’s </a:t>
            </a:r>
            <a:r>
              <a:rPr lang="en-US" altLang="en-US" dirty="0" smtClean="0"/>
              <a:t>core functionality or external behavior.</a:t>
            </a:r>
          </a:p>
          <a:p>
            <a:r>
              <a:rPr lang="en-US" altLang="en-US" dirty="0" smtClean="0"/>
              <a:t>Apply better pattern and constructs.</a:t>
            </a:r>
          </a:p>
          <a:p>
            <a:r>
              <a:rPr lang="en-US" altLang="en-US" dirty="0" smtClean="0"/>
              <a:t>Removes duplicate code.</a:t>
            </a:r>
            <a:endParaRPr lang="en-US" altLang="en-US" dirty="0"/>
          </a:p>
          <a:p>
            <a:r>
              <a:rPr lang="pt-PT" altLang="en-US" dirty="0" smtClean="0"/>
              <a:t>Simple Example: xy+ xz= x(y+z).</a:t>
            </a:r>
          </a:p>
          <a:p>
            <a:r>
              <a:rPr lang="pt-PT" altLang="en-US" dirty="0" smtClean="0"/>
              <a:t>Same result as previous code but simplified for code readibilty and maintainbility.</a:t>
            </a:r>
          </a:p>
          <a:p>
            <a:r>
              <a:rPr lang="pt-PT" dirty="0" smtClean="0"/>
              <a:t>Dev Tools like Resharper helps in code refactoring.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9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 of the unit test cases created for any code block.</a:t>
            </a:r>
          </a:p>
          <a:p>
            <a:r>
              <a:rPr lang="en-US" dirty="0" smtClean="0"/>
              <a:t>Shows coverage in percent against Solution/Project/Class/Method.</a:t>
            </a:r>
          </a:p>
          <a:p>
            <a:pPr lvl="1"/>
            <a:r>
              <a:rPr lang="en-US" dirty="0"/>
              <a:t>Test—&gt; Analyze Code Coverage –&gt; Selected Tests/ All Tests</a:t>
            </a:r>
          </a:p>
          <a:p>
            <a:r>
              <a:rPr lang="en-US" dirty="0" smtClean="0"/>
              <a:t>Enable </a:t>
            </a:r>
            <a:r>
              <a:rPr lang="en-US" dirty="0"/>
              <a:t>the “Show Code Coverage Coloring” option in the “Code Coverage Results” dialog </a:t>
            </a:r>
            <a:r>
              <a:rPr lang="en-US" dirty="0" smtClean="0"/>
              <a:t>window</a:t>
            </a:r>
            <a:r>
              <a:rPr lang="en-US" dirty="0"/>
              <a:t> </a:t>
            </a:r>
            <a:r>
              <a:rPr lang="en-US" dirty="0" smtClean="0"/>
              <a:t>to see what code touched/ covered by tests. It shows coloring for each of them. </a:t>
            </a:r>
          </a:p>
          <a:p>
            <a:pPr lvl="1"/>
            <a:r>
              <a:rPr lang="en-US" dirty="0" smtClean="0"/>
              <a:t>covered </a:t>
            </a:r>
            <a:r>
              <a:rPr lang="en-US" dirty="0"/>
              <a:t>( light blue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partially covered ( light orange)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covered (light red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3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What/Why?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en-US" dirty="0" smtClean="0"/>
              <a:t>Mocking is a method to mimic the dependent objects.</a:t>
            </a:r>
          </a:p>
          <a:p>
            <a:r>
              <a:rPr lang="pt-PT" altLang="en-US" dirty="0" smtClean="0"/>
              <a:t>Mocking provides easy way to mimic the external objects like Database, Web Services etc.</a:t>
            </a:r>
          </a:p>
          <a:p>
            <a:r>
              <a:rPr lang="pt-PT" altLang="en-US" dirty="0" smtClean="0"/>
              <a:t>There are several mocking frameworks available for example Moq,</a:t>
            </a:r>
            <a:r>
              <a:rPr lang="en-US" dirty="0" smtClean="0"/>
              <a:t> </a:t>
            </a:r>
            <a:r>
              <a:rPr lang="en-US" dirty="0" err="1" smtClean="0"/>
              <a:t>TypeMock</a:t>
            </a:r>
            <a:r>
              <a:rPr lang="en-US" dirty="0" smtClean="0"/>
              <a:t> etc.</a:t>
            </a:r>
            <a:endParaRPr lang="pt-PT" altLang="en-US" dirty="0"/>
          </a:p>
          <a:p>
            <a:endParaRPr lang="en-US" alt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6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983" y="2939886"/>
            <a:ext cx="8287577" cy="745146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7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695" y="2610702"/>
            <a:ext cx="8287577" cy="1266354"/>
          </a:xfrm>
        </p:spPr>
        <p:txBody>
          <a:bodyPr/>
          <a:lstStyle/>
          <a:p>
            <a:r>
              <a:rPr lang="en-US" dirty="0"/>
              <a:t>Speedup TDD using </a:t>
            </a:r>
            <a:r>
              <a:rPr lang="en-US" dirty="0" err="1"/>
              <a:t>IntelliTest</a:t>
            </a:r>
            <a:r>
              <a:rPr lang="en-US" dirty="0"/>
              <a:t> in Visual Studio 2015.</a:t>
            </a:r>
          </a:p>
        </p:txBody>
      </p:sp>
    </p:spTree>
    <p:extLst>
      <p:ext uri="{BB962C8B-B14F-4D97-AF65-F5344CB8AC3E}">
        <p14:creationId xmlns:p14="http://schemas.microsoft.com/office/powerpoint/2010/main" val="213998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 (TDD) What/Why?</a:t>
            </a:r>
          </a:p>
          <a:p>
            <a:r>
              <a:rPr lang="en-US" dirty="0" smtClean="0"/>
              <a:t>How to work with </a:t>
            </a:r>
            <a:r>
              <a:rPr lang="en-US" dirty="0"/>
              <a:t>Test Driven </a:t>
            </a:r>
            <a:r>
              <a:rPr lang="en-US" dirty="0" smtClean="0"/>
              <a:t>Development?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Speedup TDD using </a:t>
            </a:r>
            <a:r>
              <a:rPr lang="en-US" dirty="0" err="1" smtClean="0"/>
              <a:t>IntelliTest</a:t>
            </a:r>
            <a:r>
              <a:rPr lang="en-US" dirty="0" smtClean="0"/>
              <a:t> </a:t>
            </a:r>
            <a:r>
              <a:rPr lang="en-US" dirty="0"/>
              <a:t>in Visual Studio 2015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err="1" smtClean="0"/>
              <a:t>QnA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1898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intelligent assistant for software development, helping dev teams find bugs early and reduce test maintenance costs</a:t>
            </a:r>
            <a:r>
              <a:rPr lang="en-US" dirty="0" smtClean="0"/>
              <a:t>.</a:t>
            </a:r>
          </a:p>
          <a:p>
            <a:r>
              <a:rPr lang="en-US" altLang="en-US" dirty="0" smtClean="0"/>
              <a:t>B</a:t>
            </a:r>
            <a:r>
              <a:rPr lang="en-US" dirty="0"/>
              <a:t>ased on previous Microsoft Research work called “</a:t>
            </a:r>
            <a:r>
              <a:rPr lang="en-US" dirty="0" err="1"/>
              <a:t>Pex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Engine </a:t>
            </a:r>
            <a:r>
              <a:rPr lang="en-US" dirty="0"/>
              <a:t>uses white-box code analyses and constraint solving to synthesize precise test input values to exercise all code </a:t>
            </a:r>
            <a:r>
              <a:rPr lang="en-US" dirty="0" smtClean="0"/>
              <a:t>paths.</a:t>
            </a:r>
          </a:p>
          <a:p>
            <a:r>
              <a:rPr lang="en-US" altLang="en-US" dirty="0" smtClean="0"/>
              <a:t>Helps in </a:t>
            </a:r>
            <a:r>
              <a:rPr lang="en-US" dirty="0"/>
              <a:t>ever-shortening release cycles in software </a:t>
            </a:r>
            <a:r>
              <a:rPr lang="en-US" dirty="0" smtClean="0"/>
              <a:t>development.</a:t>
            </a:r>
            <a:endParaRPr lang="en-US" alt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4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IntelliTest</a:t>
            </a:r>
            <a:r>
              <a:rPr lang="en-US" dirty="0" smtClean="0"/>
              <a:t> </a:t>
            </a:r>
            <a:r>
              <a:rPr lang="en-US" dirty="0" smtClean="0"/>
              <a:t>– Menu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dirty="0" err="1"/>
              <a:t>IntelliTest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This </a:t>
            </a:r>
            <a:r>
              <a:rPr lang="en-US" dirty="0"/>
              <a:t>option will let you run the automatic test case first then you can </a:t>
            </a:r>
            <a:r>
              <a:rPr lang="en-US" dirty="0" smtClean="0"/>
              <a:t>	select </a:t>
            </a:r>
            <a:r>
              <a:rPr lang="en-US" dirty="0"/>
              <a:t>the appropriate once to save.</a:t>
            </a:r>
          </a:p>
          <a:p>
            <a:r>
              <a:rPr lang="en-US" dirty="0"/>
              <a:t>Create </a:t>
            </a:r>
            <a:r>
              <a:rPr lang="en-US" dirty="0" err="1"/>
              <a:t>IntelliTest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This </a:t>
            </a:r>
            <a:r>
              <a:rPr lang="en-US" dirty="0"/>
              <a:t>saves all the generated test cases into the files and then you </a:t>
            </a:r>
            <a:r>
              <a:rPr lang="en-US" dirty="0" smtClean="0"/>
              <a:t>	can </a:t>
            </a:r>
            <a:r>
              <a:rPr lang="en-US" dirty="0"/>
              <a:t>run later.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2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983" y="2939886"/>
            <a:ext cx="8287577" cy="745146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40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983" y="2939886"/>
            <a:ext cx="8287577" cy="745146"/>
          </a:xfrm>
        </p:spPr>
        <p:txBody>
          <a:bodyPr/>
          <a:lstStyle/>
          <a:p>
            <a:pPr algn="ctr"/>
            <a:r>
              <a:rPr lang="en-US" dirty="0" err="1" smtClean="0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5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983" y="1801368"/>
            <a:ext cx="8287577" cy="3300984"/>
          </a:xfrm>
        </p:spPr>
        <p:txBody>
          <a:bodyPr/>
          <a:lstStyle/>
          <a:p>
            <a:pPr algn="ctr"/>
            <a:r>
              <a:rPr lang="en-US" dirty="0" smtClean="0"/>
              <a:t>Thanks for attending the session. You may reach out to my twitter handle @</a:t>
            </a:r>
            <a:r>
              <a:rPr lang="en-US" b="1" dirty="0" err="1" smtClean="0"/>
              <a:t>Prakash_MANIT</a:t>
            </a:r>
            <a:r>
              <a:rPr lang="en-US" dirty="0" smtClean="0"/>
              <a:t> for any additional query.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695" y="2610702"/>
            <a:ext cx="8287577" cy="1266354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Driven Development (TDD) What/Why?</a:t>
            </a:r>
          </a:p>
        </p:txBody>
      </p:sp>
    </p:spTree>
    <p:extLst>
      <p:ext uri="{BB962C8B-B14F-4D97-AF65-F5344CB8AC3E}">
        <p14:creationId xmlns:p14="http://schemas.microsoft.com/office/powerpoint/2010/main" val="331837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 Driven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 or programming practice </a:t>
            </a:r>
            <a:r>
              <a:rPr lang="en-US" dirty="0"/>
              <a:t>that adds reliability to the </a:t>
            </a:r>
            <a:r>
              <a:rPr lang="en-US" dirty="0" smtClean="0"/>
              <a:t>application behavior. </a:t>
            </a:r>
          </a:p>
          <a:p>
            <a:r>
              <a:rPr lang="en-US" dirty="0" smtClean="0"/>
              <a:t>Mindset and approach towards </a:t>
            </a:r>
            <a:r>
              <a:rPr lang="en-US" dirty="0"/>
              <a:t>software development that enforces writing Unit Tests </a:t>
            </a:r>
            <a:r>
              <a:rPr lang="en-US" dirty="0" smtClean="0"/>
              <a:t>before/along with coding </a:t>
            </a:r>
            <a:r>
              <a:rPr lang="en-US" dirty="0"/>
              <a:t>the </a:t>
            </a:r>
            <a:r>
              <a:rPr lang="en-US" dirty="0" smtClean="0"/>
              <a:t>functionality.</a:t>
            </a:r>
          </a:p>
          <a:p>
            <a:r>
              <a:rPr lang="en-US" dirty="0" smtClean="0"/>
              <a:t>Enforces Interface based design to support loose coupling and modularity.</a:t>
            </a:r>
          </a:p>
          <a:p>
            <a:r>
              <a:rPr lang="en-US" dirty="0" smtClean="0"/>
              <a:t>Enforces a check that “</a:t>
            </a:r>
            <a:r>
              <a:rPr lang="en-US" altLang="en-US" dirty="0">
                <a:cs typeface="Arial" panose="020B0604020202020204" pitchFamily="34" charset="0"/>
              </a:rPr>
              <a:t>Does our code do what we intended</a:t>
            </a:r>
            <a:r>
              <a:rPr lang="en-US" altLang="en-US" dirty="0" smtClean="0">
                <a:cs typeface="Arial" panose="020B0604020202020204" pitchFamily="34" charset="0"/>
              </a:rPr>
              <a:t>?”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45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TDD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projects fail because they lack a good testing </a:t>
            </a:r>
            <a:r>
              <a:rPr lang="en-US" dirty="0" smtClean="0"/>
              <a:t>methodology.</a:t>
            </a:r>
          </a:p>
          <a:p>
            <a:r>
              <a:rPr lang="en-US" altLang="en-US" dirty="0" smtClean="0"/>
              <a:t>Helps Developers by enforcing better design and sense </a:t>
            </a:r>
            <a:r>
              <a:rPr lang="en-US" altLang="en-US" dirty="0"/>
              <a:t>of confidence </a:t>
            </a:r>
            <a:r>
              <a:rPr lang="en-US" altLang="en-US" dirty="0" smtClean="0"/>
              <a:t>in terms of quality by regularly checking and looking the test cases execution success. It also helps to avoid </a:t>
            </a:r>
            <a:r>
              <a:rPr lang="en-US" dirty="0" smtClean="0"/>
              <a:t>break in another dependent area due to any recent change. </a:t>
            </a:r>
            <a:endParaRPr lang="en-US" altLang="en-US" dirty="0" smtClean="0"/>
          </a:p>
          <a:p>
            <a:r>
              <a:rPr lang="en-US" dirty="0" smtClean="0"/>
              <a:t>Helps Testers by saving their time from logging obvious issues and re-validation so that they can focus on complex test scenarios.</a:t>
            </a:r>
          </a:p>
          <a:p>
            <a:r>
              <a:rPr lang="en-US" dirty="0" smtClean="0"/>
              <a:t>Helps Project Managers in optimizing the overall budget by having reduced test cycles and less issues at UAT and Production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Helps Client by better overall experience and reduced maintenance cost later. </a:t>
            </a:r>
          </a:p>
          <a:p>
            <a:r>
              <a:rPr lang="en-US" dirty="0" smtClean="0"/>
              <a:t>Helps Company in getting repeat business as a result of client satisfaction.</a:t>
            </a:r>
          </a:p>
          <a:p>
            <a:r>
              <a:rPr lang="en-US" altLang="en-US" dirty="0"/>
              <a:t>A</a:t>
            </a:r>
            <a:r>
              <a:rPr lang="en-US" altLang="en-US" dirty="0" smtClean="0"/>
              <a:t>ppears natural practice but in reality it </a:t>
            </a:r>
            <a:r>
              <a:rPr lang="en-US" altLang="en-US" dirty="0"/>
              <a:t>isn’t </a:t>
            </a:r>
            <a:r>
              <a:rPr lang="en-US" altLang="en-US" dirty="0" smtClean="0"/>
              <a:t>that common </a:t>
            </a:r>
            <a:r>
              <a:rPr lang="en-US" altLang="en-US" dirty="0" smtClean="0">
                <a:sym typeface="Wingdings" panose="05000000000000000000" pitchFamily="2" charset="2"/>
              </a:rPr>
              <a:t></a:t>
            </a:r>
            <a:r>
              <a:rPr lang="en-US" alt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887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TDD Important</a:t>
            </a:r>
            <a:r>
              <a:rPr lang="en-US" dirty="0" smtClean="0"/>
              <a:t>? Real-World Scenario.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684" y="2043494"/>
            <a:ext cx="7081384" cy="37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9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TDD Important</a:t>
            </a:r>
            <a:r>
              <a:rPr lang="en-US" dirty="0" smtClean="0"/>
              <a:t>? Cost.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233" y="2034350"/>
            <a:ext cx="6787709" cy="391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6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don’t use TDD every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including unit test cases efforts in estimation.</a:t>
            </a:r>
          </a:p>
          <a:p>
            <a:r>
              <a:rPr lang="en-US" dirty="0" smtClean="0"/>
              <a:t>No experience of TDD in Development Team.</a:t>
            </a:r>
          </a:p>
          <a:p>
            <a:r>
              <a:rPr lang="en-US" dirty="0" smtClean="0"/>
              <a:t>Tight deadlines </a:t>
            </a:r>
            <a:r>
              <a:rPr lang="en-US" dirty="0" smtClean="0">
                <a:sym typeface="Wingdings" panose="05000000000000000000" pitchFamily="2" charset="2"/>
              </a:rPr>
              <a:t>.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“Make it work” overrides the quality aspect.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 Enforcement of Test case creation from Lead/Manager.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Client is not asking about test code coverage etc.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Any other?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357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MS Test (</a:t>
            </a:r>
            <a:r>
              <a:rPr lang="en-US" dirty="0" err="1"/>
              <a:t>Microsoft.VisualStudio.TestTools.UnitTesting</a:t>
            </a:r>
            <a:r>
              <a:rPr lang="en-US" altLang="en-US" dirty="0" smtClean="0"/>
              <a:t>)</a:t>
            </a:r>
            <a:endParaRPr lang="en-US" dirty="0" smtClean="0"/>
          </a:p>
          <a:p>
            <a:r>
              <a:rPr lang="en-US" altLang="en-US" dirty="0" err="1" smtClean="0"/>
              <a:t>Nunit</a:t>
            </a:r>
            <a:r>
              <a:rPr lang="en-US" altLang="en-US" dirty="0" smtClean="0"/>
              <a:t> (Can be downloaded from </a:t>
            </a:r>
            <a:r>
              <a:rPr lang="en-US" altLang="en-US" dirty="0" err="1" smtClean="0"/>
              <a:t>NuGet</a:t>
            </a:r>
            <a:r>
              <a:rPr lang="en-US" altLang="en-US" dirty="0" smtClean="0"/>
              <a:t>)</a:t>
            </a:r>
          </a:p>
          <a:p>
            <a:r>
              <a:rPr lang="en-US" altLang="en-US" dirty="0" err="1" smtClean="0"/>
              <a:t>Xunit</a:t>
            </a:r>
            <a:r>
              <a:rPr lang="en-US" altLang="en-US" dirty="0" smtClean="0"/>
              <a:t> (</a:t>
            </a:r>
            <a:r>
              <a:rPr lang="en-US" altLang="en-US" dirty="0"/>
              <a:t>Can be downloaded from </a:t>
            </a:r>
            <a:r>
              <a:rPr lang="en-US" altLang="en-US" dirty="0" err="1"/>
              <a:t>NuGet</a:t>
            </a:r>
            <a:r>
              <a:rPr lang="en-US" altLang="en-US" dirty="0"/>
              <a:t>)</a:t>
            </a:r>
          </a:p>
          <a:p>
            <a:r>
              <a:rPr lang="en-US" altLang="en-US" dirty="0" smtClean="0"/>
              <a:t>……</a:t>
            </a:r>
          </a:p>
          <a:p>
            <a:endParaRPr lang="en-US" altLang="en-US" dirty="0" smtClean="0"/>
          </a:p>
          <a:p>
            <a:endParaRPr lang="pt-PT" altLang="en-US" dirty="0"/>
          </a:p>
          <a:p>
            <a:endParaRPr lang="en-US" alt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4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409</TotalTime>
  <Words>885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Ion</vt:lpstr>
      <vt:lpstr>        SPEEDUP TEST DRIVEN DEVELOPMENT USING VS-2015</vt:lpstr>
      <vt:lpstr>Agenda</vt:lpstr>
      <vt:lpstr>Test Driven Development (TDD) What/Why?</vt:lpstr>
      <vt:lpstr>What is Test Driven Development?</vt:lpstr>
      <vt:lpstr>Why TDD Important?</vt:lpstr>
      <vt:lpstr>Why TDD Important? Real-World Scenario.</vt:lpstr>
      <vt:lpstr>Why TDD Important? Cost.</vt:lpstr>
      <vt:lpstr>Why we don’t use TDD every time?</vt:lpstr>
      <vt:lpstr>Unit Test Frameworks</vt:lpstr>
      <vt:lpstr>How to work with Test Driven Development?</vt:lpstr>
      <vt:lpstr>Lifecycle of TDD</vt:lpstr>
      <vt:lpstr>How does TDD work?</vt:lpstr>
      <vt:lpstr>What are Unit Tests?</vt:lpstr>
      <vt:lpstr>Typical structure of Unit Test (Arrange-&gt; Invoke -&gt; Assert)</vt:lpstr>
      <vt:lpstr>What is Code Refactoring?</vt:lpstr>
      <vt:lpstr>Code Coverage</vt:lpstr>
      <vt:lpstr>Mocking What/Why?</vt:lpstr>
      <vt:lpstr>Demo</vt:lpstr>
      <vt:lpstr>Speedup TDD using IntelliTest in Visual Studio 2015.</vt:lpstr>
      <vt:lpstr>IntelliTest</vt:lpstr>
      <vt:lpstr>IntelliTest – Menu options</vt:lpstr>
      <vt:lpstr>Demo</vt:lpstr>
      <vt:lpstr>QnA</vt:lpstr>
      <vt:lpstr>Thanks for attending the session. You may reach out to my twitter handle @Prakash_MANIT for any additional query. 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SPEEDUP TEST DRIVEN DEVELOPMENT USING VS-2015</dc:title>
  <dc:creator>Tripathi, Prakash</dc:creator>
  <cp:lastModifiedBy>Tripathi, Prakash</cp:lastModifiedBy>
  <cp:revision>41</cp:revision>
  <dcterms:created xsi:type="dcterms:W3CDTF">2016-08-06T13:35:21Z</dcterms:created>
  <dcterms:modified xsi:type="dcterms:W3CDTF">2016-08-06T20:29:38Z</dcterms:modified>
</cp:coreProperties>
</file>