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RobotoSlab-regular.fntdata"/><Relationship Id="rId8" Type="http://schemas.openxmlformats.org/officeDocument/2006/relationships/slide" Target="slides/slide3.xml"/><Relationship Id="rId26" Type="http://schemas.openxmlformats.org/officeDocument/2006/relationships/customXml" Target="../customXml/item3.xml"/><Relationship Id="rId21" Type="http://schemas.openxmlformats.org/officeDocument/2006/relationships/font" Target="fonts/Roboto-bold.fntdata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5" Type="http://schemas.openxmlformats.org/officeDocument/2006/relationships/customXml" Target="../customXml/item2.xml"/><Relationship Id="rId20" Type="http://schemas.openxmlformats.org/officeDocument/2006/relationships/font" Target="fonts/Roboto-regular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24" Type="http://schemas.openxmlformats.org/officeDocument/2006/relationships/customXml" Target="../customXml/item1.xml"/><Relationship Id="rId23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RobotoSlab-bold.fntdata"/><Relationship Id="rId22" Type="http://schemas.openxmlformats.org/officeDocument/2006/relationships/font" Target="fonts/Roboto-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50920535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50920535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a76214b65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a76214b65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50920535a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50920535a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50920535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750920535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57cd1c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57cd1c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750920535a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750920535a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50920535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50920535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50920535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50920535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0920535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0920535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50920535a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50920535a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50920535a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50920535a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Webinar-2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453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5200">
                <a:solidFill>
                  <a:schemeClr val="dk1"/>
                </a:solidFill>
              </a:rPr>
              <a:t>RAG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- Drawbacks Cont ….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381075"/>
            <a:ext cx="8520600" cy="42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Dependence on Data Quality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Garbage In, 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Garbage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Out. The accuracy of generated responses depends on the quality of retrieved data, with biases potentially being amplified.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Evaluation Challenges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Assessing performance and user satisfaction is complex, requiring evaluation of both retrieval and generation quality.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Potential for Information Overload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Lost in the middle. Excessive information can overwhelm the generative component, making relevance filtering challenging.</a:t>
            </a:r>
            <a:endParaRPr b="1"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2420" r="-2420" t="0"/>
          <a:stretch/>
        </p:blipFill>
        <p:spPr>
          <a:xfrm>
            <a:off x="1766175" y="168550"/>
            <a:ext cx="5394674" cy="481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09525" y="1999050"/>
            <a:ext cx="2667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en" sz="1779"/>
              <a:t>What is RAG?</a:t>
            </a:r>
            <a:endParaRPr sz="1779"/>
          </a:p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RAG Architecture</a:t>
            </a:r>
            <a:endParaRPr sz="1779"/>
          </a:p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RAG </a:t>
            </a:r>
            <a:r>
              <a:rPr lang="en" sz="1779"/>
              <a:t>Use Cases</a:t>
            </a:r>
            <a:endParaRPr sz="1779"/>
          </a:p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RAG Advantages</a:t>
            </a:r>
            <a:endParaRPr sz="1779"/>
          </a:p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80"/>
              <a:buChar char="●"/>
            </a:pPr>
            <a:r>
              <a:rPr lang="en" sz="1779"/>
              <a:t>RAG drawbacks/challenges</a:t>
            </a:r>
            <a:endParaRPr sz="177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RAG?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en" sz="1779">
                <a:solidFill>
                  <a:schemeClr val="dk1"/>
                </a:solidFill>
              </a:rPr>
              <a:t>Natural language processing (NLP) technique that combines generative AI models with traditional information retrieval systems. </a:t>
            </a:r>
            <a:endParaRPr sz="1779">
              <a:solidFill>
                <a:schemeClr val="dk1"/>
              </a:solidFill>
            </a:endParaRPr>
          </a:p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en" sz="1779">
                <a:solidFill>
                  <a:schemeClr val="dk1"/>
                </a:solidFill>
              </a:rPr>
              <a:t>RAG models can process and consolidate knowledge to create human-like responses, instructions, or explanations. </a:t>
            </a:r>
            <a:endParaRPr sz="1779">
              <a:solidFill>
                <a:schemeClr val="dk1"/>
              </a:solidFill>
            </a:endParaRPr>
          </a:p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en" sz="1779">
                <a:solidFill>
                  <a:schemeClr val="dk1"/>
                </a:solidFill>
              </a:rPr>
              <a:t>RAG can be used to improve the quality of generative AI responses, provide answers to questions that aren't in the intent list, and access fresher information.</a:t>
            </a:r>
            <a:endParaRPr sz="1779">
              <a:solidFill>
                <a:schemeClr val="dk1"/>
              </a:solidFill>
            </a:endParaRPr>
          </a:p>
          <a:p>
            <a:pPr indent="-3416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80"/>
              <a:buChar char="●"/>
            </a:pPr>
            <a:r>
              <a:rPr lang="en" sz="1779">
                <a:solidFill>
                  <a:schemeClr val="dk1"/>
                </a:solidFill>
              </a:rPr>
              <a:t>RAG is appropriate for use cases such as chatbots, email, text messaging, and other conversational applications.</a:t>
            </a:r>
            <a:endParaRPr sz="9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RAG Architecture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61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Use Cases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337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Question Answering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Provides precise, contextually relevant answers by leveraging extensive data retrieval and generation capabilities.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Knowledge Management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Facilitates retrieval of specific information and generates comprehensive summaries or reports.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Customer Support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Delivers accurate, context-specific responses to queries, enhancing chatbot performance.</a:t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Use Cases Cont ….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3374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E-commerce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Generates detailed product descriptions and enhances customer interaction with accurate recommendations.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Healthcare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Provides up-to-date medical information and detailed treatment plans, improving patient interaction.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Legal and Compliance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Summarizes legal documents and generates compliance reports by analyzing relevant regulations.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- Advantages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Improved Accuracy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Ensures outputs are accurate and grounded in factual data by retrieving relevant information before generating responses, thereby reducing hallucinations.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Enhanced Contextual Understanding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Produces contextually aware and comprehensive answers by combining retrieved data with generative capabilities.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Efficiently processes vast amounts of information and quickly retrieves relevant data, making it suitable for applications requiring extensive knowledge bases.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- Advantages Cont ….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Enhanced User Experience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Facilitates natural language interactions and provides personalized responses based on user preferences and history.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Cost-Effective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Optimizes computational resources and efficiently utilizes existing knowledge bases, reducing the need for extensive training data and computation.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Reduced Training Data Requirements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Relies on pre-existing knowledge bases, reducing the need for extensive training data for the generative model to perform well.</a:t>
            </a:r>
            <a:endParaRPr b="1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79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Complexity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Integrating and tuning retrieval and generation models increases system and operational complexity.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Hallucinations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LLM model can hallucinate while generating response from retrieved chunks.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Latency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Increased response times and challenges in achieving real-time performance due to the dual retrieval and generation steps.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- Drawbacks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18145C4F5F7642A679191CE6BDFA28" ma:contentTypeVersion="10" ma:contentTypeDescription="Create a new document." ma:contentTypeScope="" ma:versionID="8f487d6d770960e6f3980322ff46eb25">
  <xsd:schema xmlns:xsd="http://www.w3.org/2001/XMLSchema" xmlns:xs="http://www.w3.org/2001/XMLSchema" xmlns:p="http://schemas.microsoft.com/office/2006/metadata/properties" xmlns:ns2="0ac86807-eff7-45f2-9d33-027fa7a64af0" xmlns:ns3="877536a4-2d77-41c9-bb5e-9c9189a11ad7" targetNamespace="http://schemas.microsoft.com/office/2006/metadata/properties" ma:root="true" ma:fieldsID="277c2ce73de6de3310d04bbee70d00ce" ns2:_="" ns3:_="">
    <xsd:import namespace="0ac86807-eff7-45f2-9d33-027fa7a64af0"/>
    <xsd:import namespace="877536a4-2d77-41c9-bb5e-9c9189a11a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86807-eff7-45f2-9d33-027fa7a64a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b8cb680-6a83-4177-80f4-b15e2230c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536a4-2d77-41c9-bb5e-9c9189a11ad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e49a9ba-81f3-4074-bdb3-dca283ad632e}" ma:internalName="TaxCatchAll" ma:showField="CatchAllData" ma:web="877536a4-2d77-41c9-bb5e-9c9189a11ad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c86807-eff7-45f2-9d33-027fa7a64af0">
      <Terms xmlns="http://schemas.microsoft.com/office/infopath/2007/PartnerControls"/>
    </lcf76f155ced4ddcb4097134ff3c332f>
    <TaxCatchAll xmlns="877536a4-2d77-41c9-bb5e-9c9189a11ad7" xsi:nil="true"/>
  </documentManagement>
</p:properties>
</file>

<file path=customXml/itemProps1.xml><?xml version="1.0" encoding="utf-8"?>
<ds:datastoreItem xmlns:ds="http://schemas.openxmlformats.org/officeDocument/2006/customXml" ds:itemID="{4D2A7246-227C-40F1-BB36-DD6FC7377F6A}"/>
</file>

<file path=customXml/itemProps2.xml><?xml version="1.0" encoding="utf-8"?>
<ds:datastoreItem xmlns:ds="http://schemas.openxmlformats.org/officeDocument/2006/customXml" ds:itemID="{D0EF7F6F-3C50-4C56-A2B6-49972DED356B}"/>
</file>

<file path=customXml/itemProps3.xml><?xml version="1.0" encoding="utf-8"?>
<ds:datastoreItem xmlns:ds="http://schemas.openxmlformats.org/officeDocument/2006/customXml" ds:itemID="{62B3F307-4045-4A76-A005-6637E4FFD6B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0x010100A418145C4F5F7642A679191CE6BDFA28</vt:lpwstr>
  </property>
</Properties>
</file>