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8325" y="1758188"/>
            <a:ext cx="675957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80645" y="2735580"/>
            <a:ext cx="253872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7080" algn="l"/>
              </a:tabLst>
            </a:pPr>
            <a:r>
              <a:rPr sz="6000" dirty="0"/>
              <a:t>CSE</a:t>
            </a:r>
            <a:r>
              <a:rPr sz="6000" spc="-10" dirty="0"/>
              <a:t> </a:t>
            </a:r>
            <a:r>
              <a:rPr sz="6000" dirty="0"/>
              <a:t>561 </a:t>
            </a:r>
            <a:r>
              <a:rPr sz="6000" spc="-10" dirty="0"/>
              <a:t>Paper</a:t>
            </a:r>
            <a:r>
              <a:rPr sz="6000" dirty="0"/>
              <a:t>	</a:t>
            </a:r>
            <a:r>
              <a:rPr sz="6000" spc="-30" dirty="0"/>
              <a:t>Review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08" y="1248156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25" y="3256454"/>
            <a:ext cx="9395381" cy="15871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0687" y="5165852"/>
            <a:ext cx="1077341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RAG-</a:t>
            </a:r>
            <a:r>
              <a:rPr sz="1800" spc="-30" dirty="0">
                <a:latin typeface="Calibri"/>
                <a:cs typeface="Calibri"/>
              </a:rPr>
              <a:t>Token </a:t>
            </a:r>
            <a:r>
              <a:rPr sz="1800" dirty="0">
                <a:latin typeface="Calibri"/>
                <a:cs typeface="Calibri"/>
              </a:rPr>
              <a:t>document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posterior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p(zi|x,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token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“Hemingway"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Jeopardy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514091"/>
            <a:ext cx="2027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655" y="976884"/>
            <a:ext cx="4700270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  <a:p>
            <a:pPr marL="187325">
              <a:lnSpc>
                <a:spcPct val="100000"/>
              </a:lnSpc>
              <a:spcBef>
                <a:spcPts val="3725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Verification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91" y="2607393"/>
            <a:ext cx="8824195" cy="29895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3433" y="6125971"/>
            <a:ext cx="100183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factually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accurate </a:t>
            </a:r>
            <a:r>
              <a:rPr sz="1800" dirty="0">
                <a:latin typeface="Calibri"/>
                <a:cs typeface="Calibri"/>
              </a:rPr>
              <a:t>responses.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‘?’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factually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incorrect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responses,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partially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0578" y="1135380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613" y="3212826"/>
            <a:ext cx="3411044" cy="1555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2868" y="3270746"/>
            <a:ext cx="3889264" cy="12349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0711" y="5043932"/>
            <a:ext cx="336804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2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4: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assessments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Jeopardy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728379" y="5043932"/>
            <a:ext cx="577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distinct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tri-</a:t>
            </a:r>
            <a:r>
              <a:rPr sz="1800" dirty="0">
                <a:latin typeface="Calibri"/>
                <a:cs typeface="Calibri"/>
              </a:rPr>
              <a:t>grams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0012" y="2596388"/>
            <a:ext cx="336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Jeopardy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58120" y="2608579"/>
            <a:ext cx="243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Diversity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315" y="1315212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37" y="3117536"/>
            <a:ext cx="8230916" cy="21726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2354" y="5522467"/>
            <a:ext cx="920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Ablations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classification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10" dirty="0">
                <a:latin typeface="Calibri"/>
                <a:cs typeface="Calibri"/>
              </a:rPr>
              <a:t> equivalent.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309335" y="2721355"/>
            <a:ext cx="227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Retrieval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Ablations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51180" y="1196340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180" y="2657347"/>
            <a:ext cx="11210925" cy="280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hot-</a:t>
            </a:r>
            <a:r>
              <a:rPr sz="1800" spc="-10" dirty="0">
                <a:latin typeface="Calibri"/>
                <a:cs typeface="Calibri"/>
              </a:rPr>
              <a:t>swapping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64769" marR="73025" indent="-52705">
              <a:lnSpc>
                <a:spcPts val="20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Built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DrQA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Wikipedia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dump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December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index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(December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2018).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850">
              <a:latin typeface="Calibri"/>
              <a:cs typeface="Calibri"/>
            </a:endParaRPr>
          </a:p>
          <a:p>
            <a:pPr marL="64769" marR="5080" indent="-52705">
              <a:lnSpc>
                <a:spcPts val="211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RAG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70%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2016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2016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68%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2018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 leaders.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7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RAG’s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world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replacing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parametric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memory.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08" y="1205484"/>
            <a:ext cx="8216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latin typeface="Calibri Light"/>
                <a:cs typeface="Calibri Light"/>
              </a:rPr>
              <a:t>Effect</a:t>
            </a:r>
            <a:r>
              <a:rPr sz="4400" b="0" spc="-11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of</a:t>
            </a:r>
            <a:r>
              <a:rPr sz="4400" b="0" spc="-10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Retrieving</a:t>
            </a:r>
            <a:r>
              <a:rPr sz="4400" b="0" spc="-11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more</a:t>
            </a:r>
            <a:r>
              <a:rPr sz="4400" b="0" spc="-10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documents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564" y="2531769"/>
            <a:ext cx="8809211" cy="1801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3922" y="4891532"/>
            <a:ext cx="108064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Retrieving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relevance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diminishing </a:t>
            </a: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documents.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83031" y="1178052"/>
            <a:ext cx="248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Conclusion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3922" y="2475483"/>
            <a:ext cx="10029190" cy="30067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896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Hybrid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parametric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non- </a:t>
            </a:r>
            <a:r>
              <a:rPr sz="2800" dirty="0">
                <a:latin typeface="Calibri"/>
                <a:cs typeface="Calibri"/>
              </a:rPr>
              <a:t>parametric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Obtains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open-</a:t>
            </a:r>
            <a:r>
              <a:rPr sz="2800" dirty="0">
                <a:latin typeface="Calibri"/>
                <a:cs typeface="Calibri"/>
              </a:rPr>
              <a:t>domain</a:t>
            </a:r>
            <a:r>
              <a:rPr sz="2800" spc="-25" dirty="0">
                <a:latin typeface="Calibri"/>
                <a:cs typeface="Calibri"/>
              </a:rPr>
              <a:t> QA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3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Improved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parametric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BART,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more </a:t>
            </a:r>
            <a:r>
              <a:rPr sz="2800" dirty="0">
                <a:latin typeface="Calibri"/>
                <a:cs typeface="Calibri"/>
              </a:rPr>
              <a:t>factual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9182" y="229587"/>
            <a:ext cx="902969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95" dirty="0">
                <a:latin typeface="Arial Narrow"/>
                <a:cs typeface="Arial Narrow"/>
              </a:rPr>
              <a:t>Conclusion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solidFill>
                  <a:srgbClr val="BFBFBF"/>
                </a:solidFill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4030" y="21590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A6A6A6"/>
                </a:solidFill>
                <a:latin typeface="Arial Narrow"/>
                <a:cs typeface="Arial Narrow"/>
              </a:rPr>
              <a:t>Methods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8439" y="3193123"/>
            <a:ext cx="5759133" cy="1703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9253" y="2664459"/>
            <a:ext cx="3888104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NN-</a:t>
            </a:r>
            <a:r>
              <a:rPr sz="2800" spc="-25" dirty="0">
                <a:latin typeface="Calibri"/>
                <a:cs typeface="Calibri"/>
              </a:rPr>
              <a:t>LM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Setup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Experimental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398508" y="1275588"/>
            <a:ext cx="2138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Overview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79314" y="1156715"/>
            <a:ext cx="10533380" cy="532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1" spc="-10" dirty="0">
                <a:latin typeface="Calibri Light"/>
                <a:cs typeface="Calibri Light"/>
              </a:rPr>
              <a:t>k</a:t>
            </a:r>
            <a:r>
              <a:rPr sz="4400" b="0" spc="-10" dirty="0">
                <a:latin typeface="Calibri Light"/>
                <a:cs typeface="Calibri Light"/>
              </a:rPr>
              <a:t>NN-</a:t>
            </a:r>
            <a:r>
              <a:rPr sz="4400" b="0" spc="-25" dirty="0">
                <a:latin typeface="Calibri Light"/>
                <a:cs typeface="Calibri Light"/>
              </a:rPr>
              <a:t>LM</a:t>
            </a:r>
            <a:endParaRPr sz="4400">
              <a:latin typeface="Calibri Light"/>
              <a:cs typeface="Calibri Light"/>
            </a:endParaRPr>
          </a:p>
          <a:p>
            <a:pPr marL="515620" marR="5080" indent="-228600">
              <a:lnSpc>
                <a:spcPts val="2300"/>
              </a:lnSpc>
              <a:spcBef>
                <a:spcPts val="3420"/>
              </a:spcBef>
              <a:buFont typeface="Arial"/>
              <a:buChar char="•"/>
              <a:tabLst>
                <a:tab pos="516255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pre-</a:t>
            </a:r>
            <a:r>
              <a:rPr sz="2400" dirty="0">
                <a:latin typeface="Calibri"/>
                <a:cs typeface="Calibri"/>
              </a:rPr>
              <a:t>trained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interpolating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dirty="0">
                <a:latin typeface="Calibri"/>
                <a:cs typeface="Calibri"/>
              </a:rPr>
              <a:t>distribution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k-</a:t>
            </a:r>
            <a:r>
              <a:rPr sz="2400" dirty="0">
                <a:latin typeface="Calibri"/>
                <a:cs typeface="Calibri"/>
              </a:rPr>
              <a:t>nearest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(kNN)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515620" marR="514984" indent="-228600">
              <a:lnSpc>
                <a:spcPct val="80000"/>
              </a:lnSpc>
              <a:buFont typeface="Arial"/>
              <a:buChar char="•"/>
              <a:tabLst>
                <a:tab pos="5162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neighbors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pre-</a:t>
            </a:r>
            <a:r>
              <a:rPr sz="2400" spc="-10" dirty="0">
                <a:latin typeface="Calibri"/>
                <a:cs typeface="Calibri"/>
              </a:rPr>
              <a:t>trained </a:t>
            </a:r>
            <a:r>
              <a:rPr sz="2400" dirty="0">
                <a:latin typeface="Calibri"/>
                <a:cs typeface="Calibri"/>
              </a:rPr>
              <a:t>embedding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drawn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515620" marR="899794" indent="-228600">
              <a:lnSpc>
                <a:spcPct val="79200"/>
              </a:lnSpc>
              <a:buFont typeface="Arial"/>
              <a:buChar char="•"/>
              <a:tabLst>
                <a:tab pos="516255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patterns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memorized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explicitly,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dirty="0">
                <a:latin typeface="Calibri"/>
                <a:cs typeface="Calibri"/>
              </a:rPr>
              <a:t>implicitly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parameters.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515620" marR="365125" indent="-228600">
              <a:lnSpc>
                <a:spcPct val="79600"/>
              </a:lnSpc>
              <a:buFont typeface="Arial"/>
              <a:buChar char="•"/>
              <a:tabLst>
                <a:tab pos="51625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prefix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strongly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suggesting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prediction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appreciated.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030" y="21590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A6A6A6"/>
                </a:solidFill>
                <a:latin typeface="Arial Narrow"/>
                <a:cs typeface="Arial Narrow"/>
              </a:rPr>
              <a:t>Methods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5069" y="250526"/>
            <a:ext cx="654685" cy="3098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i="1" spc="-80" dirty="0">
                <a:latin typeface="Arial Narrow"/>
                <a:cs typeface="Arial Narrow"/>
              </a:rPr>
              <a:t>k</a:t>
            </a:r>
            <a:r>
              <a:rPr sz="1750" b="1" spc="-80" dirty="0">
                <a:latin typeface="Arial Narrow"/>
                <a:cs typeface="Arial Narrow"/>
              </a:rPr>
              <a:t>NN-</a:t>
            </a:r>
            <a:r>
              <a:rPr sz="1750" b="1" spc="-90" dirty="0">
                <a:latin typeface="Arial Narrow"/>
                <a:cs typeface="Arial Narrow"/>
              </a:rPr>
              <a:t>LM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111" y="1245108"/>
            <a:ext cx="4385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Model </a:t>
            </a:r>
            <a:r>
              <a:rPr sz="4400" b="0" spc="-10" dirty="0">
                <a:latin typeface="Calibri Light"/>
                <a:cs typeface="Calibri Light"/>
              </a:rPr>
              <a:t>Architecture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8015" y="2772827"/>
            <a:ext cx="7858125" cy="3507740"/>
            <a:chOff x="1568015" y="2772827"/>
            <a:chExt cx="7858125" cy="3507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015" y="2772827"/>
              <a:ext cx="7857781" cy="2205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47712" y="4985776"/>
              <a:ext cx="76200" cy="544195"/>
            </a:xfrm>
            <a:custGeom>
              <a:avLst/>
              <a:gdLst/>
              <a:ahLst/>
              <a:cxnLst/>
              <a:rect l="l" t="t" r="r" b="b"/>
              <a:pathLst>
                <a:path w="76200" h="544195">
                  <a:moveTo>
                    <a:pt x="41275" y="63500"/>
                  </a:moveTo>
                  <a:lnTo>
                    <a:pt x="34925" y="63500"/>
                  </a:lnTo>
                  <a:lnTo>
                    <a:pt x="34923" y="544031"/>
                  </a:lnTo>
                  <a:lnTo>
                    <a:pt x="41273" y="544031"/>
                  </a:lnTo>
                  <a:lnTo>
                    <a:pt x="41275" y="63500"/>
                  </a:lnTo>
                  <a:close/>
                </a:path>
                <a:path w="76200" h="544195">
                  <a:moveTo>
                    <a:pt x="38100" y="0"/>
                  </a:moveTo>
                  <a:lnTo>
                    <a:pt x="0" y="76200"/>
                  </a:lnTo>
                  <a:lnTo>
                    <a:pt x="34924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4195">
                  <a:moveTo>
                    <a:pt x="69850" y="63500"/>
                  </a:moveTo>
                  <a:lnTo>
                    <a:pt x="41275" y="63500"/>
                  </a:lnTo>
                  <a:lnTo>
                    <a:pt x="4127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3277" y="5529807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4" h="744220">
                  <a:moveTo>
                    <a:pt x="1761081" y="0"/>
                  </a:moveTo>
                  <a:lnTo>
                    <a:pt x="123988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6"/>
                  </a:lnTo>
                  <a:lnTo>
                    <a:pt x="0" y="123988"/>
                  </a:lnTo>
                  <a:lnTo>
                    <a:pt x="0" y="619929"/>
                  </a:lnTo>
                  <a:lnTo>
                    <a:pt x="9743" y="668192"/>
                  </a:lnTo>
                  <a:lnTo>
                    <a:pt x="36315" y="707603"/>
                  </a:lnTo>
                  <a:lnTo>
                    <a:pt x="75726" y="734175"/>
                  </a:lnTo>
                  <a:lnTo>
                    <a:pt x="123988" y="743919"/>
                  </a:lnTo>
                  <a:lnTo>
                    <a:pt x="1761081" y="743919"/>
                  </a:lnTo>
                  <a:lnTo>
                    <a:pt x="1809343" y="734175"/>
                  </a:lnTo>
                  <a:lnTo>
                    <a:pt x="1848754" y="707603"/>
                  </a:lnTo>
                  <a:lnTo>
                    <a:pt x="1875326" y="668192"/>
                  </a:lnTo>
                  <a:lnTo>
                    <a:pt x="1885069" y="619929"/>
                  </a:lnTo>
                  <a:lnTo>
                    <a:pt x="1885069" y="123988"/>
                  </a:lnTo>
                  <a:lnTo>
                    <a:pt x="1875326" y="75726"/>
                  </a:lnTo>
                  <a:lnTo>
                    <a:pt x="1848754" y="36315"/>
                  </a:lnTo>
                  <a:lnTo>
                    <a:pt x="1809343" y="9743"/>
                  </a:lnTo>
                  <a:lnTo>
                    <a:pt x="17610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3277" y="5529807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4" h="744220">
                  <a:moveTo>
                    <a:pt x="0" y="123989"/>
                  </a:moveTo>
                  <a:lnTo>
                    <a:pt x="9743" y="75727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9" y="0"/>
                  </a:lnTo>
                  <a:lnTo>
                    <a:pt x="1761081" y="0"/>
                  </a:lnTo>
                  <a:lnTo>
                    <a:pt x="1809343" y="9743"/>
                  </a:lnTo>
                  <a:lnTo>
                    <a:pt x="1848754" y="36315"/>
                  </a:lnTo>
                  <a:lnTo>
                    <a:pt x="1875326" y="75727"/>
                  </a:lnTo>
                  <a:lnTo>
                    <a:pt x="1885070" y="123989"/>
                  </a:lnTo>
                  <a:lnTo>
                    <a:pt x="1885070" y="619930"/>
                  </a:lnTo>
                  <a:lnTo>
                    <a:pt x="1875326" y="668192"/>
                  </a:lnTo>
                  <a:lnTo>
                    <a:pt x="1848754" y="707604"/>
                  </a:lnTo>
                  <a:lnTo>
                    <a:pt x="1809343" y="734176"/>
                  </a:lnTo>
                  <a:lnTo>
                    <a:pt x="1761081" y="743920"/>
                  </a:lnTo>
                  <a:lnTo>
                    <a:pt x="123989" y="743920"/>
                  </a:lnTo>
                  <a:lnTo>
                    <a:pt x="75726" y="734176"/>
                  </a:lnTo>
                  <a:lnTo>
                    <a:pt x="36315" y="707604"/>
                  </a:lnTo>
                  <a:lnTo>
                    <a:pt x="9743" y="668192"/>
                  </a:lnTo>
                  <a:lnTo>
                    <a:pt x="0" y="619930"/>
                  </a:lnTo>
                  <a:lnTo>
                    <a:pt x="0" y="123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5046" y="204685"/>
            <a:ext cx="18815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b="1" i="1" spc="-80" dirty="0">
                <a:latin typeface="Arial Narrow"/>
                <a:cs typeface="Arial Narrow"/>
              </a:rPr>
              <a:t>k</a:t>
            </a:r>
            <a:r>
              <a:rPr sz="1750" b="1" spc="-80" dirty="0">
                <a:latin typeface="Arial Narrow"/>
                <a:cs typeface="Arial Narrow"/>
              </a:rPr>
              <a:t>NN-</a:t>
            </a:r>
            <a:r>
              <a:rPr sz="1750" b="1" spc="-35" dirty="0">
                <a:latin typeface="Arial Narrow"/>
                <a:cs typeface="Arial Narrow"/>
              </a:rPr>
              <a:t>LM</a:t>
            </a:r>
            <a:r>
              <a:rPr sz="1750" b="1" spc="80" dirty="0">
                <a:latin typeface="Arial Narrow"/>
                <a:cs typeface="Arial Narrow"/>
              </a:rPr>
              <a:t> </a:t>
            </a:r>
            <a:r>
              <a:rPr sz="1950" b="1" spc="-35" dirty="0">
                <a:latin typeface="Arial Narrow"/>
                <a:cs typeface="Arial Narrow"/>
              </a:rPr>
              <a:t>Architecture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6687" y="5601716"/>
            <a:ext cx="121793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144780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Calibri"/>
                <a:cs typeface="Calibri"/>
              </a:rPr>
              <a:t>Datastore Construction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97932" y="4786066"/>
            <a:ext cx="1898014" cy="1494155"/>
            <a:chOff x="4097932" y="4786066"/>
            <a:chExt cx="1898014" cy="1494155"/>
          </a:xfrm>
        </p:grpSpPr>
        <p:sp>
          <p:nvSpPr>
            <p:cNvPr id="15" name="object 15"/>
            <p:cNvSpPr/>
            <p:nvPr/>
          </p:nvSpPr>
          <p:spPr>
            <a:xfrm>
              <a:off x="5008717" y="4786066"/>
              <a:ext cx="76200" cy="744220"/>
            </a:xfrm>
            <a:custGeom>
              <a:avLst/>
              <a:gdLst/>
              <a:ahLst/>
              <a:cxnLst/>
              <a:rect l="l" t="t" r="r" b="b"/>
              <a:pathLst>
                <a:path w="76200" h="744220">
                  <a:moveTo>
                    <a:pt x="34925" y="76200"/>
                  </a:moveTo>
                  <a:lnTo>
                    <a:pt x="34925" y="743741"/>
                  </a:lnTo>
                  <a:lnTo>
                    <a:pt x="41275" y="743741"/>
                  </a:lnTo>
                  <a:lnTo>
                    <a:pt x="41275" y="76200"/>
                  </a:lnTo>
                  <a:lnTo>
                    <a:pt x="34925" y="76200"/>
                  </a:lnTo>
                  <a:close/>
                </a:path>
                <a:path w="76200" h="744220">
                  <a:moveTo>
                    <a:pt x="69849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1"/>
                  </a:lnTo>
                  <a:lnTo>
                    <a:pt x="69849" y="63500"/>
                  </a:lnTo>
                  <a:close/>
                </a:path>
                <a:path w="76200" h="744220">
                  <a:moveTo>
                    <a:pt x="41275" y="63500"/>
                  </a:moveTo>
                  <a:lnTo>
                    <a:pt x="34925" y="63500"/>
                  </a:lnTo>
                  <a:lnTo>
                    <a:pt x="34925" y="76200"/>
                  </a:lnTo>
                  <a:lnTo>
                    <a:pt x="41275" y="76200"/>
                  </a:lnTo>
                  <a:lnTo>
                    <a:pt x="41275" y="63500"/>
                  </a:lnTo>
                  <a:close/>
                </a:path>
                <a:path w="76200" h="744220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49" y="63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4282" y="5529807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4" h="744220">
                  <a:moveTo>
                    <a:pt x="1761081" y="0"/>
                  </a:moveTo>
                  <a:lnTo>
                    <a:pt x="123988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6"/>
                  </a:lnTo>
                  <a:lnTo>
                    <a:pt x="0" y="123988"/>
                  </a:lnTo>
                  <a:lnTo>
                    <a:pt x="0" y="619929"/>
                  </a:lnTo>
                  <a:lnTo>
                    <a:pt x="9743" y="668192"/>
                  </a:lnTo>
                  <a:lnTo>
                    <a:pt x="36315" y="707603"/>
                  </a:lnTo>
                  <a:lnTo>
                    <a:pt x="75726" y="734175"/>
                  </a:lnTo>
                  <a:lnTo>
                    <a:pt x="123988" y="743919"/>
                  </a:lnTo>
                  <a:lnTo>
                    <a:pt x="1761081" y="743919"/>
                  </a:lnTo>
                  <a:lnTo>
                    <a:pt x="1809343" y="734175"/>
                  </a:lnTo>
                  <a:lnTo>
                    <a:pt x="1848754" y="707603"/>
                  </a:lnTo>
                  <a:lnTo>
                    <a:pt x="1875326" y="668192"/>
                  </a:lnTo>
                  <a:lnTo>
                    <a:pt x="1885069" y="619929"/>
                  </a:lnTo>
                  <a:lnTo>
                    <a:pt x="1885069" y="123988"/>
                  </a:lnTo>
                  <a:lnTo>
                    <a:pt x="1875326" y="75726"/>
                  </a:lnTo>
                  <a:lnTo>
                    <a:pt x="1848754" y="36315"/>
                  </a:lnTo>
                  <a:lnTo>
                    <a:pt x="1809343" y="9743"/>
                  </a:lnTo>
                  <a:lnTo>
                    <a:pt x="17610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4282" y="5529807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4" h="744220">
                  <a:moveTo>
                    <a:pt x="0" y="123989"/>
                  </a:moveTo>
                  <a:lnTo>
                    <a:pt x="9743" y="75727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9" y="0"/>
                  </a:lnTo>
                  <a:lnTo>
                    <a:pt x="1761081" y="0"/>
                  </a:lnTo>
                  <a:lnTo>
                    <a:pt x="1809343" y="9743"/>
                  </a:lnTo>
                  <a:lnTo>
                    <a:pt x="1848754" y="36315"/>
                  </a:lnTo>
                  <a:lnTo>
                    <a:pt x="1875326" y="75727"/>
                  </a:lnTo>
                  <a:lnTo>
                    <a:pt x="1885070" y="123989"/>
                  </a:lnTo>
                  <a:lnTo>
                    <a:pt x="1885070" y="619930"/>
                  </a:lnTo>
                  <a:lnTo>
                    <a:pt x="1875326" y="668192"/>
                  </a:lnTo>
                  <a:lnTo>
                    <a:pt x="1848754" y="707604"/>
                  </a:lnTo>
                  <a:lnTo>
                    <a:pt x="1809343" y="734176"/>
                  </a:lnTo>
                  <a:lnTo>
                    <a:pt x="1761081" y="743920"/>
                  </a:lnTo>
                  <a:lnTo>
                    <a:pt x="123989" y="743920"/>
                  </a:lnTo>
                  <a:lnTo>
                    <a:pt x="75726" y="734176"/>
                  </a:lnTo>
                  <a:lnTo>
                    <a:pt x="36315" y="707604"/>
                  </a:lnTo>
                  <a:lnTo>
                    <a:pt x="9743" y="668192"/>
                  </a:lnTo>
                  <a:lnTo>
                    <a:pt x="0" y="619930"/>
                  </a:lnTo>
                  <a:lnTo>
                    <a:pt x="0" y="123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95426" y="5738876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Inference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753141" y="2732712"/>
            <a:ext cx="2059305" cy="756920"/>
            <a:chOff x="9753141" y="2732712"/>
            <a:chExt cx="2059305" cy="756920"/>
          </a:xfrm>
        </p:grpSpPr>
        <p:sp>
          <p:nvSpPr>
            <p:cNvPr id="20" name="object 20"/>
            <p:cNvSpPr/>
            <p:nvPr/>
          </p:nvSpPr>
          <p:spPr>
            <a:xfrm>
              <a:off x="9759491" y="2739062"/>
              <a:ext cx="2046605" cy="744220"/>
            </a:xfrm>
            <a:custGeom>
              <a:avLst/>
              <a:gdLst/>
              <a:ahLst/>
              <a:cxnLst/>
              <a:rect l="l" t="t" r="r" b="b"/>
              <a:pathLst>
                <a:path w="2046604" h="744220">
                  <a:moveTo>
                    <a:pt x="1922527" y="0"/>
                  </a:moveTo>
                  <a:lnTo>
                    <a:pt x="123987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6"/>
                  </a:lnTo>
                  <a:lnTo>
                    <a:pt x="0" y="123987"/>
                  </a:lnTo>
                  <a:lnTo>
                    <a:pt x="0" y="619931"/>
                  </a:lnTo>
                  <a:lnTo>
                    <a:pt x="9743" y="668193"/>
                  </a:lnTo>
                  <a:lnTo>
                    <a:pt x="36315" y="707604"/>
                  </a:lnTo>
                  <a:lnTo>
                    <a:pt x="75726" y="734175"/>
                  </a:lnTo>
                  <a:lnTo>
                    <a:pt x="123987" y="743919"/>
                  </a:lnTo>
                  <a:lnTo>
                    <a:pt x="1922527" y="743919"/>
                  </a:lnTo>
                  <a:lnTo>
                    <a:pt x="1970789" y="734175"/>
                  </a:lnTo>
                  <a:lnTo>
                    <a:pt x="2010200" y="707604"/>
                  </a:lnTo>
                  <a:lnTo>
                    <a:pt x="2036772" y="668193"/>
                  </a:lnTo>
                  <a:lnTo>
                    <a:pt x="2046516" y="619931"/>
                  </a:lnTo>
                  <a:lnTo>
                    <a:pt x="2046516" y="123987"/>
                  </a:lnTo>
                  <a:lnTo>
                    <a:pt x="2036772" y="75726"/>
                  </a:lnTo>
                  <a:lnTo>
                    <a:pt x="2010200" y="36315"/>
                  </a:lnTo>
                  <a:lnTo>
                    <a:pt x="1970789" y="9743"/>
                  </a:lnTo>
                  <a:lnTo>
                    <a:pt x="19225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59491" y="2739062"/>
              <a:ext cx="2046605" cy="744220"/>
            </a:xfrm>
            <a:custGeom>
              <a:avLst/>
              <a:gdLst/>
              <a:ahLst/>
              <a:cxnLst/>
              <a:rect l="l" t="t" r="r" b="b"/>
              <a:pathLst>
                <a:path w="2046604" h="744220">
                  <a:moveTo>
                    <a:pt x="0" y="123988"/>
                  </a:moveTo>
                  <a:lnTo>
                    <a:pt x="9743" y="75726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8" y="0"/>
                  </a:lnTo>
                  <a:lnTo>
                    <a:pt x="1922528" y="0"/>
                  </a:lnTo>
                  <a:lnTo>
                    <a:pt x="1970789" y="9743"/>
                  </a:lnTo>
                  <a:lnTo>
                    <a:pt x="2010200" y="36315"/>
                  </a:lnTo>
                  <a:lnTo>
                    <a:pt x="2036772" y="75726"/>
                  </a:lnTo>
                  <a:lnTo>
                    <a:pt x="2046516" y="123988"/>
                  </a:lnTo>
                  <a:lnTo>
                    <a:pt x="2046516" y="619931"/>
                  </a:lnTo>
                  <a:lnTo>
                    <a:pt x="2036772" y="668193"/>
                  </a:lnTo>
                  <a:lnTo>
                    <a:pt x="2010200" y="707604"/>
                  </a:lnTo>
                  <a:lnTo>
                    <a:pt x="1970789" y="734176"/>
                  </a:lnTo>
                  <a:lnTo>
                    <a:pt x="1922528" y="743920"/>
                  </a:lnTo>
                  <a:lnTo>
                    <a:pt x="123988" y="743920"/>
                  </a:lnTo>
                  <a:lnTo>
                    <a:pt x="75726" y="734176"/>
                  </a:lnTo>
                  <a:lnTo>
                    <a:pt x="36315" y="707604"/>
                  </a:lnTo>
                  <a:lnTo>
                    <a:pt x="9743" y="668193"/>
                  </a:lnTo>
                  <a:lnTo>
                    <a:pt x="0" y="619931"/>
                  </a:lnTo>
                  <a:lnTo>
                    <a:pt x="0" y="1239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997444" y="2675635"/>
            <a:ext cx="157035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Computing </a:t>
            </a:r>
            <a:r>
              <a:rPr sz="1800" dirty="0">
                <a:latin typeface="Calibri"/>
                <a:cs typeface="Calibri"/>
              </a:rPr>
              <a:t>distribution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over </a:t>
            </a:r>
            <a:r>
              <a:rPr sz="1800" spc="-10" dirty="0">
                <a:latin typeface="Calibri"/>
                <a:cs typeface="Calibri"/>
              </a:rPr>
              <a:t>targets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68070" y="5639436"/>
            <a:ext cx="1898014" cy="756920"/>
            <a:chOff x="7868070" y="5639436"/>
            <a:chExt cx="1898014" cy="756920"/>
          </a:xfrm>
        </p:grpSpPr>
        <p:sp>
          <p:nvSpPr>
            <p:cNvPr id="24" name="object 24"/>
            <p:cNvSpPr/>
            <p:nvPr/>
          </p:nvSpPr>
          <p:spPr>
            <a:xfrm>
              <a:off x="7874420" y="5645786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5" h="744220">
                  <a:moveTo>
                    <a:pt x="1761081" y="0"/>
                  </a:moveTo>
                  <a:lnTo>
                    <a:pt x="123990" y="0"/>
                  </a:lnTo>
                  <a:lnTo>
                    <a:pt x="75727" y="9743"/>
                  </a:lnTo>
                  <a:lnTo>
                    <a:pt x="36315" y="36315"/>
                  </a:lnTo>
                  <a:lnTo>
                    <a:pt x="9743" y="75727"/>
                  </a:lnTo>
                  <a:lnTo>
                    <a:pt x="0" y="123989"/>
                  </a:lnTo>
                  <a:lnTo>
                    <a:pt x="0" y="619930"/>
                  </a:lnTo>
                  <a:lnTo>
                    <a:pt x="9743" y="668192"/>
                  </a:lnTo>
                  <a:lnTo>
                    <a:pt x="36315" y="707604"/>
                  </a:lnTo>
                  <a:lnTo>
                    <a:pt x="75727" y="734176"/>
                  </a:lnTo>
                  <a:lnTo>
                    <a:pt x="123990" y="743919"/>
                  </a:lnTo>
                  <a:lnTo>
                    <a:pt x="1761081" y="743919"/>
                  </a:lnTo>
                  <a:lnTo>
                    <a:pt x="1809343" y="734176"/>
                  </a:lnTo>
                  <a:lnTo>
                    <a:pt x="1848754" y="707604"/>
                  </a:lnTo>
                  <a:lnTo>
                    <a:pt x="1875326" y="668192"/>
                  </a:lnTo>
                  <a:lnTo>
                    <a:pt x="1885069" y="619930"/>
                  </a:lnTo>
                  <a:lnTo>
                    <a:pt x="1885069" y="123989"/>
                  </a:lnTo>
                  <a:lnTo>
                    <a:pt x="1875326" y="75727"/>
                  </a:lnTo>
                  <a:lnTo>
                    <a:pt x="1848754" y="36315"/>
                  </a:lnTo>
                  <a:lnTo>
                    <a:pt x="1809343" y="9743"/>
                  </a:lnTo>
                  <a:lnTo>
                    <a:pt x="17610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4420" y="5645786"/>
              <a:ext cx="1885314" cy="744220"/>
            </a:xfrm>
            <a:custGeom>
              <a:avLst/>
              <a:gdLst/>
              <a:ahLst/>
              <a:cxnLst/>
              <a:rect l="l" t="t" r="r" b="b"/>
              <a:pathLst>
                <a:path w="1885315" h="744220">
                  <a:moveTo>
                    <a:pt x="0" y="123989"/>
                  </a:moveTo>
                  <a:lnTo>
                    <a:pt x="9743" y="75727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9" y="0"/>
                  </a:lnTo>
                  <a:lnTo>
                    <a:pt x="1761081" y="0"/>
                  </a:lnTo>
                  <a:lnTo>
                    <a:pt x="1809343" y="9743"/>
                  </a:lnTo>
                  <a:lnTo>
                    <a:pt x="1848754" y="36315"/>
                  </a:lnTo>
                  <a:lnTo>
                    <a:pt x="1875326" y="75727"/>
                  </a:lnTo>
                  <a:lnTo>
                    <a:pt x="1885070" y="123989"/>
                  </a:lnTo>
                  <a:lnTo>
                    <a:pt x="1885070" y="619930"/>
                  </a:lnTo>
                  <a:lnTo>
                    <a:pt x="1875326" y="668192"/>
                  </a:lnTo>
                  <a:lnTo>
                    <a:pt x="1848754" y="707604"/>
                  </a:lnTo>
                  <a:lnTo>
                    <a:pt x="1809343" y="734176"/>
                  </a:lnTo>
                  <a:lnTo>
                    <a:pt x="1761081" y="743920"/>
                  </a:lnTo>
                  <a:lnTo>
                    <a:pt x="123989" y="743920"/>
                  </a:lnTo>
                  <a:lnTo>
                    <a:pt x="75726" y="734176"/>
                  </a:lnTo>
                  <a:lnTo>
                    <a:pt x="36315" y="707604"/>
                  </a:lnTo>
                  <a:lnTo>
                    <a:pt x="9743" y="668192"/>
                  </a:lnTo>
                  <a:lnTo>
                    <a:pt x="0" y="619930"/>
                  </a:lnTo>
                  <a:lnTo>
                    <a:pt x="0" y="123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97195" y="5854700"/>
            <a:ext cx="1239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Interpolation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83714" y="3072929"/>
            <a:ext cx="975994" cy="2573020"/>
          </a:xfrm>
          <a:custGeom>
            <a:avLst/>
            <a:gdLst/>
            <a:ahLst/>
            <a:cxnLst/>
            <a:rect l="l" t="t" r="r" b="b"/>
            <a:pathLst>
              <a:path w="975995" h="2573020">
                <a:moveTo>
                  <a:pt x="76200" y="1905317"/>
                </a:moveTo>
                <a:lnTo>
                  <a:pt x="69850" y="1892617"/>
                </a:lnTo>
                <a:lnTo>
                  <a:pt x="38100" y="1829117"/>
                </a:lnTo>
                <a:lnTo>
                  <a:pt x="0" y="1905317"/>
                </a:lnTo>
                <a:lnTo>
                  <a:pt x="34912" y="1905317"/>
                </a:lnTo>
                <a:lnTo>
                  <a:pt x="34912" y="2572867"/>
                </a:lnTo>
                <a:lnTo>
                  <a:pt x="41262" y="2572867"/>
                </a:lnTo>
                <a:lnTo>
                  <a:pt x="41262" y="1905317"/>
                </a:lnTo>
                <a:lnTo>
                  <a:pt x="76200" y="1905317"/>
                </a:lnTo>
                <a:close/>
              </a:path>
              <a:path w="975995" h="2573020">
                <a:moveTo>
                  <a:pt x="975766" y="34925"/>
                </a:moveTo>
                <a:lnTo>
                  <a:pt x="605294" y="34925"/>
                </a:lnTo>
                <a:lnTo>
                  <a:pt x="605294" y="0"/>
                </a:lnTo>
                <a:lnTo>
                  <a:pt x="529094" y="38100"/>
                </a:lnTo>
                <a:lnTo>
                  <a:pt x="605294" y="76200"/>
                </a:lnTo>
                <a:lnTo>
                  <a:pt x="605294" y="41275"/>
                </a:lnTo>
                <a:lnTo>
                  <a:pt x="975766" y="41275"/>
                </a:lnTo>
                <a:lnTo>
                  <a:pt x="975766" y="3492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98458" y="6510019"/>
            <a:ext cx="2933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kNN-</a:t>
            </a:r>
            <a:r>
              <a:rPr sz="1800" spc="-25" dirty="0">
                <a:latin typeface="Calibri"/>
                <a:cs typeface="Calibri"/>
              </a:rPr>
              <a:t>LM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40" y="495566"/>
            <a:ext cx="5954504" cy="30599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531" y="4443125"/>
            <a:ext cx="6356348" cy="187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89447" y="2185843"/>
            <a:ext cx="11864340" cy="2082164"/>
            <a:chOff x="189447" y="2185843"/>
            <a:chExt cx="11864340" cy="20821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47" y="2185843"/>
              <a:ext cx="6157058" cy="2081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2098" y="2855741"/>
              <a:ext cx="5921319" cy="10328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2210" y="4736083"/>
            <a:ext cx="362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WIKITEXT-</a:t>
            </a:r>
            <a:r>
              <a:rPr sz="1800" spc="-25" dirty="0">
                <a:latin typeface="Calibri"/>
                <a:cs typeface="Calibri"/>
              </a:rPr>
              <a:t>103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0618" y="6324091"/>
            <a:ext cx="882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kNN-</a:t>
            </a:r>
            <a:r>
              <a:rPr sz="1800" dirty="0">
                <a:latin typeface="Calibri"/>
                <a:cs typeface="Calibri"/>
              </a:rPr>
              <a:t>LM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compare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baselines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perplexity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99045" y="4364228"/>
            <a:ext cx="2983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542" y="1016508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553" y="3384239"/>
            <a:ext cx="3526570" cy="12735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1525" y="188467"/>
            <a:ext cx="744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9196" y="2445965"/>
            <a:ext cx="7389484" cy="25923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5542" y="5403596"/>
            <a:ext cx="3783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Experimental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WIKI-</a:t>
            </a:r>
            <a:r>
              <a:rPr sz="1800" spc="-25" dirty="0">
                <a:latin typeface="Calibri"/>
                <a:cs typeface="Calibri"/>
              </a:rPr>
              <a:t>3B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0837" y="5303011"/>
            <a:ext cx="5666105" cy="104394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Varying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datastore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905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size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datastore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weight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(controlled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λ)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becomes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622" y="2328164"/>
            <a:ext cx="335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datastore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0837" y="6327140"/>
            <a:ext cx="4035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beneficial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314" y="1065276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734" y="3508667"/>
            <a:ext cx="4295832" cy="14189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073" y="2389123"/>
            <a:ext cx="357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Task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0783" y="3805794"/>
            <a:ext cx="3172781" cy="16634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3988" y="5452364"/>
            <a:ext cx="4446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4.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in-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BOOKS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9362" y="5491988"/>
            <a:ext cx="451231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</a:t>
            </a:r>
            <a:r>
              <a:rPr sz="1800" spc="-25" dirty="0">
                <a:latin typeface="Calibri"/>
                <a:cs typeface="Calibri"/>
              </a:rPr>
              <a:t> WIKITEXT-</a:t>
            </a:r>
            <a:r>
              <a:rPr sz="1800" dirty="0">
                <a:latin typeface="Calibri"/>
                <a:cs typeface="Calibri"/>
              </a:rPr>
              <a:t>103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results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different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LM</a:t>
            </a:r>
            <a:r>
              <a:rPr sz="1800" spc="-25" dirty="0">
                <a:latin typeface="Calibri"/>
                <a:cs typeface="Calibri"/>
              </a:rPr>
              <a:t> as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queries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3815" y="3361435"/>
            <a:ext cx="3465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3.</a:t>
            </a:r>
            <a:r>
              <a:rPr sz="1800" spc="-20" dirty="0">
                <a:latin typeface="Calibri"/>
                <a:cs typeface="Calibri"/>
              </a:rPr>
              <a:t> Transformer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LM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0392" y="818239"/>
            <a:ext cx="1899998" cy="26572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031" y="1132332"/>
            <a:ext cx="470027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  <a:p>
            <a:pPr marL="264160">
              <a:lnSpc>
                <a:spcPct val="100000"/>
              </a:lnSpc>
              <a:spcBef>
                <a:spcPts val="1735"/>
              </a:spcBef>
            </a:pPr>
            <a:r>
              <a:rPr sz="1800" spc="-20" dirty="0">
                <a:latin typeface="Calibri"/>
                <a:cs typeface="Calibri"/>
              </a:rPr>
              <a:t>Task: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Tuning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Nearest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neighbor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877" y="2988347"/>
            <a:ext cx="3637985" cy="2385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96095" y="2889374"/>
            <a:ext cx="3893416" cy="253117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39854" y="5677916"/>
            <a:ext cx="400621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nearest </a:t>
            </a:r>
            <a:r>
              <a:rPr sz="1800" dirty="0">
                <a:latin typeface="Calibri"/>
                <a:cs typeface="Calibri"/>
              </a:rPr>
              <a:t>neighbors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WIKITEXT- </a:t>
            </a:r>
            <a:r>
              <a:rPr sz="1800" dirty="0">
                <a:latin typeface="Calibri"/>
                <a:cs typeface="Calibri"/>
              </a:rPr>
              <a:t>103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(validation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set).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6700746" y="5677916"/>
            <a:ext cx="413512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4.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interpolation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parameter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λ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in-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(left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y-</a:t>
            </a:r>
            <a:r>
              <a:rPr sz="1800" dirty="0">
                <a:latin typeface="Calibri"/>
                <a:cs typeface="Calibri"/>
              </a:rPr>
              <a:t>axis)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out-of-</a:t>
            </a:r>
            <a:r>
              <a:rPr sz="1800" spc="-10" dirty="0">
                <a:latin typeface="Calibri"/>
                <a:cs typeface="Calibri"/>
              </a:rPr>
              <a:t>domain </a:t>
            </a:r>
            <a:r>
              <a:rPr sz="1800" dirty="0">
                <a:latin typeface="Calibri"/>
                <a:cs typeface="Calibri"/>
              </a:rPr>
              <a:t>(right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y-</a:t>
            </a:r>
            <a:r>
              <a:rPr sz="1800" dirty="0">
                <a:latin typeface="Calibri"/>
                <a:cs typeface="Calibri"/>
              </a:rPr>
              <a:t>axis)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031" y="1242059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3219" y="6378955"/>
            <a:ext cx="958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Example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confidence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correct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1957" y="1820006"/>
            <a:ext cx="6409171" cy="45374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1180" y="1223771"/>
            <a:ext cx="470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508" y="6104635"/>
            <a:ext cx="4679950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Interpolating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Transformer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n- </a:t>
            </a:r>
            <a:r>
              <a:rPr sz="1800" dirty="0">
                <a:latin typeface="Calibri"/>
                <a:cs typeface="Calibri"/>
              </a:rPr>
              <a:t>gram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LMs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WIKITEXT-</a:t>
            </a:r>
            <a:r>
              <a:rPr sz="1800" dirty="0">
                <a:latin typeface="Calibri"/>
                <a:cs typeface="Calibri"/>
              </a:rPr>
              <a:t>103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(validation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741" y="2959882"/>
            <a:ext cx="4354504" cy="27780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9956" y="2809148"/>
            <a:ext cx="3871308" cy="26942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15244" y="5964428"/>
            <a:ext cx="494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Training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curves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Transformer </a:t>
            </a:r>
            <a:r>
              <a:rPr sz="1800" dirty="0">
                <a:latin typeface="Calibri"/>
                <a:cs typeface="Calibri"/>
              </a:rPr>
              <a:t>LM</a:t>
            </a:r>
            <a:r>
              <a:rPr sz="1800" spc="-20" dirty="0">
                <a:latin typeface="Calibri"/>
                <a:cs typeface="Calibri"/>
              </a:rPr>
              <a:t> with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5244" y="6229603"/>
            <a:ext cx="202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dropout.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193291"/>
            <a:ext cx="2482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Conclusion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640075"/>
            <a:ext cx="984377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kNN-LM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outperform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standard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quering </a:t>
            </a:r>
            <a:r>
              <a:rPr sz="2800" dirty="0">
                <a:latin typeface="Calibri"/>
                <a:cs typeface="Calibri"/>
              </a:rPr>
              <a:t>training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24257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contexts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easier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4030" y="202691"/>
            <a:ext cx="1798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4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r>
              <a:rPr sz="1800" spc="7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2000" spc="-1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054" y="248779"/>
            <a:ext cx="62738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125" dirty="0">
                <a:solidFill>
                  <a:srgbClr val="BFBFBF"/>
                </a:solidFill>
                <a:latin typeface="Arial Narrow"/>
                <a:cs typeface="Arial Narrow"/>
              </a:rPr>
              <a:t>k</a:t>
            </a:r>
            <a:r>
              <a:rPr sz="1800" spc="-125" dirty="0">
                <a:solidFill>
                  <a:srgbClr val="BFBFBF"/>
                </a:solidFill>
                <a:latin typeface="Arial Narrow"/>
                <a:cs typeface="Arial Narrow"/>
              </a:rPr>
              <a:t>NN-</a:t>
            </a:r>
            <a:r>
              <a:rPr sz="1800" spc="-105" dirty="0">
                <a:solidFill>
                  <a:srgbClr val="BFBFBF"/>
                </a:solidFill>
                <a:latin typeface="Arial Narrow"/>
                <a:cs typeface="Arial Narrow"/>
              </a:rPr>
              <a:t>LM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927" y="952500"/>
            <a:ext cx="4987290" cy="465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Overview</a:t>
            </a:r>
            <a:endParaRPr sz="4400">
              <a:latin typeface="Calibri Light"/>
              <a:cs typeface="Calibri Light"/>
            </a:endParaRPr>
          </a:p>
          <a:p>
            <a:pPr marL="241300" marR="5080" indent="-228600">
              <a:lnSpc>
                <a:spcPts val="3000"/>
              </a:lnSpc>
              <a:spcBef>
                <a:spcPts val="39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Retrieval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Augmented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Generation </a:t>
            </a:r>
            <a:r>
              <a:rPr sz="2800" spc="-10" dirty="0">
                <a:latin typeface="Calibri"/>
                <a:cs typeface="Calibri"/>
              </a:rPr>
              <a:t>(RAG)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Setup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Results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030" y="21590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A6A6A6"/>
                </a:solidFill>
                <a:latin typeface="Arial Narrow"/>
                <a:cs typeface="Arial Narrow"/>
              </a:rPr>
              <a:t>Methods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4278" y="2467243"/>
            <a:ext cx="5746957" cy="295329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2692" y="4436756"/>
            <a:ext cx="2334260" cy="1795145"/>
            <a:chOff x="2622692" y="4436756"/>
            <a:chExt cx="2334260" cy="1795145"/>
          </a:xfrm>
        </p:grpSpPr>
        <p:sp>
          <p:nvSpPr>
            <p:cNvPr id="3" name="object 3"/>
            <p:cNvSpPr/>
            <p:nvPr/>
          </p:nvSpPr>
          <p:spPr>
            <a:xfrm>
              <a:off x="2629042" y="4443106"/>
              <a:ext cx="2321560" cy="1782445"/>
            </a:xfrm>
            <a:custGeom>
              <a:avLst/>
              <a:gdLst/>
              <a:ahLst/>
              <a:cxnLst/>
              <a:rect l="l" t="t" r="r" b="b"/>
              <a:pathLst>
                <a:path w="2321560" h="1782445">
                  <a:moveTo>
                    <a:pt x="2024179" y="0"/>
                  </a:moveTo>
                  <a:lnTo>
                    <a:pt x="296989" y="0"/>
                  </a:lnTo>
                  <a:lnTo>
                    <a:pt x="248816" y="3887"/>
                  </a:lnTo>
                  <a:lnTo>
                    <a:pt x="203117" y="15140"/>
                  </a:lnTo>
                  <a:lnTo>
                    <a:pt x="160505" y="33149"/>
                  </a:lnTo>
                  <a:lnTo>
                    <a:pt x="121591" y="57302"/>
                  </a:lnTo>
                  <a:lnTo>
                    <a:pt x="86986" y="86986"/>
                  </a:lnTo>
                  <a:lnTo>
                    <a:pt x="57301" y="121592"/>
                  </a:lnTo>
                  <a:lnTo>
                    <a:pt x="33149" y="160506"/>
                  </a:lnTo>
                  <a:lnTo>
                    <a:pt x="15140" y="203118"/>
                  </a:lnTo>
                  <a:lnTo>
                    <a:pt x="3887" y="248817"/>
                  </a:lnTo>
                  <a:lnTo>
                    <a:pt x="0" y="296990"/>
                  </a:lnTo>
                  <a:lnTo>
                    <a:pt x="0" y="1484918"/>
                  </a:lnTo>
                  <a:lnTo>
                    <a:pt x="3887" y="1533091"/>
                  </a:lnTo>
                  <a:lnTo>
                    <a:pt x="15140" y="1578790"/>
                  </a:lnTo>
                  <a:lnTo>
                    <a:pt x="33149" y="1621402"/>
                  </a:lnTo>
                  <a:lnTo>
                    <a:pt x="57301" y="1660316"/>
                  </a:lnTo>
                  <a:lnTo>
                    <a:pt x="86986" y="1694922"/>
                  </a:lnTo>
                  <a:lnTo>
                    <a:pt x="121591" y="1724606"/>
                  </a:lnTo>
                  <a:lnTo>
                    <a:pt x="160505" y="1748758"/>
                  </a:lnTo>
                  <a:lnTo>
                    <a:pt x="203117" y="1766767"/>
                  </a:lnTo>
                  <a:lnTo>
                    <a:pt x="248816" y="1778021"/>
                  </a:lnTo>
                  <a:lnTo>
                    <a:pt x="296989" y="1781908"/>
                  </a:lnTo>
                  <a:lnTo>
                    <a:pt x="2024179" y="1781908"/>
                  </a:lnTo>
                  <a:lnTo>
                    <a:pt x="2072352" y="1778021"/>
                  </a:lnTo>
                  <a:lnTo>
                    <a:pt x="2118051" y="1766767"/>
                  </a:lnTo>
                  <a:lnTo>
                    <a:pt x="2160663" y="1748758"/>
                  </a:lnTo>
                  <a:lnTo>
                    <a:pt x="2199578" y="1724606"/>
                  </a:lnTo>
                  <a:lnTo>
                    <a:pt x="2234183" y="1694922"/>
                  </a:lnTo>
                  <a:lnTo>
                    <a:pt x="2263867" y="1660316"/>
                  </a:lnTo>
                  <a:lnTo>
                    <a:pt x="2288020" y="1621402"/>
                  </a:lnTo>
                  <a:lnTo>
                    <a:pt x="2306029" y="1578790"/>
                  </a:lnTo>
                  <a:lnTo>
                    <a:pt x="2317282" y="1533091"/>
                  </a:lnTo>
                  <a:lnTo>
                    <a:pt x="2321170" y="1484918"/>
                  </a:lnTo>
                  <a:lnTo>
                    <a:pt x="2321170" y="296990"/>
                  </a:lnTo>
                  <a:lnTo>
                    <a:pt x="2317282" y="248817"/>
                  </a:lnTo>
                  <a:lnTo>
                    <a:pt x="2306029" y="203118"/>
                  </a:lnTo>
                  <a:lnTo>
                    <a:pt x="2288020" y="160506"/>
                  </a:lnTo>
                  <a:lnTo>
                    <a:pt x="2263867" y="121592"/>
                  </a:lnTo>
                  <a:lnTo>
                    <a:pt x="2234183" y="86986"/>
                  </a:lnTo>
                  <a:lnTo>
                    <a:pt x="2199578" y="57302"/>
                  </a:lnTo>
                  <a:lnTo>
                    <a:pt x="2160663" y="33149"/>
                  </a:lnTo>
                  <a:lnTo>
                    <a:pt x="2118051" y="15140"/>
                  </a:lnTo>
                  <a:lnTo>
                    <a:pt x="2072352" y="3887"/>
                  </a:lnTo>
                  <a:lnTo>
                    <a:pt x="20241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29042" y="4443106"/>
              <a:ext cx="2321560" cy="1782445"/>
            </a:xfrm>
            <a:custGeom>
              <a:avLst/>
              <a:gdLst/>
              <a:ahLst/>
              <a:cxnLst/>
              <a:rect l="l" t="t" r="r" b="b"/>
              <a:pathLst>
                <a:path w="2321560" h="1782445">
                  <a:moveTo>
                    <a:pt x="0" y="296990"/>
                  </a:moveTo>
                  <a:lnTo>
                    <a:pt x="3887" y="248816"/>
                  </a:lnTo>
                  <a:lnTo>
                    <a:pt x="15140" y="203118"/>
                  </a:lnTo>
                  <a:lnTo>
                    <a:pt x="33149" y="160506"/>
                  </a:lnTo>
                  <a:lnTo>
                    <a:pt x="57301" y="121591"/>
                  </a:lnTo>
                  <a:lnTo>
                    <a:pt x="86986" y="86986"/>
                  </a:lnTo>
                  <a:lnTo>
                    <a:pt x="121591" y="57301"/>
                  </a:lnTo>
                  <a:lnTo>
                    <a:pt x="160505" y="33149"/>
                  </a:lnTo>
                  <a:lnTo>
                    <a:pt x="203118" y="15140"/>
                  </a:lnTo>
                  <a:lnTo>
                    <a:pt x="248816" y="3887"/>
                  </a:lnTo>
                  <a:lnTo>
                    <a:pt x="296989" y="0"/>
                  </a:lnTo>
                  <a:lnTo>
                    <a:pt x="2024180" y="0"/>
                  </a:lnTo>
                  <a:lnTo>
                    <a:pt x="2072353" y="3887"/>
                  </a:lnTo>
                  <a:lnTo>
                    <a:pt x="2118051" y="15140"/>
                  </a:lnTo>
                  <a:lnTo>
                    <a:pt x="2160664" y="33149"/>
                  </a:lnTo>
                  <a:lnTo>
                    <a:pt x="2199578" y="57301"/>
                  </a:lnTo>
                  <a:lnTo>
                    <a:pt x="2234183" y="86986"/>
                  </a:lnTo>
                  <a:lnTo>
                    <a:pt x="2263868" y="121591"/>
                  </a:lnTo>
                  <a:lnTo>
                    <a:pt x="2288020" y="160506"/>
                  </a:lnTo>
                  <a:lnTo>
                    <a:pt x="2306029" y="203118"/>
                  </a:lnTo>
                  <a:lnTo>
                    <a:pt x="2317282" y="248816"/>
                  </a:lnTo>
                  <a:lnTo>
                    <a:pt x="2321170" y="296990"/>
                  </a:lnTo>
                  <a:lnTo>
                    <a:pt x="2321170" y="1484918"/>
                  </a:lnTo>
                  <a:lnTo>
                    <a:pt x="2317282" y="1533091"/>
                  </a:lnTo>
                  <a:lnTo>
                    <a:pt x="2306029" y="1578789"/>
                  </a:lnTo>
                  <a:lnTo>
                    <a:pt x="2288020" y="1621402"/>
                  </a:lnTo>
                  <a:lnTo>
                    <a:pt x="2263868" y="1660316"/>
                  </a:lnTo>
                  <a:lnTo>
                    <a:pt x="2234183" y="1694921"/>
                  </a:lnTo>
                  <a:lnTo>
                    <a:pt x="2199578" y="1724606"/>
                  </a:lnTo>
                  <a:lnTo>
                    <a:pt x="2160664" y="1748758"/>
                  </a:lnTo>
                  <a:lnTo>
                    <a:pt x="2118051" y="1766767"/>
                  </a:lnTo>
                  <a:lnTo>
                    <a:pt x="2072353" y="1778020"/>
                  </a:lnTo>
                  <a:lnTo>
                    <a:pt x="2024180" y="1781908"/>
                  </a:lnTo>
                  <a:lnTo>
                    <a:pt x="296989" y="1781908"/>
                  </a:lnTo>
                  <a:lnTo>
                    <a:pt x="248816" y="1778020"/>
                  </a:lnTo>
                  <a:lnTo>
                    <a:pt x="203118" y="1766767"/>
                  </a:lnTo>
                  <a:lnTo>
                    <a:pt x="160505" y="1748758"/>
                  </a:lnTo>
                  <a:lnTo>
                    <a:pt x="121591" y="1724606"/>
                  </a:lnTo>
                  <a:lnTo>
                    <a:pt x="86986" y="1694921"/>
                  </a:lnTo>
                  <a:lnTo>
                    <a:pt x="57301" y="1660316"/>
                  </a:lnTo>
                  <a:lnTo>
                    <a:pt x="33149" y="1621402"/>
                  </a:lnTo>
                  <a:lnTo>
                    <a:pt x="15140" y="1578789"/>
                  </a:lnTo>
                  <a:lnTo>
                    <a:pt x="3887" y="1533091"/>
                  </a:lnTo>
                  <a:lnTo>
                    <a:pt x="0" y="1484918"/>
                  </a:lnTo>
                  <a:lnTo>
                    <a:pt x="0" y="2969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6611" y="46072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1832706" y="0"/>
                  </a:moveTo>
                  <a:lnTo>
                    <a:pt x="101601" y="0"/>
                  </a:lnTo>
                  <a:lnTo>
                    <a:pt x="62053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7"/>
                  </a:lnTo>
                  <a:lnTo>
                    <a:pt x="29758" y="579842"/>
                  </a:lnTo>
                  <a:lnTo>
                    <a:pt x="62053" y="601616"/>
                  </a:lnTo>
                  <a:lnTo>
                    <a:pt x="101601" y="609601"/>
                  </a:lnTo>
                  <a:lnTo>
                    <a:pt x="1832706" y="609601"/>
                  </a:lnTo>
                  <a:lnTo>
                    <a:pt x="1872254" y="601616"/>
                  </a:lnTo>
                  <a:lnTo>
                    <a:pt x="1904549" y="579842"/>
                  </a:lnTo>
                  <a:lnTo>
                    <a:pt x="1926323" y="547547"/>
                  </a:lnTo>
                  <a:lnTo>
                    <a:pt x="1934307" y="507998"/>
                  </a:lnTo>
                  <a:lnTo>
                    <a:pt x="1934307" y="101602"/>
                  </a:lnTo>
                  <a:lnTo>
                    <a:pt x="1926323" y="62054"/>
                  </a:lnTo>
                  <a:lnTo>
                    <a:pt x="1904549" y="29758"/>
                  </a:lnTo>
                  <a:lnTo>
                    <a:pt x="1872254" y="7984"/>
                  </a:lnTo>
                  <a:lnTo>
                    <a:pt x="1832706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6611" y="46072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101602"/>
                  </a:moveTo>
                  <a:lnTo>
                    <a:pt x="7984" y="62054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32706" y="0"/>
                  </a:lnTo>
                  <a:lnTo>
                    <a:pt x="1872254" y="7984"/>
                  </a:lnTo>
                  <a:lnTo>
                    <a:pt x="1904549" y="29758"/>
                  </a:lnTo>
                  <a:lnTo>
                    <a:pt x="1926323" y="62054"/>
                  </a:lnTo>
                  <a:lnTo>
                    <a:pt x="1934308" y="101602"/>
                  </a:lnTo>
                  <a:lnTo>
                    <a:pt x="1934308" y="507998"/>
                  </a:lnTo>
                  <a:lnTo>
                    <a:pt x="1926323" y="547546"/>
                  </a:lnTo>
                  <a:lnTo>
                    <a:pt x="1904549" y="579842"/>
                  </a:lnTo>
                  <a:lnTo>
                    <a:pt x="1872254" y="601616"/>
                  </a:lnTo>
                  <a:lnTo>
                    <a:pt x="1832706" y="609601"/>
                  </a:lnTo>
                  <a:lnTo>
                    <a:pt x="101601" y="609601"/>
                  </a:lnTo>
                  <a:lnTo>
                    <a:pt x="62053" y="601616"/>
                  </a:lnTo>
                  <a:lnTo>
                    <a:pt x="29758" y="579842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9601" y="961644"/>
            <a:ext cx="10262870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Retrieval</a:t>
            </a:r>
            <a:r>
              <a:rPr sz="4400" b="0" spc="-15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Augmented</a:t>
            </a:r>
            <a:r>
              <a:rPr sz="4400" b="0" spc="-14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Generation</a:t>
            </a:r>
            <a:r>
              <a:rPr sz="4400" b="0" spc="-140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(RAG)</a:t>
            </a:r>
            <a:endParaRPr sz="4400">
              <a:latin typeface="Calibri Light"/>
              <a:cs typeface="Calibri Light"/>
            </a:endParaRPr>
          </a:p>
          <a:p>
            <a:pPr marL="240665" marR="5080" indent="-228600">
              <a:lnSpc>
                <a:spcPts val="3000"/>
              </a:lnSpc>
              <a:spcBef>
                <a:spcPts val="3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Retrieval-</a:t>
            </a:r>
            <a:r>
              <a:rPr sz="2800" dirty="0">
                <a:latin typeface="Calibri"/>
                <a:cs typeface="Calibri"/>
              </a:rPr>
              <a:t>augmented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(RAG)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technique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enhancing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accuracy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reliability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fetched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external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7707" y="4748276"/>
            <a:ext cx="141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Query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Encoder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10261" y="5345417"/>
            <a:ext cx="1947545" cy="622300"/>
            <a:chOff x="2810261" y="5345417"/>
            <a:chExt cx="1947545" cy="622300"/>
          </a:xfrm>
        </p:grpSpPr>
        <p:sp>
          <p:nvSpPr>
            <p:cNvPr id="10" name="object 10"/>
            <p:cNvSpPr/>
            <p:nvPr/>
          </p:nvSpPr>
          <p:spPr>
            <a:xfrm>
              <a:off x="2816611" y="5351767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1832706" y="0"/>
                  </a:moveTo>
                  <a:lnTo>
                    <a:pt x="101601" y="0"/>
                  </a:lnTo>
                  <a:lnTo>
                    <a:pt x="62053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6"/>
                  </a:lnTo>
                  <a:lnTo>
                    <a:pt x="29758" y="579842"/>
                  </a:lnTo>
                  <a:lnTo>
                    <a:pt x="62053" y="601616"/>
                  </a:lnTo>
                  <a:lnTo>
                    <a:pt x="101601" y="609600"/>
                  </a:lnTo>
                  <a:lnTo>
                    <a:pt x="1832706" y="609600"/>
                  </a:lnTo>
                  <a:lnTo>
                    <a:pt x="1872254" y="601616"/>
                  </a:lnTo>
                  <a:lnTo>
                    <a:pt x="1904549" y="579842"/>
                  </a:lnTo>
                  <a:lnTo>
                    <a:pt x="1926323" y="547546"/>
                  </a:lnTo>
                  <a:lnTo>
                    <a:pt x="1934307" y="507998"/>
                  </a:lnTo>
                  <a:lnTo>
                    <a:pt x="1934307" y="101602"/>
                  </a:lnTo>
                  <a:lnTo>
                    <a:pt x="1926323" y="62054"/>
                  </a:lnTo>
                  <a:lnTo>
                    <a:pt x="1904549" y="29758"/>
                  </a:lnTo>
                  <a:lnTo>
                    <a:pt x="1872254" y="7984"/>
                  </a:lnTo>
                  <a:lnTo>
                    <a:pt x="1832706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16611" y="5351767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101602"/>
                  </a:moveTo>
                  <a:lnTo>
                    <a:pt x="7984" y="62054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32706" y="0"/>
                  </a:lnTo>
                  <a:lnTo>
                    <a:pt x="1872254" y="7984"/>
                  </a:lnTo>
                  <a:lnTo>
                    <a:pt x="1904549" y="29758"/>
                  </a:lnTo>
                  <a:lnTo>
                    <a:pt x="1926323" y="62054"/>
                  </a:lnTo>
                  <a:lnTo>
                    <a:pt x="1934308" y="101602"/>
                  </a:lnTo>
                  <a:lnTo>
                    <a:pt x="1934308" y="507998"/>
                  </a:lnTo>
                  <a:lnTo>
                    <a:pt x="1926323" y="547546"/>
                  </a:lnTo>
                  <a:lnTo>
                    <a:pt x="1904549" y="579842"/>
                  </a:lnTo>
                  <a:lnTo>
                    <a:pt x="1872254" y="601616"/>
                  </a:lnTo>
                  <a:lnTo>
                    <a:pt x="1832706" y="609601"/>
                  </a:lnTo>
                  <a:lnTo>
                    <a:pt x="101601" y="609601"/>
                  </a:lnTo>
                  <a:lnTo>
                    <a:pt x="62053" y="601616"/>
                  </a:lnTo>
                  <a:lnTo>
                    <a:pt x="29758" y="579842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05476" y="5495035"/>
            <a:ext cx="155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Document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4336" y="3864355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Pre-</a:t>
            </a:r>
            <a:r>
              <a:rPr sz="1800" dirty="0">
                <a:latin typeface="Calibri"/>
                <a:cs typeface="Calibri"/>
              </a:rPr>
              <a:t>trained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Retriever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06141" y="4390869"/>
            <a:ext cx="2334260" cy="1795145"/>
            <a:chOff x="5306141" y="4390869"/>
            <a:chExt cx="2334260" cy="1795145"/>
          </a:xfrm>
        </p:grpSpPr>
        <p:sp>
          <p:nvSpPr>
            <p:cNvPr id="15" name="object 15"/>
            <p:cNvSpPr/>
            <p:nvPr/>
          </p:nvSpPr>
          <p:spPr>
            <a:xfrm>
              <a:off x="5312491" y="4397219"/>
              <a:ext cx="2321560" cy="1782445"/>
            </a:xfrm>
            <a:custGeom>
              <a:avLst/>
              <a:gdLst/>
              <a:ahLst/>
              <a:cxnLst/>
              <a:rect l="l" t="t" r="r" b="b"/>
              <a:pathLst>
                <a:path w="2321559" h="1782445">
                  <a:moveTo>
                    <a:pt x="2024179" y="0"/>
                  </a:moveTo>
                  <a:lnTo>
                    <a:pt x="296989" y="0"/>
                  </a:lnTo>
                  <a:lnTo>
                    <a:pt x="248816" y="3887"/>
                  </a:lnTo>
                  <a:lnTo>
                    <a:pt x="203117" y="15140"/>
                  </a:lnTo>
                  <a:lnTo>
                    <a:pt x="160505" y="33149"/>
                  </a:lnTo>
                  <a:lnTo>
                    <a:pt x="121591" y="57301"/>
                  </a:lnTo>
                  <a:lnTo>
                    <a:pt x="86986" y="86986"/>
                  </a:lnTo>
                  <a:lnTo>
                    <a:pt x="57301" y="121591"/>
                  </a:lnTo>
                  <a:lnTo>
                    <a:pt x="33149" y="160505"/>
                  </a:lnTo>
                  <a:lnTo>
                    <a:pt x="15140" y="203117"/>
                  </a:lnTo>
                  <a:lnTo>
                    <a:pt x="3887" y="248816"/>
                  </a:lnTo>
                  <a:lnTo>
                    <a:pt x="0" y="296989"/>
                  </a:lnTo>
                  <a:lnTo>
                    <a:pt x="0" y="1484917"/>
                  </a:lnTo>
                  <a:lnTo>
                    <a:pt x="3887" y="1533091"/>
                  </a:lnTo>
                  <a:lnTo>
                    <a:pt x="15140" y="1578789"/>
                  </a:lnTo>
                  <a:lnTo>
                    <a:pt x="33149" y="1621401"/>
                  </a:lnTo>
                  <a:lnTo>
                    <a:pt x="57301" y="1660316"/>
                  </a:lnTo>
                  <a:lnTo>
                    <a:pt x="86986" y="1694921"/>
                  </a:lnTo>
                  <a:lnTo>
                    <a:pt x="121591" y="1724605"/>
                  </a:lnTo>
                  <a:lnTo>
                    <a:pt x="160505" y="1748758"/>
                  </a:lnTo>
                  <a:lnTo>
                    <a:pt x="203117" y="1766767"/>
                  </a:lnTo>
                  <a:lnTo>
                    <a:pt x="248816" y="1778020"/>
                  </a:lnTo>
                  <a:lnTo>
                    <a:pt x="296989" y="1781907"/>
                  </a:lnTo>
                  <a:lnTo>
                    <a:pt x="2024179" y="1781907"/>
                  </a:lnTo>
                  <a:lnTo>
                    <a:pt x="2072352" y="1778020"/>
                  </a:lnTo>
                  <a:lnTo>
                    <a:pt x="2118051" y="1766767"/>
                  </a:lnTo>
                  <a:lnTo>
                    <a:pt x="2160663" y="1748758"/>
                  </a:lnTo>
                  <a:lnTo>
                    <a:pt x="2199578" y="1724605"/>
                  </a:lnTo>
                  <a:lnTo>
                    <a:pt x="2234183" y="1694921"/>
                  </a:lnTo>
                  <a:lnTo>
                    <a:pt x="2263867" y="1660316"/>
                  </a:lnTo>
                  <a:lnTo>
                    <a:pt x="2288020" y="1621401"/>
                  </a:lnTo>
                  <a:lnTo>
                    <a:pt x="2306029" y="1578789"/>
                  </a:lnTo>
                  <a:lnTo>
                    <a:pt x="2317282" y="1533091"/>
                  </a:lnTo>
                  <a:lnTo>
                    <a:pt x="2321170" y="1484917"/>
                  </a:lnTo>
                  <a:lnTo>
                    <a:pt x="2321170" y="296989"/>
                  </a:lnTo>
                  <a:lnTo>
                    <a:pt x="2317282" y="248816"/>
                  </a:lnTo>
                  <a:lnTo>
                    <a:pt x="2306029" y="203117"/>
                  </a:lnTo>
                  <a:lnTo>
                    <a:pt x="2288020" y="160505"/>
                  </a:lnTo>
                  <a:lnTo>
                    <a:pt x="2263867" y="121591"/>
                  </a:lnTo>
                  <a:lnTo>
                    <a:pt x="2234183" y="86986"/>
                  </a:lnTo>
                  <a:lnTo>
                    <a:pt x="2199578" y="57301"/>
                  </a:lnTo>
                  <a:lnTo>
                    <a:pt x="2160663" y="33149"/>
                  </a:lnTo>
                  <a:lnTo>
                    <a:pt x="2118051" y="15140"/>
                  </a:lnTo>
                  <a:lnTo>
                    <a:pt x="2072352" y="3887"/>
                  </a:lnTo>
                  <a:lnTo>
                    <a:pt x="202417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2491" y="4397219"/>
              <a:ext cx="2321560" cy="1782445"/>
            </a:xfrm>
            <a:custGeom>
              <a:avLst/>
              <a:gdLst/>
              <a:ahLst/>
              <a:cxnLst/>
              <a:rect l="l" t="t" r="r" b="b"/>
              <a:pathLst>
                <a:path w="2321559" h="1782445">
                  <a:moveTo>
                    <a:pt x="0" y="296990"/>
                  </a:moveTo>
                  <a:lnTo>
                    <a:pt x="3887" y="248816"/>
                  </a:lnTo>
                  <a:lnTo>
                    <a:pt x="15140" y="203118"/>
                  </a:lnTo>
                  <a:lnTo>
                    <a:pt x="33149" y="160506"/>
                  </a:lnTo>
                  <a:lnTo>
                    <a:pt x="57301" y="121591"/>
                  </a:lnTo>
                  <a:lnTo>
                    <a:pt x="86986" y="86986"/>
                  </a:lnTo>
                  <a:lnTo>
                    <a:pt x="121591" y="57301"/>
                  </a:lnTo>
                  <a:lnTo>
                    <a:pt x="160505" y="33149"/>
                  </a:lnTo>
                  <a:lnTo>
                    <a:pt x="203118" y="15140"/>
                  </a:lnTo>
                  <a:lnTo>
                    <a:pt x="248816" y="3887"/>
                  </a:lnTo>
                  <a:lnTo>
                    <a:pt x="296989" y="0"/>
                  </a:lnTo>
                  <a:lnTo>
                    <a:pt x="2024180" y="0"/>
                  </a:lnTo>
                  <a:lnTo>
                    <a:pt x="2072353" y="3887"/>
                  </a:lnTo>
                  <a:lnTo>
                    <a:pt x="2118051" y="15140"/>
                  </a:lnTo>
                  <a:lnTo>
                    <a:pt x="2160664" y="33149"/>
                  </a:lnTo>
                  <a:lnTo>
                    <a:pt x="2199578" y="57301"/>
                  </a:lnTo>
                  <a:lnTo>
                    <a:pt x="2234183" y="86986"/>
                  </a:lnTo>
                  <a:lnTo>
                    <a:pt x="2263868" y="121591"/>
                  </a:lnTo>
                  <a:lnTo>
                    <a:pt x="2288020" y="160506"/>
                  </a:lnTo>
                  <a:lnTo>
                    <a:pt x="2306029" y="203118"/>
                  </a:lnTo>
                  <a:lnTo>
                    <a:pt x="2317282" y="248816"/>
                  </a:lnTo>
                  <a:lnTo>
                    <a:pt x="2321170" y="296990"/>
                  </a:lnTo>
                  <a:lnTo>
                    <a:pt x="2321170" y="1484918"/>
                  </a:lnTo>
                  <a:lnTo>
                    <a:pt x="2317282" y="1533091"/>
                  </a:lnTo>
                  <a:lnTo>
                    <a:pt x="2306029" y="1578789"/>
                  </a:lnTo>
                  <a:lnTo>
                    <a:pt x="2288020" y="1621402"/>
                  </a:lnTo>
                  <a:lnTo>
                    <a:pt x="2263868" y="1660316"/>
                  </a:lnTo>
                  <a:lnTo>
                    <a:pt x="2234183" y="1694921"/>
                  </a:lnTo>
                  <a:lnTo>
                    <a:pt x="2199578" y="1724606"/>
                  </a:lnTo>
                  <a:lnTo>
                    <a:pt x="2160664" y="1748758"/>
                  </a:lnTo>
                  <a:lnTo>
                    <a:pt x="2118051" y="1766767"/>
                  </a:lnTo>
                  <a:lnTo>
                    <a:pt x="2072353" y="1778020"/>
                  </a:lnTo>
                  <a:lnTo>
                    <a:pt x="2024180" y="1781908"/>
                  </a:lnTo>
                  <a:lnTo>
                    <a:pt x="296989" y="1781908"/>
                  </a:lnTo>
                  <a:lnTo>
                    <a:pt x="248816" y="1778020"/>
                  </a:lnTo>
                  <a:lnTo>
                    <a:pt x="203118" y="1766767"/>
                  </a:lnTo>
                  <a:lnTo>
                    <a:pt x="160505" y="1748758"/>
                  </a:lnTo>
                  <a:lnTo>
                    <a:pt x="121591" y="1724606"/>
                  </a:lnTo>
                  <a:lnTo>
                    <a:pt x="86986" y="1694921"/>
                  </a:lnTo>
                  <a:lnTo>
                    <a:pt x="57301" y="1660316"/>
                  </a:lnTo>
                  <a:lnTo>
                    <a:pt x="33149" y="1621402"/>
                  </a:lnTo>
                  <a:lnTo>
                    <a:pt x="15140" y="1578789"/>
                  </a:lnTo>
                  <a:lnTo>
                    <a:pt x="3887" y="1533091"/>
                  </a:lnTo>
                  <a:lnTo>
                    <a:pt x="0" y="1484918"/>
                  </a:lnTo>
                  <a:lnTo>
                    <a:pt x="0" y="29699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5922" y="49120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1832705" y="0"/>
                  </a:moveTo>
                  <a:lnTo>
                    <a:pt x="101601" y="0"/>
                  </a:lnTo>
                  <a:lnTo>
                    <a:pt x="62053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7"/>
                  </a:lnTo>
                  <a:lnTo>
                    <a:pt x="29758" y="579842"/>
                  </a:lnTo>
                  <a:lnTo>
                    <a:pt x="62053" y="601616"/>
                  </a:lnTo>
                  <a:lnTo>
                    <a:pt x="101601" y="609601"/>
                  </a:lnTo>
                  <a:lnTo>
                    <a:pt x="1832705" y="609601"/>
                  </a:lnTo>
                  <a:lnTo>
                    <a:pt x="1872253" y="601616"/>
                  </a:lnTo>
                  <a:lnTo>
                    <a:pt x="1904549" y="579842"/>
                  </a:lnTo>
                  <a:lnTo>
                    <a:pt x="1926323" y="547547"/>
                  </a:lnTo>
                  <a:lnTo>
                    <a:pt x="1934307" y="507998"/>
                  </a:lnTo>
                  <a:lnTo>
                    <a:pt x="1934307" y="101602"/>
                  </a:lnTo>
                  <a:lnTo>
                    <a:pt x="1926323" y="62054"/>
                  </a:lnTo>
                  <a:lnTo>
                    <a:pt x="1904549" y="29758"/>
                  </a:lnTo>
                  <a:lnTo>
                    <a:pt x="1872253" y="7984"/>
                  </a:lnTo>
                  <a:lnTo>
                    <a:pt x="1832705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5922" y="49120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101602"/>
                  </a:moveTo>
                  <a:lnTo>
                    <a:pt x="7984" y="62054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32706" y="0"/>
                  </a:lnTo>
                  <a:lnTo>
                    <a:pt x="1872254" y="7984"/>
                  </a:lnTo>
                  <a:lnTo>
                    <a:pt x="1904549" y="29758"/>
                  </a:lnTo>
                  <a:lnTo>
                    <a:pt x="1926323" y="62054"/>
                  </a:lnTo>
                  <a:lnTo>
                    <a:pt x="1934308" y="101602"/>
                  </a:lnTo>
                  <a:lnTo>
                    <a:pt x="1934308" y="507998"/>
                  </a:lnTo>
                  <a:lnTo>
                    <a:pt x="1926323" y="547546"/>
                  </a:lnTo>
                  <a:lnTo>
                    <a:pt x="1904549" y="579842"/>
                  </a:lnTo>
                  <a:lnTo>
                    <a:pt x="1872254" y="601616"/>
                  </a:lnTo>
                  <a:lnTo>
                    <a:pt x="1832706" y="609601"/>
                  </a:lnTo>
                  <a:lnTo>
                    <a:pt x="101601" y="609601"/>
                  </a:lnTo>
                  <a:lnTo>
                    <a:pt x="62053" y="601616"/>
                  </a:lnTo>
                  <a:lnTo>
                    <a:pt x="29758" y="579842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5459" y="5053076"/>
            <a:ext cx="975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Generator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72947" y="3897883"/>
            <a:ext cx="2547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Pre-</a:t>
            </a:r>
            <a:r>
              <a:rPr sz="1800" dirty="0">
                <a:latin typeface="Calibri"/>
                <a:cs typeface="Calibri"/>
              </a:rPr>
              <a:t>trained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Seq2seq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60976" y="4962652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33660" y="4905678"/>
            <a:ext cx="4418965" cy="622300"/>
            <a:chOff x="7633660" y="4905678"/>
            <a:chExt cx="4418965" cy="622300"/>
          </a:xfrm>
        </p:grpSpPr>
        <p:sp>
          <p:nvSpPr>
            <p:cNvPr id="23" name="object 23"/>
            <p:cNvSpPr/>
            <p:nvPr/>
          </p:nvSpPr>
          <p:spPr>
            <a:xfrm>
              <a:off x="7633660" y="5178729"/>
              <a:ext cx="583565" cy="76200"/>
            </a:xfrm>
            <a:custGeom>
              <a:avLst/>
              <a:gdLst/>
              <a:ahLst/>
              <a:cxnLst/>
              <a:rect l="l" t="t" r="r" b="b"/>
              <a:pathLst>
                <a:path w="583565" h="76200">
                  <a:moveTo>
                    <a:pt x="507074" y="50799"/>
                  </a:moveTo>
                  <a:lnTo>
                    <a:pt x="507074" y="76200"/>
                  </a:lnTo>
                  <a:lnTo>
                    <a:pt x="557874" y="50800"/>
                  </a:lnTo>
                  <a:lnTo>
                    <a:pt x="507074" y="50799"/>
                  </a:lnTo>
                  <a:close/>
                </a:path>
                <a:path w="583565" h="76200">
                  <a:moveTo>
                    <a:pt x="507074" y="25399"/>
                  </a:moveTo>
                  <a:lnTo>
                    <a:pt x="507074" y="50799"/>
                  </a:lnTo>
                  <a:lnTo>
                    <a:pt x="519774" y="50800"/>
                  </a:lnTo>
                  <a:lnTo>
                    <a:pt x="519774" y="25400"/>
                  </a:lnTo>
                  <a:lnTo>
                    <a:pt x="507074" y="25399"/>
                  </a:lnTo>
                  <a:close/>
                </a:path>
                <a:path w="583565" h="76200">
                  <a:moveTo>
                    <a:pt x="507074" y="0"/>
                  </a:moveTo>
                  <a:lnTo>
                    <a:pt x="507074" y="25399"/>
                  </a:lnTo>
                  <a:lnTo>
                    <a:pt x="519774" y="25400"/>
                  </a:lnTo>
                  <a:lnTo>
                    <a:pt x="519774" y="50800"/>
                  </a:lnTo>
                  <a:lnTo>
                    <a:pt x="557876" y="50798"/>
                  </a:lnTo>
                  <a:lnTo>
                    <a:pt x="583274" y="38100"/>
                  </a:lnTo>
                  <a:lnTo>
                    <a:pt x="507074" y="0"/>
                  </a:lnTo>
                  <a:close/>
                </a:path>
                <a:path w="583565" h="76200">
                  <a:moveTo>
                    <a:pt x="1" y="25398"/>
                  </a:moveTo>
                  <a:lnTo>
                    <a:pt x="0" y="50798"/>
                  </a:lnTo>
                  <a:lnTo>
                    <a:pt x="507074" y="50799"/>
                  </a:lnTo>
                  <a:lnTo>
                    <a:pt x="507074" y="25399"/>
                  </a:lnTo>
                  <a:lnTo>
                    <a:pt x="1" y="25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11342" y="49120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1832706" y="0"/>
                  </a:moveTo>
                  <a:lnTo>
                    <a:pt x="101601" y="0"/>
                  </a:lnTo>
                  <a:lnTo>
                    <a:pt x="62053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7"/>
                  </a:lnTo>
                  <a:lnTo>
                    <a:pt x="29758" y="579842"/>
                  </a:lnTo>
                  <a:lnTo>
                    <a:pt x="62053" y="601616"/>
                  </a:lnTo>
                  <a:lnTo>
                    <a:pt x="101601" y="609601"/>
                  </a:lnTo>
                  <a:lnTo>
                    <a:pt x="1832706" y="609601"/>
                  </a:lnTo>
                  <a:lnTo>
                    <a:pt x="1872254" y="601616"/>
                  </a:lnTo>
                  <a:lnTo>
                    <a:pt x="1904549" y="579842"/>
                  </a:lnTo>
                  <a:lnTo>
                    <a:pt x="1926323" y="547547"/>
                  </a:lnTo>
                  <a:lnTo>
                    <a:pt x="1934307" y="507998"/>
                  </a:lnTo>
                  <a:lnTo>
                    <a:pt x="1934307" y="101602"/>
                  </a:lnTo>
                  <a:lnTo>
                    <a:pt x="1926323" y="62054"/>
                  </a:lnTo>
                  <a:lnTo>
                    <a:pt x="1904549" y="29758"/>
                  </a:lnTo>
                  <a:lnTo>
                    <a:pt x="1872254" y="7984"/>
                  </a:lnTo>
                  <a:lnTo>
                    <a:pt x="18327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11342" y="4912028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101602"/>
                  </a:moveTo>
                  <a:lnTo>
                    <a:pt x="7984" y="62054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32706" y="0"/>
                  </a:lnTo>
                  <a:lnTo>
                    <a:pt x="1872254" y="7984"/>
                  </a:lnTo>
                  <a:lnTo>
                    <a:pt x="1904549" y="29758"/>
                  </a:lnTo>
                  <a:lnTo>
                    <a:pt x="1926323" y="62054"/>
                  </a:lnTo>
                  <a:lnTo>
                    <a:pt x="1934308" y="101602"/>
                  </a:lnTo>
                  <a:lnTo>
                    <a:pt x="1934308" y="507998"/>
                  </a:lnTo>
                  <a:lnTo>
                    <a:pt x="1926323" y="547546"/>
                  </a:lnTo>
                  <a:lnTo>
                    <a:pt x="1904549" y="579842"/>
                  </a:lnTo>
                  <a:lnTo>
                    <a:pt x="1872254" y="601616"/>
                  </a:lnTo>
                  <a:lnTo>
                    <a:pt x="1832706" y="609601"/>
                  </a:lnTo>
                  <a:lnTo>
                    <a:pt x="101601" y="609601"/>
                  </a:lnTo>
                  <a:lnTo>
                    <a:pt x="62053" y="601616"/>
                  </a:lnTo>
                  <a:lnTo>
                    <a:pt x="29758" y="579842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34511" y="4892045"/>
            <a:ext cx="1947545" cy="622300"/>
            <a:chOff x="234511" y="4892045"/>
            <a:chExt cx="1947545" cy="622300"/>
          </a:xfrm>
        </p:grpSpPr>
        <p:sp>
          <p:nvSpPr>
            <p:cNvPr id="27" name="object 27"/>
            <p:cNvSpPr/>
            <p:nvPr/>
          </p:nvSpPr>
          <p:spPr>
            <a:xfrm>
              <a:off x="240861" y="4898395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1832706" y="0"/>
                  </a:moveTo>
                  <a:lnTo>
                    <a:pt x="101601" y="0"/>
                  </a:lnTo>
                  <a:lnTo>
                    <a:pt x="62053" y="7984"/>
                  </a:lnTo>
                  <a:lnTo>
                    <a:pt x="29758" y="29758"/>
                  </a:lnTo>
                  <a:lnTo>
                    <a:pt x="7984" y="62054"/>
                  </a:lnTo>
                  <a:lnTo>
                    <a:pt x="0" y="101602"/>
                  </a:lnTo>
                  <a:lnTo>
                    <a:pt x="0" y="507998"/>
                  </a:lnTo>
                  <a:lnTo>
                    <a:pt x="7984" y="547547"/>
                  </a:lnTo>
                  <a:lnTo>
                    <a:pt x="29758" y="579842"/>
                  </a:lnTo>
                  <a:lnTo>
                    <a:pt x="62053" y="601616"/>
                  </a:lnTo>
                  <a:lnTo>
                    <a:pt x="101601" y="609601"/>
                  </a:lnTo>
                  <a:lnTo>
                    <a:pt x="1832706" y="609601"/>
                  </a:lnTo>
                  <a:lnTo>
                    <a:pt x="1872254" y="601616"/>
                  </a:lnTo>
                  <a:lnTo>
                    <a:pt x="1904549" y="579842"/>
                  </a:lnTo>
                  <a:lnTo>
                    <a:pt x="1926323" y="547547"/>
                  </a:lnTo>
                  <a:lnTo>
                    <a:pt x="1934307" y="507998"/>
                  </a:lnTo>
                  <a:lnTo>
                    <a:pt x="1934307" y="101602"/>
                  </a:lnTo>
                  <a:lnTo>
                    <a:pt x="1926323" y="62054"/>
                  </a:lnTo>
                  <a:lnTo>
                    <a:pt x="1904549" y="29758"/>
                  </a:lnTo>
                  <a:lnTo>
                    <a:pt x="1872254" y="7984"/>
                  </a:lnTo>
                  <a:lnTo>
                    <a:pt x="18327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861" y="4898395"/>
              <a:ext cx="1934845" cy="609600"/>
            </a:xfrm>
            <a:custGeom>
              <a:avLst/>
              <a:gdLst/>
              <a:ahLst/>
              <a:cxnLst/>
              <a:rect l="l" t="t" r="r" b="b"/>
              <a:pathLst>
                <a:path w="1934845" h="609600">
                  <a:moveTo>
                    <a:pt x="0" y="101602"/>
                  </a:moveTo>
                  <a:lnTo>
                    <a:pt x="7984" y="62054"/>
                  </a:lnTo>
                  <a:lnTo>
                    <a:pt x="29758" y="29758"/>
                  </a:lnTo>
                  <a:lnTo>
                    <a:pt x="62053" y="7984"/>
                  </a:lnTo>
                  <a:lnTo>
                    <a:pt x="101601" y="0"/>
                  </a:lnTo>
                  <a:lnTo>
                    <a:pt x="1832706" y="0"/>
                  </a:lnTo>
                  <a:lnTo>
                    <a:pt x="1872254" y="7984"/>
                  </a:lnTo>
                  <a:lnTo>
                    <a:pt x="1904549" y="29758"/>
                  </a:lnTo>
                  <a:lnTo>
                    <a:pt x="1926323" y="62054"/>
                  </a:lnTo>
                  <a:lnTo>
                    <a:pt x="1934308" y="101602"/>
                  </a:lnTo>
                  <a:lnTo>
                    <a:pt x="1934308" y="507998"/>
                  </a:lnTo>
                  <a:lnTo>
                    <a:pt x="1926323" y="547546"/>
                  </a:lnTo>
                  <a:lnTo>
                    <a:pt x="1904549" y="579842"/>
                  </a:lnTo>
                  <a:lnTo>
                    <a:pt x="1872254" y="601616"/>
                  </a:lnTo>
                  <a:lnTo>
                    <a:pt x="1832706" y="609601"/>
                  </a:lnTo>
                  <a:lnTo>
                    <a:pt x="101601" y="609601"/>
                  </a:lnTo>
                  <a:lnTo>
                    <a:pt x="62053" y="601616"/>
                  </a:lnTo>
                  <a:lnTo>
                    <a:pt x="29758" y="579842"/>
                  </a:lnTo>
                  <a:lnTo>
                    <a:pt x="7984" y="547546"/>
                  </a:lnTo>
                  <a:lnTo>
                    <a:pt x="0" y="507998"/>
                  </a:lnTo>
                  <a:lnTo>
                    <a:pt x="0" y="1016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5635" y="5040883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491184" y="5053076"/>
            <a:ext cx="117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75169" y="5157326"/>
            <a:ext cx="454025" cy="76200"/>
          </a:xfrm>
          <a:custGeom>
            <a:avLst/>
            <a:gdLst/>
            <a:ahLst/>
            <a:cxnLst/>
            <a:rect l="l" t="t" r="r" b="b"/>
            <a:pathLst>
              <a:path w="454025" h="76200">
                <a:moveTo>
                  <a:pt x="377672" y="0"/>
                </a:moveTo>
                <a:lnTo>
                  <a:pt x="377672" y="76199"/>
                </a:lnTo>
                <a:lnTo>
                  <a:pt x="428472" y="50799"/>
                </a:lnTo>
                <a:lnTo>
                  <a:pt x="390372" y="50799"/>
                </a:lnTo>
                <a:lnTo>
                  <a:pt x="390372" y="25399"/>
                </a:lnTo>
                <a:lnTo>
                  <a:pt x="428472" y="25399"/>
                </a:lnTo>
                <a:lnTo>
                  <a:pt x="377672" y="0"/>
                </a:lnTo>
                <a:close/>
              </a:path>
              <a:path w="454025" h="76200">
                <a:moveTo>
                  <a:pt x="377672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377672" y="50799"/>
                </a:lnTo>
                <a:lnTo>
                  <a:pt x="377672" y="25399"/>
                </a:lnTo>
                <a:close/>
              </a:path>
              <a:path w="454025" h="76200">
                <a:moveTo>
                  <a:pt x="428472" y="25399"/>
                </a:moveTo>
                <a:lnTo>
                  <a:pt x="390372" y="25399"/>
                </a:lnTo>
                <a:lnTo>
                  <a:pt x="390372" y="50799"/>
                </a:lnTo>
                <a:lnTo>
                  <a:pt x="428472" y="50799"/>
                </a:lnTo>
                <a:lnTo>
                  <a:pt x="453872" y="38099"/>
                </a:lnTo>
                <a:lnTo>
                  <a:pt x="428472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210584" y="4884275"/>
            <a:ext cx="1323975" cy="630555"/>
            <a:chOff x="8210584" y="4884275"/>
            <a:chExt cx="1323975" cy="630555"/>
          </a:xfrm>
        </p:grpSpPr>
        <p:sp>
          <p:nvSpPr>
            <p:cNvPr id="33" name="object 33"/>
            <p:cNvSpPr/>
            <p:nvPr/>
          </p:nvSpPr>
          <p:spPr>
            <a:xfrm>
              <a:off x="8216934" y="4890625"/>
              <a:ext cx="1311275" cy="617855"/>
            </a:xfrm>
            <a:custGeom>
              <a:avLst/>
              <a:gdLst/>
              <a:ahLst/>
              <a:cxnLst/>
              <a:rect l="l" t="t" r="r" b="b"/>
              <a:pathLst>
                <a:path w="1311275" h="617854">
                  <a:moveTo>
                    <a:pt x="1208236" y="0"/>
                  </a:moveTo>
                  <a:lnTo>
                    <a:pt x="102897" y="0"/>
                  </a:lnTo>
                  <a:lnTo>
                    <a:pt x="62845" y="8086"/>
                  </a:lnTo>
                  <a:lnTo>
                    <a:pt x="30138" y="30137"/>
                  </a:lnTo>
                  <a:lnTo>
                    <a:pt x="8086" y="62844"/>
                  </a:lnTo>
                  <a:lnTo>
                    <a:pt x="0" y="102897"/>
                  </a:lnTo>
                  <a:lnTo>
                    <a:pt x="0" y="514473"/>
                  </a:lnTo>
                  <a:lnTo>
                    <a:pt x="8086" y="554525"/>
                  </a:lnTo>
                  <a:lnTo>
                    <a:pt x="30138" y="587232"/>
                  </a:lnTo>
                  <a:lnTo>
                    <a:pt x="62845" y="609284"/>
                  </a:lnTo>
                  <a:lnTo>
                    <a:pt x="102897" y="617371"/>
                  </a:lnTo>
                  <a:lnTo>
                    <a:pt x="1208236" y="617371"/>
                  </a:lnTo>
                  <a:lnTo>
                    <a:pt x="1248288" y="609284"/>
                  </a:lnTo>
                  <a:lnTo>
                    <a:pt x="1280995" y="587232"/>
                  </a:lnTo>
                  <a:lnTo>
                    <a:pt x="1303047" y="554525"/>
                  </a:lnTo>
                  <a:lnTo>
                    <a:pt x="1311134" y="514473"/>
                  </a:lnTo>
                  <a:lnTo>
                    <a:pt x="1311134" y="102897"/>
                  </a:lnTo>
                  <a:lnTo>
                    <a:pt x="1303047" y="62844"/>
                  </a:lnTo>
                  <a:lnTo>
                    <a:pt x="1280995" y="30137"/>
                  </a:lnTo>
                  <a:lnTo>
                    <a:pt x="1248288" y="8086"/>
                  </a:lnTo>
                  <a:lnTo>
                    <a:pt x="12082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16934" y="4890625"/>
              <a:ext cx="1311275" cy="617855"/>
            </a:xfrm>
            <a:custGeom>
              <a:avLst/>
              <a:gdLst/>
              <a:ahLst/>
              <a:cxnLst/>
              <a:rect l="l" t="t" r="r" b="b"/>
              <a:pathLst>
                <a:path w="1311275" h="617854">
                  <a:moveTo>
                    <a:pt x="0" y="102897"/>
                  </a:moveTo>
                  <a:lnTo>
                    <a:pt x="8086" y="62845"/>
                  </a:lnTo>
                  <a:lnTo>
                    <a:pt x="30138" y="30138"/>
                  </a:lnTo>
                  <a:lnTo>
                    <a:pt x="62845" y="8086"/>
                  </a:lnTo>
                  <a:lnTo>
                    <a:pt x="102897" y="0"/>
                  </a:lnTo>
                  <a:lnTo>
                    <a:pt x="1208236" y="0"/>
                  </a:lnTo>
                  <a:lnTo>
                    <a:pt x="1248288" y="8086"/>
                  </a:lnTo>
                  <a:lnTo>
                    <a:pt x="1280995" y="30138"/>
                  </a:lnTo>
                  <a:lnTo>
                    <a:pt x="1303047" y="62845"/>
                  </a:lnTo>
                  <a:lnTo>
                    <a:pt x="1311134" y="102897"/>
                  </a:lnTo>
                  <a:lnTo>
                    <a:pt x="1311134" y="514473"/>
                  </a:lnTo>
                  <a:lnTo>
                    <a:pt x="1303047" y="554525"/>
                  </a:lnTo>
                  <a:lnTo>
                    <a:pt x="1280995" y="587232"/>
                  </a:lnTo>
                  <a:lnTo>
                    <a:pt x="1248288" y="609284"/>
                  </a:lnTo>
                  <a:lnTo>
                    <a:pt x="1208236" y="617371"/>
                  </a:lnTo>
                  <a:lnTo>
                    <a:pt x="102897" y="617371"/>
                  </a:lnTo>
                  <a:lnTo>
                    <a:pt x="62845" y="609284"/>
                  </a:lnTo>
                  <a:lnTo>
                    <a:pt x="30138" y="587232"/>
                  </a:lnTo>
                  <a:lnTo>
                    <a:pt x="8086" y="554525"/>
                  </a:lnTo>
                  <a:lnTo>
                    <a:pt x="0" y="514473"/>
                  </a:lnTo>
                  <a:lnTo>
                    <a:pt x="0" y="1028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412920" y="5037835"/>
            <a:ext cx="919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Fine-</a:t>
            </a:r>
            <a:r>
              <a:rPr sz="1800" spc="-20" dirty="0">
                <a:latin typeface="Calibri"/>
                <a:cs typeface="Calibri"/>
              </a:rPr>
              <a:t>tune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528068" y="5157326"/>
            <a:ext cx="583565" cy="76200"/>
          </a:xfrm>
          <a:custGeom>
            <a:avLst/>
            <a:gdLst/>
            <a:ahLst/>
            <a:cxnLst/>
            <a:rect l="l" t="t" r="r" b="b"/>
            <a:pathLst>
              <a:path w="583565" h="76200">
                <a:moveTo>
                  <a:pt x="507074" y="0"/>
                </a:moveTo>
                <a:lnTo>
                  <a:pt x="507074" y="76199"/>
                </a:lnTo>
                <a:lnTo>
                  <a:pt x="557874" y="50799"/>
                </a:lnTo>
                <a:lnTo>
                  <a:pt x="519774" y="50799"/>
                </a:lnTo>
                <a:lnTo>
                  <a:pt x="519774" y="25399"/>
                </a:lnTo>
                <a:lnTo>
                  <a:pt x="557874" y="25399"/>
                </a:lnTo>
                <a:lnTo>
                  <a:pt x="507074" y="0"/>
                </a:lnTo>
                <a:close/>
              </a:path>
              <a:path w="583565" h="76200">
                <a:moveTo>
                  <a:pt x="507074" y="25399"/>
                </a:moveTo>
                <a:lnTo>
                  <a:pt x="0" y="25399"/>
                </a:lnTo>
                <a:lnTo>
                  <a:pt x="0" y="50799"/>
                </a:lnTo>
                <a:lnTo>
                  <a:pt x="507074" y="50799"/>
                </a:lnTo>
                <a:lnTo>
                  <a:pt x="507074" y="25399"/>
                </a:lnTo>
                <a:close/>
              </a:path>
              <a:path w="583565" h="76200">
                <a:moveTo>
                  <a:pt x="557874" y="25399"/>
                </a:moveTo>
                <a:lnTo>
                  <a:pt x="519774" y="25399"/>
                </a:lnTo>
                <a:lnTo>
                  <a:pt x="519774" y="50799"/>
                </a:lnTo>
                <a:lnTo>
                  <a:pt x="557874" y="50799"/>
                </a:lnTo>
                <a:lnTo>
                  <a:pt x="583274" y="38099"/>
                </a:lnTo>
                <a:lnTo>
                  <a:pt x="557874" y="25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8" name="object 38"/>
          <p:cNvSpPr txBox="1"/>
          <p:nvPr/>
        </p:nvSpPr>
        <p:spPr>
          <a:xfrm>
            <a:off x="5224030" y="21590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A6A6A6"/>
                </a:solidFill>
                <a:latin typeface="Arial Narrow"/>
                <a:cs typeface="Arial Narrow"/>
              </a:rPr>
              <a:t>Methods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98508" y="976884"/>
            <a:ext cx="5975985" cy="262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Importance</a:t>
            </a:r>
            <a:endParaRPr sz="4400">
              <a:latin typeface="Calibri Light"/>
              <a:cs typeface="Calibri Light"/>
            </a:endParaRPr>
          </a:p>
          <a:p>
            <a:pPr marL="316865" indent="-229235">
              <a:lnSpc>
                <a:spcPct val="100000"/>
              </a:lnSpc>
              <a:spcBef>
                <a:spcPts val="3804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alibri"/>
                <a:cs typeface="Calibri"/>
              </a:rPr>
              <a:t>Updated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knowledge</a:t>
            </a:r>
            <a:endParaRPr sz="2800">
              <a:latin typeface="Calibri"/>
              <a:cs typeface="Calibri"/>
            </a:endParaRPr>
          </a:p>
          <a:p>
            <a:pPr marL="316865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latin typeface="Calibri"/>
                <a:cs typeface="Calibri"/>
              </a:rPr>
              <a:t>Providing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predictions</a:t>
            </a:r>
            <a:endParaRPr sz="2800">
              <a:latin typeface="Calibri"/>
              <a:cs typeface="Calibri"/>
            </a:endParaRPr>
          </a:p>
          <a:p>
            <a:pPr marL="316865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17500" algn="l"/>
              </a:tabLst>
            </a:pPr>
            <a:r>
              <a:rPr sz="2800" spc="-10" dirty="0">
                <a:latin typeface="Calibri"/>
                <a:cs typeface="Calibri"/>
              </a:rPr>
              <a:t>Hallucinations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030" y="215900"/>
            <a:ext cx="694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A6A6A6"/>
                </a:solidFill>
                <a:latin typeface="Arial Narrow"/>
                <a:cs typeface="Arial Narrow"/>
              </a:rPr>
              <a:t>Methods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D0CECE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5542" y="23263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latin typeface="Arial Narrow"/>
                <a:cs typeface="Arial Narrow"/>
              </a:rPr>
              <a:t>RAG</a:t>
            </a:r>
            <a:r>
              <a:rPr sz="1750" b="1" spc="30" dirty="0">
                <a:latin typeface="Arial Narrow"/>
                <a:cs typeface="Arial Narrow"/>
              </a:rPr>
              <a:t> </a:t>
            </a:r>
            <a:r>
              <a:rPr sz="1750" b="1" spc="-30" dirty="0"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488" y="1991707"/>
            <a:ext cx="6661105" cy="19119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09978" y="4024312"/>
            <a:ext cx="1870710" cy="1294765"/>
            <a:chOff x="309978" y="4024312"/>
            <a:chExt cx="1870710" cy="1294765"/>
          </a:xfrm>
        </p:grpSpPr>
        <p:sp>
          <p:nvSpPr>
            <p:cNvPr id="9" name="object 9"/>
            <p:cNvSpPr/>
            <p:nvPr/>
          </p:nvSpPr>
          <p:spPr>
            <a:xfrm>
              <a:off x="1192496" y="4024312"/>
              <a:ext cx="76200" cy="544195"/>
            </a:xfrm>
            <a:custGeom>
              <a:avLst/>
              <a:gdLst/>
              <a:ahLst/>
              <a:cxnLst/>
              <a:rect l="l" t="t" r="r" b="b"/>
              <a:pathLst>
                <a:path w="76200" h="544195">
                  <a:moveTo>
                    <a:pt x="41275" y="63500"/>
                  </a:moveTo>
                  <a:lnTo>
                    <a:pt x="34925" y="63500"/>
                  </a:lnTo>
                  <a:lnTo>
                    <a:pt x="34924" y="544029"/>
                  </a:lnTo>
                  <a:lnTo>
                    <a:pt x="41274" y="544029"/>
                  </a:lnTo>
                  <a:lnTo>
                    <a:pt x="41275" y="63500"/>
                  </a:lnTo>
                  <a:close/>
                </a:path>
                <a:path w="76200" h="54419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419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328" y="4568342"/>
              <a:ext cx="1858010" cy="744220"/>
            </a:xfrm>
            <a:custGeom>
              <a:avLst/>
              <a:gdLst/>
              <a:ahLst/>
              <a:cxnLst/>
              <a:rect l="l" t="t" r="r" b="b"/>
              <a:pathLst>
                <a:path w="1858010" h="744220">
                  <a:moveTo>
                    <a:pt x="1733867" y="0"/>
                  </a:moveTo>
                  <a:lnTo>
                    <a:pt x="123989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7"/>
                  </a:lnTo>
                  <a:lnTo>
                    <a:pt x="0" y="123990"/>
                  </a:lnTo>
                  <a:lnTo>
                    <a:pt x="0" y="619930"/>
                  </a:lnTo>
                  <a:lnTo>
                    <a:pt x="9743" y="668192"/>
                  </a:lnTo>
                  <a:lnTo>
                    <a:pt x="36315" y="707603"/>
                  </a:lnTo>
                  <a:lnTo>
                    <a:pt x="75726" y="734175"/>
                  </a:lnTo>
                  <a:lnTo>
                    <a:pt x="123989" y="743919"/>
                  </a:lnTo>
                  <a:lnTo>
                    <a:pt x="1733867" y="743919"/>
                  </a:lnTo>
                  <a:lnTo>
                    <a:pt x="1782130" y="734175"/>
                  </a:lnTo>
                  <a:lnTo>
                    <a:pt x="1821541" y="707603"/>
                  </a:lnTo>
                  <a:lnTo>
                    <a:pt x="1848113" y="668192"/>
                  </a:lnTo>
                  <a:lnTo>
                    <a:pt x="1857857" y="619930"/>
                  </a:lnTo>
                  <a:lnTo>
                    <a:pt x="1857857" y="123990"/>
                  </a:lnTo>
                  <a:lnTo>
                    <a:pt x="1848113" y="75727"/>
                  </a:lnTo>
                  <a:lnTo>
                    <a:pt x="1821541" y="36315"/>
                  </a:lnTo>
                  <a:lnTo>
                    <a:pt x="1782130" y="9743"/>
                  </a:lnTo>
                  <a:lnTo>
                    <a:pt x="17338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328" y="4568342"/>
              <a:ext cx="1858010" cy="744220"/>
            </a:xfrm>
            <a:custGeom>
              <a:avLst/>
              <a:gdLst/>
              <a:ahLst/>
              <a:cxnLst/>
              <a:rect l="l" t="t" r="r" b="b"/>
              <a:pathLst>
                <a:path w="1858010" h="744220">
                  <a:moveTo>
                    <a:pt x="0" y="123989"/>
                  </a:moveTo>
                  <a:lnTo>
                    <a:pt x="9743" y="75727"/>
                  </a:lnTo>
                  <a:lnTo>
                    <a:pt x="36315" y="36315"/>
                  </a:lnTo>
                  <a:lnTo>
                    <a:pt x="75727" y="9743"/>
                  </a:lnTo>
                  <a:lnTo>
                    <a:pt x="123989" y="0"/>
                  </a:lnTo>
                  <a:lnTo>
                    <a:pt x="1733868" y="0"/>
                  </a:lnTo>
                  <a:lnTo>
                    <a:pt x="1782130" y="9743"/>
                  </a:lnTo>
                  <a:lnTo>
                    <a:pt x="1821541" y="36315"/>
                  </a:lnTo>
                  <a:lnTo>
                    <a:pt x="1848113" y="75727"/>
                  </a:lnTo>
                  <a:lnTo>
                    <a:pt x="1857857" y="123989"/>
                  </a:lnTo>
                  <a:lnTo>
                    <a:pt x="1857857" y="619929"/>
                  </a:lnTo>
                  <a:lnTo>
                    <a:pt x="1848113" y="668192"/>
                  </a:lnTo>
                  <a:lnTo>
                    <a:pt x="1821541" y="707603"/>
                  </a:lnTo>
                  <a:lnTo>
                    <a:pt x="1782130" y="734175"/>
                  </a:lnTo>
                  <a:lnTo>
                    <a:pt x="1733868" y="743919"/>
                  </a:lnTo>
                  <a:lnTo>
                    <a:pt x="123989" y="743919"/>
                  </a:lnTo>
                  <a:lnTo>
                    <a:pt x="75727" y="734175"/>
                  </a:lnTo>
                  <a:lnTo>
                    <a:pt x="36315" y="707603"/>
                  </a:lnTo>
                  <a:lnTo>
                    <a:pt x="9743" y="668192"/>
                  </a:lnTo>
                  <a:lnTo>
                    <a:pt x="0" y="619929"/>
                  </a:lnTo>
                  <a:lnTo>
                    <a:pt x="0" y="123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3194" y="4769611"/>
            <a:ext cx="98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00552" y="4024312"/>
            <a:ext cx="1850389" cy="1294765"/>
            <a:chOff x="2400552" y="4024312"/>
            <a:chExt cx="1850389" cy="1294765"/>
          </a:xfrm>
        </p:grpSpPr>
        <p:sp>
          <p:nvSpPr>
            <p:cNvPr id="14" name="object 14"/>
            <p:cNvSpPr/>
            <p:nvPr/>
          </p:nvSpPr>
          <p:spPr>
            <a:xfrm>
              <a:off x="3230496" y="4024312"/>
              <a:ext cx="76200" cy="544195"/>
            </a:xfrm>
            <a:custGeom>
              <a:avLst/>
              <a:gdLst/>
              <a:ahLst/>
              <a:cxnLst/>
              <a:rect l="l" t="t" r="r" b="b"/>
              <a:pathLst>
                <a:path w="76200" h="544195">
                  <a:moveTo>
                    <a:pt x="41275" y="63500"/>
                  </a:moveTo>
                  <a:lnTo>
                    <a:pt x="34925" y="63500"/>
                  </a:lnTo>
                  <a:lnTo>
                    <a:pt x="34925" y="544029"/>
                  </a:lnTo>
                  <a:lnTo>
                    <a:pt x="41275" y="544029"/>
                  </a:lnTo>
                  <a:lnTo>
                    <a:pt x="41275" y="63500"/>
                  </a:lnTo>
                  <a:close/>
                </a:path>
                <a:path w="76200" h="544195">
                  <a:moveTo>
                    <a:pt x="38100" y="0"/>
                  </a:moveTo>
                  <a:lnTo>
                    <a:pt x="0" y="76200"/>
                  </a:lnTo>
                  <a:lnTo>
                    <a:pt x="34925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4195">
                  <a:moveTo>
                    <a:pt x="69850" y="63500"/>
                  </a:moveTo>
                  <a:lnTo>
                    <a:pt x="41275" y="63500"/>
                  </a:lnTo>
                  <a:lnTo>
                    <a:pt x="4127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6902" y="4568342"/>
              <a:ext cx="1837689" cy="744220"/>
            </a:xfrm>
            <a:custGeom>
              <a:avLst/>
              <a:gdLst/>
              <a:ahLst/>
              <a:cxnLst/>
              <a:rect l="l" t="t" r="r" b="b"/>
              <a:pathLst>
                <a:path w="1837689" h="744220">
                  <a:moveTo>
                    <a:pt x="1713706" y="0"/>
                  </a:moveTo>
                  <a:lnTo>
                    <a:pt x="123988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6"/>
                  </a:lnTo>
                  <a:lnTo>
                    <a:pt x="0" y="123988"/>
                  </a:lnTo>
                  <a:lnTo>
                    <a:pt x="0" y="619931"/>
                  </a:lnTo>
                  <a:lnTo>
                    <a:pt x="9743" y="668193"/>
                  </a:lnTo>
                  <a:lnTo>
                    <a:pt x="36315" y="707604"/>
                  </a:lnTo>
                  <a:lnTo>
                    <a:pt x="75726" y="734175"/>
                  </a:lnTo>
                  <a:lnTo>
                    <a:pt x="123988" y="743919"/>
                  </a:lnTo>
                  <a:lnTo>
                    <a:pt x="1713706" y="743919"/>
                  </a:lnTo>
                  <a:lnTo>
                    <a:pt x="1761967" y="734175"/>
                  </a:lnTo>
                  <a:lnTo>
                    <a:pt x="1801378" y="707604"/>
                  </a:lnTo>
                  <a:lnTo>
                    <a:pt x="1827950" y="668193"/>
                  </a:lnTo>
                  <a:lnTo>
                    <a:pt x="1837693" y="619931"/>
                  </a:lnTo>
                  <a:lnTo>
                    <a:pt x="1837693" y="123988"/>
                  </a:lnTo>
                  <a:lnTo>
                    <a:pt x="1827950" y="75726"/>
                  </a:lnTo>
                  <a:lnTo>
                    <a:pt x="1801378" y="36315"/>
                  </a:lnTo>
                  <a:lnTo>
                    <a:pt x="1761967" y="9743"/>
                  </a:lnTo>
                  <a:lnTo>
                    <a:pt x="171370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06902" y="4568342"/>
              <a:ext cx="1837689" cy="744220"/>
            </a:xfrm>
            <a:custGeom>
              <a:avLst/>
              <a:gdLst/>
              <a:ahLst/>
              <a:cxnLst/>
              <a:rect l="l" t="t" r="r" b="b"/>
              <a:pathLst>
                <a:path w="1837689" h="744220">
                  <a:moveTo>
                    <a:pt x="0" y="123988"/>
                  </a:moveTo>
                  <a:lnTo>
                    <a:pt x="9743" y="75726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8" y="0"/>
                  </a:lnTo>
                  <a:lnTo>
                    <a:pt x="1713706" y="0"/>
                  </a:lnTo>
                  <a:lnTo>
                    <a:pt x="1761967" y="9743"/>
                  </a:lnTo>
                  <a:lnTo>
                    <a:pt x="1801378" y="36315"/>
                  </a:lnTo>
                  <a:lnTo>
                    <a:pt x="1827950" y="75726"/>
                  </a:lnTo>
                  <a:lnTo>
                    <a:pt x="1837694" y="123988"/>
                  </a:lnTo>
                  <a:lnTo>
                    <a:pt x="1837694" y="619930"/>
                  </a:lnTo>
                  <a:lnTo>
                    <a:pt x="1827950" y="668192"/>
                  </a:lnTo>
                  <a:lnTo>
                    <a:pt x="1801378" y="707603"/>
                  </a:lnTo>
                  <a:lnTo>
                    <a:pt x="1761967" y="734175"/>
                  </a:lnTo>
                  <a:lnTo>
                    <a:pt x="1713706" y="743919"/>
                  </a:lnTo>
                  <a:lnTo>
                    <a:pt x="123988" y="743919"/>
                  </a:lnTo>
                  <a:lnTo>
                    <a:pt x="75726" y="734175"/>
                  </a:lnTo>
                  <a:lnTo>
                    <a:pt x="36315" y="707603"/>
                  </a:lnTo>
                  <a:lnTo>
                    <a:pt x="9743" y="668192"/>
                  </a:lnTo>
                  <a:lnTo>
                    <a:pt x="0" y="619930"/>
                  </a:lnTo>
                  <a:lnTo>
                    <a:pt x="0" y="1239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60891" y="4641595"/>
            <a:ext cx="153035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89230" marR="5080" indent="-17716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Retriever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Model </a:t>
            </a:r>
            <a:r>
              <a:rPr sz="1800" spc="-10" dirty="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96323" y="4024312"/>
            <a:ext cx="1892935" cy="1294765"/>
            <a:chOff x="4396323" y="4024312"/>
            <a:chExt cx="1892935" cy="1294765"/>
          </a:xfrm>
        </p:grpSpPr>
        <p:sp>
          <p:nvSpPr>
            <p:cNvPr id="19" name="object 19"/>
            <p:cNvSpPr/>
            <p:nvPr/>
          </p:nvSpPr>
          <p:spPr>
            <a:xfrm>
              <a:off x="5367943" y="4024312"/>
              <a:ext cx="76200" cy="544195"/>
            </a:xfrm>
            <a:custGeom>
              <a:avLst/>
              <a:gdLst/>
              <a:ahLst/>
              <a:cxnLst/>
              <a:rect l="l" t="t" r="r" b="b"/>
              <a:pathLst>
                <a:path w="76200" h="544195">
                  <a:moveTo>
                    <a:pt x="41275" y="63500"/>
                  </a:moveTo>
                  <a:lnTo>
                    <a:pt x="34925" y="63500"/>
                  </a:lnTo>
                  <a:lnTo>
                    <a:pt x="34923" y="544029"/>
                  </a:lnTo>
                  <a:lnTo>
                    <a:pt x="41273" y="544029"/>
                  </a:lnTo>
                  <a:lnTo>
                    <a:pt x="41275" y="63500"/>
                  </a:lnTo>
                  <a:close/>
                </a:path>
                <a:path w="76200" h="544195">
                  <a:moveTo>
                    <a:pt x="38100" y="0"/>
                  </a:moveTo>
                  <a:lnTo>
                    <a:pt x="0" y="76200"/>
                  </a:lnTo>
                  <a:lnTo>
                    <a:pt x="34924" y="76200"/>
                  </a:lnTo>
                  <a:lnTo>
                    <a:pt x="3492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544195">
                  <a:moveTo>
                    <a:pt x="69850" y="63500"/>
                  </a:moveTo>
                  <a:lnTo>
                    <a:pt x="41275" y="63500"/>
                  </a:lnTo>
                  <a:lnTo>
                    <a:pt x="4127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02673" y="4568342"/>
              <a:ext cx="1880235" cy="744220"/>
            </a:xfrm>
            <a:custGeom>
              <a:avLst/>
              <a:gdLst/>
              <a:ahLst/>
              <a:cxnLst/>
              <a:rect l="l" t="t" r="r" b="b"/>
              <a:pathLst>
                <a:path w="1880235" h="744220">
                  <a:moveTo>
                    <a:pt x="1755932" y="0"/>
                  </a:moveTo>
                  <a:lnTo>
                    <a:pt x="123988" y="0"/>
                  </a:lnTo>
                  <a:lnTo>
                    <a:pt x="75726" y="9743"/>
                  </a:lnTo>
                  <a:lnTo>
                    <a:pt x="36315" y="36316"/>
                  </a:lnTo>
                  <a:lnTo>
                    <a:pt x="9743" y="75727"/>
                  </a:lnTo>
                  <a:lnTo>
                    <a:pt x="0" y="123990"/>
                  </a:lnTo>
                  <a:lnTo>
                    <a:pt x="0" y="619928"/>
                  </a:lnTo>
                  <a:lnTo>
                    <a:pt x="9743" y="668191"/>
                  </a:lnTo>
                  <a:lnTo>
                    <a:pt x="36315" y="707603"/>
                  </a:lnTo>
                  <a:lnTo>
                    <a:pt x="75726" y="734175"/>
                  </a:lnTo>
                  <a:lnTo>
                    <a:pt x="123988" y="743919"/>
                  </a:lnTo>
                  <a:lnTo>
                    <a:pt x="1755932" y="743919"/>
                  </a:lnTo>
                  <a:lnTo>
                    <a:pt x="1804194" y="734175"/>
                  </a:lnTo>
                  <a:lnTo>
                    <a:pt x="1843606" y="707603"/>
                  </a:lnTo>
                  <a:lnTo>
                    <a:pt x="1870178" y="668191"/>
                  </a:lnTo>
                  <a:lnTo>
                    <a:pt x="1879922" y="619928"/>
                  </a:lnTo>
                  <a:lnTo>
                    <a:pt x="1879922" y="123990"/>
                  </a:lnTo>
                  <a:lnTo>
                    <a:pt x="1870178" y="75727"/>
                  </a:lnTo>
                  <a:lnTo>
                    <a:pt x="1843606" y="36316"/>
                  </a:lnTo>
                  <a:lnTo>
                    <a:pt x="1804194" y="9743"/>
                  </a:lnTo>
                  <a:lnTo>
                    <a:pt x="175593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02673" y="4568342"/>
              <a:ext cx="1880235" cy="744220"/>
            </a:xfrm>
            <a:custGeom>
              <a:avLst/>
              <a:gdLst/>
              <a:ahLst/>
              <a:cxnLst/>
              <a:rect l="l" t="t" r="r" b="b"/>
              <a:pathLst>
                <a:path w="1880235" h="744220">
                  <a:moveTo>
                    <a:pt x="0" y="123989"/>
                  </a:moveTo>
                  <a:lnTo>
                    <a:pt x="9743" y="75727"/>
                  </a:lnTo>
                  <a:lnTo>
                    <a:pt x="36315" y="36315"/>
                  </a:lnTo>
                  <a:lnTo>
                    <a:pt x="75727" y="9743"/>
                  </a:lnTo>
                  <a:lnTo>
                    <a:pt x="123989" y="0"/>
                  </a:lnTo>
                  <a:lnTo>
                    <a:pt x="1755933" y="0"/>
                  </a:lnTo>
                  <a:lnTo>
                    <a:pt x="1804195" y="9743"/>
                  </a:lnTo>
                  <a:lnTo>
                    <a:pt x="1843607" y="36315"/>
                  </a:lnTo>
                  <a:lnTo>
                    <a:pt x="1870179" y="75727"/>
                  </a:lnTo>
                  <a:lnTo>
                    <a:pt x="1879923" y="123989"/>
                  </a:lnTo>
                  <a:lnTo>
                    <a:pt x="1879923" y="619929"/>
                  </a:lnTo>
                  <a:lnTo>
                    <a:pt x="1870179" y="668191"/>
                  </a:lnTo>
                  <a:lnTo>
                    <a:pt x="1843607" y="707603"/>
                  </a:lnTo>
                  <a:lnTo>
                    <a:pt x="1804195" y="734175"/>
                  </a:lnTo>
                  <a:lnTo>
                    <a:pt x="1755933" y="743919"/>
                  </a:lnTo>
                  <a:lnTo>
                    <a:pt x="123989" y="743919"/>
                  </a:lnTo>
                  <a:lnTo>
                    <a:pt x="75727" y="734175"/>
                  </a:lnTo>
                  <a:lnTo>
                    <a:pt x="36315" y="707603"/>
                  </a:lnTo>
                  <a:lnTo>
                    <a:pt x="9743" y="668191"/>
                  </a:lnTo>
                  <a:lnTo>
                    <a:pt x="0" y="619929"/>
                  </a:lnTo>
                  <a:lnTo>
                    <a:pt x="0" y="12398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27198" y="4641595"/>
            <a:ext cx="163068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40029" marR="5080" indent="-22796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Generator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 Architecture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21501" y="4561992"/>
            <a:ext cx="1508760" cy="756920"/>
            <a:chOff x="6421501" y="4561992"/>
            <a:chExt cx="1508760" cy="756920"/>
          </a:xfrm>
        </p:grpSpPr>
        <p:sp>
          <p:nvSpPr>
            <p:cNvPr id="24" name="object 24"/>
            <p:cNvSpPr/>
            <p:nvPr/>
          </p:nvSpPr>
          <p:spPr>
            <a:xfrm>
              <a:off x="6427851" y="4568342"/>
              <a:ext cx="1496060" cy="744220"/>
            </a:xfrm>
            <a:custGeom>
              <a:avLst/>
              <a:gdLst/>
              <a:ahLst/>
              <a:cxnLst/>
              <a:rect l="l" t="t" r="r" b="b"/>
              <a:pathLst>
                <a:path w="1496059" h="744220">
                  <a:moveTo>
                    <a:pt x="1371904" y="0"/>
                  </a:moveTo>
                  <a:lnTo>
                    <a:pt x="123988" y="0"/>
                  </a:lnTo>
                  <a:lnTo>
                    <a:pt x="75726" y="9743"/>
                  </a:lnTo>
                  <a:lnTo>
                    <a:pt x="36315" y="36315"/>
                  </a:lnTo>
                  <a:lnTo>
                    <a:pt x="9743" y="75726"/>
                  </a:lnTo>
                  <a:lnTo>
                    <a:pt x="0" y="123988"/>
                  </a:lnTo>
                  <a:lnTo>
                    <a:pt x="0" y="619930"/>
                  </a:lnTo>
                  <a:lnTo>
                    <a:pt x="9743" y="668192"/>
                  </a:lnTo>
                  <a:lnTo>
                    <a:pt x="36315" y="707603"/>
                  </a:lnTo>
                  <a:lnTo>
                    <a:pt x="75726" y="734175"/>
                  </a:lnTo>
                  <a:lnTo>
                    <a:pt x="123988" y="743919"/>
                  </a:lnTo>
                  <a:lnTo>
                    <a:pt x="1371904" y="743919"/>
                  </a:lnTo>
                  <a:lnTo>
                    <a:pt x="1420166" y="734175"/>
                  </a:lnTo>
                  <a:lnTo>
                    <a:pt x="1459577" y="707603"/>
                  </a:lnTo>
                  <a:lnTo>
                    <a:pt x="1486148" y="668192"/>
                  </a:lnTo>
                  <a:lnTo>
                    <a:pt x="1495892" y="619930"/>
                  </a:lnTo>
                  <a:lnTo>
                    <a:pt x="1495892" y="123988"/>
                  </a:lnTo>
                  <a:lnTo>
                    <a:pt x="1486148" y="75726"/>
                  </a:lnTo>
                  <a:lnTo>
                    <a:pt x="1459577" y="36315"/>
                  </a:lnTo>
                  <a:lnTo>
                    <a:pt x="1420166" y="9743"/>
                  </a:lnTo>
                  <a:lnTo>
                    <a:pt x="13719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7851" y="4568342"/>
              <a:ext cx="1496060" cy="744220"/>
            </a:xfrm>
            <a:custGeom>
              <a:avLst/>
              <a:gdLst/>
              <a:ahLst/>
              <a:cxnLst/>
              <a:rect l="l" t="t" r="r" b="b"/>
              <a:pathLst>
                <a:path w="1496059" h="744220">
                  <a:moveTo>
                    <a:pt x="0" y="123988"/>
                  </a:moveTo>
                  <a:lnTo>
                    <a:pt x="9743" y="75726"/>
                  </a:lnTo>
                  <a:lnTo>
                    <a:pt x="36315" y="36315"/>
                  </a:lnTo>
                  <a:lnTo>
                    <a:pt x="75726" y="9743"/>
                  </a:lnTo>
                  <a:lnTo>
                    <a:pt x="123988" y="0"/>
                  </a:lnTo>
                  <a:lnTo>
                    <a:pt x="1371904" y="0"/>
                  </a:lnTo>
                  <a:lnTo>
                    <a:pt x="1420166" y="9743"/>
                  </a:lnTo>
                  <a:lnTo>
                    <a:pt x="1459577" y="36315"/>
                  </a:lnTo>
                  <a:lnTo>
                    <a:pt x="1486149" y="75726"/>
                  </a:lnTo>
                  <a:lnTo>
                    <a:pt x="1495893" y="123988"/>
                  </a:lnTo>
                  <a:lnTo>
                    <a:pt x="1495893" y="619930"/>
                  </a:lnTo>
                  <a:lnTo>
                    <a:pt x="1486149" y="668192"/>
                  </a:lnTo>
                  <a:lnTo>
                    <a:pt x="1459577" y="707603"/>
                  </a:lnTo>
                  <a:lnTo>
                    <a:pt x="1420166" y="734175"/>
                  </a:lnTo>
                  <a:lnTo>
                    <a:pt x="1371904" y="743919"/>
                  </a:lnTo>
                  <a:lnTo>
                    <a:pt x="123988" y="743919"/>
                  </a:lnTo>
                  <a:lnTo>
                    <a:pt x="75726" y="734175"/>
                  </a:lnTo>
                  <a:lnTo>
                    <a:pt x="36315" y="707603"/>
                  </a:lnTo>
                  <a:lnTo>
                    <a:pt x="9743" y="668192"/>
                  </a:lnTo>
                  <a:lnTo>
                    <a:pt x="0" y="619930"/>
                  </a:lnTo>
                  <a:lnTo>
                    <a:pt x="0" y="1239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88484" y="4778755"/>
            <a:ext cx="1174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Output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936488" y="4024312"/>
            <a:ext cx="76200" cy="544195"/>
          </a:xfrm>
          <a:custGeom>
            <a:avLst/>
            <a:gdLst/>
            <a:ahLst/>
            <a:cxnLst/>
            <a:rect l="l" t="t" r="r" b="b"/>
            <a:pathLst>
              <a:path w="76200" h="544195">
                <a:moveTo>
                  <a:pt x="41275" y="63500"/>
                </a:moveTo>
                <a:lnTo>
                  <a:pt x="34925" y="63500"/>
                </a:lnTo>
                <a:lnTo>
                  <a:pt x="34925" y="544029"/>
                </a:lnTo>
                <a:lnTo>
                  <a:pt x="41275" y="544029"/>
                </a:lnTo>
                <a:lnTo>
                  <a:pt x="41275" y="63500"/>
                </a:lnTo>
                <a:close/>
              </a:path>
              <a:path w="76200" h="544195">
                <a:moveTo>
                  <a:pt x="38100" y="0"/>
                </a:moveTo>
                <a:lnTo>
                  <a:pt x="0" y="76200"/>
                </a:lnTo>
                <a:lnTo>
                  <a:pt x="34925" y="76200"/>
                </a:lnTo>
                <a:lnTo>
                  <a:pt x="34925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44195">
                <a:moveTo>
                  <a:pt x="69850" y="63500"/>
                </a:moveTo>
                <a:lnTo>
                  <a:pt x="41275" y="63500"/>
                </a:lnTo>
                <a:lnTo>
                  <a:pt x="4127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607749" y="2312923"/>
            <a:ext cx="3373754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73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Maximum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Inner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(MIPS)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find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top-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K </a:t>
            </a:r>
            <a:r>
              <a:rPr sz="1800" dirty="0">
                <a:latin typeface="Calibri"/>
                <a:cs typeface="Calibri"/>
              </a:rPr>
              <a:t>documents </a:t>
            </a:r>
            <a:r>
              <a:rPr sz="1800" i="1" spc="-25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1800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50800" marR="17780">
              <a:lnSpc>
                <a:spcPct val="100400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C00000"/>
                </a:solidFill>
                <a:latin typeface="Calibri"/>
                <a:cs typeface="Calibri"/>
              </a:rPr>
              <a:t>z</a:t>
            </a:r>
            <a:r>
              <a:rPr sz="1800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treated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latent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marginalized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seq2seq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predictions</a:t>
            </a:r>
            <a:r>
              <a:rPr sz="1800" spc="-20" dirty="0">
                <a:latin typeface="Calibri"/>
                <a:cs typeface="Calibri"/>
              </a:rPr>
              <a:t> given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documents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85642" y="6338079"/>
            <a:ext cx="646684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RAG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implementations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969" y="992124"/>
            <a:ext cx="1696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Models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3830" y="145643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RAG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029" y="2325115"/>
            <a:ext cx="313499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RAG-Sequence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10"/>
              </a:lnSpc>
              <a:spcBef>
                <a:spcPts val="1910"/>
              </a:spcBef>
            </a:pP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</a:t>
            </a:r>
            <a:r>
              <a:rPr sz="1800" dirty="0">
                <a:latin typeface="Calibri"/>
                <a:cs typeface="Calibri"/>
              </a:rPr>
              <a:t>sequences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4618" y="2059940"/>
            <a:ext cx="358457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01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RAG-Token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090"/>
              </a:lnSpc>
              <a:spcBef>
                <a:spcPts val="1520"/>
              </a:spcBef>
            </a:pP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represented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as token-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embeddings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029" y="3654044"/>
            <a:ext cx="412432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concatenated</a:t>
            </a:r>
            <a:r>
              <a:rPr sz="1800" spc="-20" dirty="0">
                <a:latin typeface="Calibri"/>
                <a:cs typeface="Calibri"/>
              </a:rPr>
              <a:t> with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prompt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longer sequence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029" y="4748276"/>
            <a:ext cx="41319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combined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sequence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generator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BART)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generating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74" y="5978196"/>
            <a:ext cx="4924552" cy="48183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7360" y="5961385"/>
            <a:ext cx="4217471" cy="5718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94618" y="3337052"/>
            <a:ext cx="4022090" cy="1110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500"/>
              </a:lnSpc>
              <a:spcBef>
                <a:spcPts val="130"/>
              </a:spcBef>
            </a:pPr>
            <a:r>
              <a:rPr sz="1800" dirty="0">
                <a:latin typeface="Calibri"/>
                <a:cs typeface="Calibri"/>
              </a:rPr>
              <a:t>Instead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concatenating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token-</a:t>
            </a:r>
            <a:r>
              <a:rPr sz="1800" dirty="0">
                <a:latin typeface="Calibri"/>
                <a:cs typeface="Calibri"/>
              </a:rPr>
              <a:t>level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representations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directly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integrated</a:t>
            </a:r>
            <a:r>
              <a:rPr sz="1800" spc="-20" dirty="0">
                <a:latin typeface="Calibri"/>
                <a:cs typeface="Calibri"/>
              </a:rPr>
              <a:t> into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embeddings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618" y="4708652"/>
            <a:ext cx="4102100" cy="1110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3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(BART)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operates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 modified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embeddings, </a:t>
            </a:r>
            <a:r>
              <a:rPr sz="1800" dirty="0">
                <a:latin typeface="Calibri"/>
                <a:cs typeface="Calibri"/>
              </a:rPr>
              <a:t>considering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additional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retrieved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latin typeface="Arial Narrow"/>
                <a:cs typeface="Arial Narrow"/>
              </a:rPr>
              <a:t>RAG</a:t>
            </a:r>
            <a:r>
              <a:rPr sz="1750" b="1" spc="30" dirty="0">
                <a:latin typeface="Arial Narrow"/>
                <a:cs typeface="Arial Narrow"/>
              </a:rPr>
              <a:t> </a:t>
            </a:r>
            <a:r>
              <a:rPr sz="1750" b="1" spc="-30" dirty="0"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47739" y="191515"/>
            <a:ext cx="587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A6A6A6"/>
                </a:solidFill>
                <a:latin typeface="Arial Narrow"/>
                <a:cs typeface="Arial Narrow"/>
              </a:rPr>
              <a:t>Results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6533" y="1802115"/>
            <a:ext cx="3060065" cy="529590"/>
          </a:xfrm>
          <a:custGeom>
            <a:avLst/>
            <a:gdLst/>
            <a:ahLst/>
            <a:cxnLst/>
            <a:rect l="l" t="t" r="r" b="b"/>
            <a:pathLst>
              <a:path w="3060065" h="529589">
                <a:moveTo>
                  <a:pt x="69044" y="453965"/>
                </a:moveTo>
                <a:lnTo>
                  <a:pt x="0" y="503873"/>
                </a:lnTo>
                <a:lnTo>
                  <a:pt x="81353" y="529164"/>
                </a:lnTo>
                <a:lnTo>
                  <a:pt x="76048" y="496751"/>
                </a:lnTo>
                <a:lnTo>
                  <a:pt x="63165" y="496751"/>
                </a:lnTo>
                <a:lnTo>
                  <a:pt x="62141" y="490485"/>
                </a:lnTo>
                <a:lnTo>
                  <a:pt x="74686" y="488431"/>
                </a:lnTo>
                <a:lnTo>
                  <a:pt x="69044" y="453965"/>
                </a:lnTo>
                <a:close/>
              </a:path>
              <a:path w="3060065" h="529589">
                <a:moveTo>
                  <a:pt x="74686" y="488431"/>
                </a:moveTo>
                <a:lnTo>
                  <a:pt x="62141" y="490485"/>
                </a:lnTo>
                <a:lnTo>
                  <a:pt x="63165" y="496751"/>
                </a:lnTo>
                <a:lnTo>
                  <a:pt x="75712" y="494698"/>
                </a:lnTo>
                <a:lnTo>
                  <a:pt x="74686" y="488431"/>
                </a:lnTo>
                <a:close/>
              </a:path>
              <a:path w="3060065" h="529589">
                <a:moveTo>
                  <a:pt x="75712" y="494698"/>
                </a:moveTo>
                <a:lnTo>
                  <a:pt x="63165" y="496751"/>
                </a:lnTo>
                <a:lnTo>
                  <a:pt x="76048" y="496751"/>
                </a:lnTo>
                <a:lnTo>
                  <a:pt x="75712" y="494698"/>
                </a:lnTo>
                <a:close/>
              </a:path>
              <a:path w="3060065" h="529589">
                <a:moveTo>
                  <a:pt x="3058683" y="0"/>
                </a:moveTo>
                <a:lnTo>
                  <a:pt x="74686" y="488431"/>
                </a:lnTo>
                <a:lnTo>
                  <a:pt x="75712" y="494698"/>
                </a:lnTo>
                <a:lnTo>
                  <a:pt x="3059709" y="6266"/>
                </a:lnTo>
                <a:lnTo>
                  <a:pt x="3058683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6743" y="1802086"/>
            <a:ext cx="2613025" cy="270510"/>
          </a:xfrm>
          <a:custGeom>
            <a:avLst/>
            <a:gdLst/>
            <a:ahLst/>
            <a:cxnLst/>
            <a:rect l="l" t="t" r="r" b="b"/>
            <a:pathLst>
              <a:path w="2613025" h="270510">
                <a:moveTo>
                  <a:pt x="2540387" y="194035"/>
                </a:moveTo>
                <a:lnTo>
                  <a:pt x="2537249" y="228819"/>
                </a:lnTo>
                <a:lnTo>
                  <a:pt x="2549895" y="229960"/>
                </a:lnTo>
                <a:lnTo>
                  <a:pt x="2549325" y="236284"/>
                </a:lnTo>
                <a:lnTo>
                  <a:pt x="2536575" y="236284"/>
                </a:lnTo>
                <a:lnTo>
                  <a:pt x="2533540" y="269927"/>
                </a:lnTo>
                <a:lnTo>
                  <a:pt x="2612856" y="238827"/>
                </a:lnTo>
                <a:lnTo>
                  <a:pt x="2608742" y="236284"/>
                </a:lnTo>
                <a:lnTo>
                  <a:pt x="2549325" y="236284"/>
                </a:lnTo>
                <a:lnTo>
                  <a:pt x="2536678" y="235143"/>
                </a:lnTo>
                <a:lnTo>
                  <a:pt x="2606896" y="235143"/>
                </a:lnTo>
                <a:lnTo>
                  <a:pt x="2540387" y="194035"/>
                </a:lnTo>
                <a:close/>
              </a:path>
              <a:path w="2613025" h="270510">
                <a:moveTo>
                  <a:pt x="2537249" y="228819"/>
                </a:moveTo>
                <a:lnTo>
                  <a:pt x="2536678" y="235143"/>
                </a:lnTo>
                <a:lnTo>
                  <a:pt x="2549325" y="236284"/>
                </a:lnTo>
                <a:lnTo>
                  <a:pt x="2549895" y="229960"/>
                </a:lnTo>
                <a:lnTo>
                  <a:pt x="2537249" y="228819"/>
                </a:lnTo>
                <a:close/>
              </a:path>
              <a:path w="2613025" h="270510">
                <a:moveTo>
                  <a:pt x="570" y="0"/>
                </a:moveTo>
                <a:lnTo>
                  <a:pt x="0" y="6324"/>
                </a:lnTo>
                <a:lnTo>
                  <a:pt x="2536678" y="235143"/>
                </a:lnTo>
                <a:lnTo>
                  <a:pt x="2537249" y="228819"/>
                </a:lnTo>
                <a:lnTo>
                  <a:pt x="57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90115" y="1928876"/>
            <a:ext cx="1101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5247" y="1257300"/>
            <a:ext cx="5334635" cy="315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  <a:p>
            <a:pPr marL="592455" indent="-229235">
              <a:lnSpc>
                <a:spcPct val="100000"/>
              </a:lnSpc>
              <a:spcBef>
                <a:spcPts val="3565"/>
              </a:spcBef>
              <a:buFont typeface="Arial"/>
              <a:buChar char="•"/>
              <a:tabLst>
                <a:tab pos="593090" algn="l"/>
              </a:tabLst>
            </a:pPr>
            <a:r>
              <a:rPr sz="2800" spc="-10" dirty="0">
                <a:latin typeface="Calibri"/>
                <a:cs typeface="Calibri"/>
              </a:rPr>
              <a:t>Tasks:</a:t>
            </a:r>
            <a:endParaRPr sz="2800">
              <a:latin typeface="Calibri"/>
              <a:cs typeface="Calibri"/>
            </a:endParaRPr>
          </a:p>
          <a:p>
            <a:pPr marL="1049655" lvl="1" indent="-229235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1050290" algn="l"/>
              </a:tabLst>
            </a:pPr>
            <a:r>
              <a:rPr sz="2400" spc="-10" dirty="0">
                <a:latin typeface="Calibri"/>
                <a:cs typeface="Calibri"/>
              </a:rPr>
              <a:t>Open-</a:t>
            </a:r>
            <a:r>
              <a:rPr sz="2400" dirty="0">
                <a:latin typeface="Calibri"/>
                <a:cs typeface="Calibri"/>
              </a:rPr>
              <a:t>domain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10" dirty="0">
                <a:latin typeface="Calibri"/>
                <a:cs typeface="Calibri"/>
              </a:rPr>
              <a:t> Answering</a:t>
            </a:r>
            <a:endParaRPr sz="2400">
              <a:latin typeface="Calibri"/>
              <a:cs typeface="Calibri"/>
            </a:endParaRPr>
          </a:p>
          <a:p>
            <a:pPr marL="104965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050290" algn="l"/>
              </a:tabLst>
            </a:pPr>
            <a:r>
              <a:rPr sz="2400" spc="-10" dirty="0">
                <a:latin typeface="Calibri"/>
                <a:cs typeface="Calibri"/>
              </a:rPr>
              <a:t>Abstractive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Answering</a:t>
            </a:r>
            <a:endParaRPr sz="2400">
              <a:latin typeface="Calibri"/>
              <a:cs typeface="Calibri"/>
            </a:endParaRPr>
          </a:p>
          <a:p>
            <a:pPr marL="1049655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050290" algn="l"/>
              </a:tabLst>
            </a:pPr>
            <a:r>
              <a:rPr sz="2400" dirty="0">
                <a:latin typeface="Calibri"/>
                <a:cs typeface="Calibri"/>
              </a:rPr>
              <a:t>Jeopardy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endParaRPr sz="2400">
              <a:latin typeface="Calibri"/>
              <a:cs typeface="Calibri"/>
            </a:endParaRPr>
          </a:p>
          <a:p>
            <a:pPr marL="1049655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050290" algn="l"/>
              </a:tabLst>
            </a:pPr>
            <a:r>
              <a:rPr sz="2400" dirty="0">
                <a:latin typeface="Calibri"/>
                <a:cs typeface="Calibri"/>
              </a:rPr>
              <a:t>Fact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508" y="1120140"/>
            <a:ext cx="470027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 Light"/>
                <a:cs typeface="Calibri Light"/>
              </a:rPr>
              <a:t>Experimental</a:t>
            </a:r>
            <a:r>
              <a:rPr sz="4400" b="0" spc="-135" dirty="0">
                <a:latin typeface="Calibri Light"/>
                <a:cs typeface="Calibri Light"/>
              </a:rPr>
              <a:t> </a:t>
            </a:r>
            <a:r>
              <a:rPr sz="4400" b="0" spc="-10" dirty="0">
                <a:latin typeface="Calibri Light"/>
                <a:cs typeface="Calibri Light"/>
              </a:rPr>
              <a:t>Results</a:t>
            </a:r>
            <a:endParaRPr sz="4400">
              <a:latin typeface="Calibri Light"/>
              <a:cs typeface="Calibri Light"/>
            </a:endParaRPr>
          </a:p>
          <a:p>
            <a:pPr marL="174625">
              <a:lnSpc>
                <a:spcPct val="100000"/>
              </a:lnSpc>
              <a:spcBef>
                <a:spcPts val="4325"/>
              </a:spcBef>
            </a:pPr>
            <a:r>
              <a:rPr sz="1800" spc="-20" dirty="0">
                <a:latin typeface="Calibri"/>
                <a:cs typeface="Calibri"/>
              </a:rPr>
              <a:t>Task: </a:t>
            </a:r>
            <a:r>
              <a:rPr sz="1800" spc="-10" dirty="0">
                <a:latin typeface="Calibri"/>
                <a:cs typeface="Calibri"/>
              </a:rPr>
              <a:t>Open-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Question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Answering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156" y="3097843"/>
            <a:ext cx="3216678" cy="14604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8508" y="6168644"/>
            <a:ext cx="1153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implementations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performance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except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open-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question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08" y="6436867"/>
            <a:ext cx="1465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answering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task.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938" y="4982971"/>
            <a:ext cx="3569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10" dirty="0">
                <a:latin typeface="Calibri"/>
                <a:cs typeface="Calibri"/>
              </a:rPr>
              <a:t> Open-</a:t>
            </a:r>
            <a:r>
              <a:rPr sz="1800" dirty="0">
                <a:latin typeface="Calibri"/>
                <a:cs typeface="Calibri"/>
              </a:rPr>
              <a:t>Domain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7342" y="2583815"/>
            <a:ext cx="3215042" cy="13271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11208" y="4318507"/>
            <a:ext cx="461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Generation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classification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508" y="189963"/>
            <a:ext cx="77660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60" dirty="0">
                <a:solidFill>
                  <a:srgbClr val="BFBFBF"/>
                </a:solidFill>
                <a:latin typeface="Arial Narrow"/>
                <a:cs typeface="Arial Narrow"/>
              </a:rPr>
              <a:t>Overview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4030" y="217395"/>
            <a:ext cx="1471295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20" dirty="0">
                <a:solidFill>
                  <a:srgbClr val="BFBFBF"/>
                </a:solidFill>
                <a:latin typeface="Arial Narrow"/>
                <a:cs typeface="Arial Narrow"/>
              </a:rPr>
              <a:t>RAG</a:t>
            </a:r>
            <a:r>
              <a:rPr sz="1750" b="1" spc="30" dirty="0">
                <a:solidFill>
                  <a:srgbClr val="BFBFBF"/>
                </a:solidFill>
                <a:latin typeface="Arial Narrow"/>
                <a:cs typeface="Arial Narrow"/>
              </a:rPr>
              <a:t> </a:t>
            </a:r>
            <a:r>
              <a:rPr sz="1750" b="1" spc="-30" dirty="0">
                <a:solidFill>
                  <a:srgbClr val="BFBFBF"/>
                </a:solidFill>
                <a:latin typeface="Arial Narrow"/>
                <a:cs typeface="Arial Narrow"/>
              </a:rPr>
              <a:t>Architecture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4054" y="263115"/>
            <a:ext cx="36068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175" dirty="0">
                <a:solidFill>
                  <a:srgbClr val="D0CECE"/>
                </a:solidFill>
                <a:latin typeface="Arial Narrow"/>
                <a:cs typeface="Arial Narrow"/>
              </a:rPr>
              <a:t>RAG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69182" y="228091"/>
            <a:ext cx="861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A6A6A6"/>
                </a:solidFill>
                <a:latin typeface="Arial Narrow"/>
                <a:cs typeface="Arial Narrow"/>
              </a:rPr>
              <a:t>Conclusion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7739" y="193011"/>
            <a:ext cx="6159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-75" dirty="0">
                <a:latin typeface="Arial Narrow"/>
                <a:cs typeface="Arial Narrow"/>
              </a:rPr>
              <a:t>Results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8145C4F5F7642A679191CE6BDFA28" ma:contentTypeVersion="10" ma:contentTypeDescription="Create a new document." ma:contentTypeScope="" ma:versionID="8f487d6d770960e6f3980322ff46eb25">
  <xsd:schema xmlns:xsd="http://www.w3.org/2001/XMLSchema" xmlns:xs="http://www.w3.org/2001/XMLSchema" xmlns:p="http://schemas.microsoft.com/office/2006/metadata/properties" xmlns:ns2="0ac86807-eff7-45f2-9d33-027fa7a64af0" xmlns:ns3="877536a4-2d77-41c9-bb5e-9c9189a11ad7" targetNamespace="http://schemas.microsoft.com/office/2006/metadata/properties" ma:root="true" ma:fieldsID="277c2ce73de6de3310d04bbee70d00ce" ns2:_="" ns3:_="">
    <xsd:import namespace="0ac86807-eff7-45f2-9d33-027fa7a64af0"/>
    <xsd:import namespace="877536a4-2d77-41c9-bb5e-9c9189a11a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86807-eff7-45f2-9d33-027fa7a64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36a4-2d77-41c9-bb5e-9c9189a11ad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e49a9ba-81f3-4074-bdb3-dca283ad632e}" ma:internalName="TaxCatchAll" ma:showField="CatchAllData" ma:web="877536a4-2d77-41c9-bb5e-9c9189a11a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c86807-eff7-45f2-9d33-027fa7a64af0">
      <Terms xmlns="http://schemas.microsoft.com/office/infopath/2007/PartnerControls"/>
    </lcf76f155ced4ddcb4097134ff3c332f>
    <TaxCatchAll xmlns="877536a4-2d77-41c9-bb5e-9c9189a11ad7" xsi:nil="true"/>
  </documentManagement>
</p:properties>
</file>

<file path=customXml/itemProps1.xml><?xml version="1.0" encoding="utf-8"?>
<ds:datastoreItem xmlns:ds="http://schemas.openxmlformats.org/officeDocument/2006/customXml" ds:itemID="{5F32F432-73F5-4596-83FA-A7AC78157AFA}"/>
</file>

<file path=customXml/itemProps2.xml><?xml version="1.0" encoding="utf-8"?>
<ds:datastoreItem xmlns:ds="http://schemas.openxmlformats.org/officeDocument/2006/customXml" ds:itemID="{2AF45227-FAEB-4CE5-9D05-01508BBD8144}"/>
</file>

<file path=customXml/itemProps3.xml><?xml version="1.0" encoding="utf-8"?>
<ds:datastoreItem xmlns:ds="http://schemas.openxmlformats.org/officeDocument/2006/customXml" ds:itemID="{E8CE83FF-4760-4AB2-9EFF-A6C41B03CCB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3481</TotalTime>
  <Words>1152</Words>
  <Application>Microsoft Office PowerPoint</Application>
  <PresentationFormat>Widescreen</PresentationFormat>
  <Paragraphs>285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Office Theme</vt:lpstr>
      <vt:lpstr>CSE 561 Paper Review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kedar kanhere</cp:lastModifiedBy>
  <cp:revision>1</cp:revision>
  <dcterms:created xsi:type="dcterms:W3CDTF">2024-06-27T18:40:51Z</dcterms:created>
  <dcterms:modified xsi:type="dcterms:W3CDTF">2024-06-30T04:44:31Z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LastSaved">
    <vt:filetime>2024-06-27T00:00:00Z</vt:filetime>
  </property>
  <property fmtid="{D5CDD505-2E9C-101B-9397-08002B2CF9AE}" pid="4" name="Producer">
    <vt:lpwstr>macOS Version 12.2.1 (Build 21D62) Quartz PDFContext</vt:lpwstr>
  </property>
  <property fmtid="{D5CDD505-2E9C-101B-9397-08002B2CF9AE}" pid="5" name="ContentTypeId">
    <vt:lpwstr>0x010100A418145C4F5F7642A679191CE6BDFA28</vt:lpwstr>
  </property>
</Properties>
</file>