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2759650" cx="215995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18">
          <p15:clr>
            <a:srgbClr val="A4A3A4"/>
          </p15:clr>
        </p15:guide>
        <p15:guide id="2" pos="6761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hH+Y1QJvSEtSX0c/4cnWracxMD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2B5598-B813-420A-85A3-0E94014FBF29}">
  <a:tblStyle styleId="{062B5598-B813-420A-85A3-0E94014FBF2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3D677B9-0E77-409B-A377-23CB79570E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18" orient="horz"/>
        <p:guide pos="67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19965" y="5361362"/>
            <a:ext cx="18359596" cy="114052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699941" y="17206402"/>
            <a:ext cx="16199644" cy="790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lvl="1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sz="4724"/>
            </a:lvl2pPr>
            <a:lvl3pPr lvl="2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lvl="3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4pPr>
            <a:lvl5pPr lvl="4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5pPr>
            <a:lvl6pPr lvl="5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6pPr>
            <a:lvl7pPr lvl="6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7pPr>
            <a:lvl8pPr lvl="7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8pPr>
            <a:lvl9pPr lvl="8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406914" y="9798794"/>
            <a:ext cx="20785697" cy="1862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3904716" y="13296594"/>
            <a:ext cx="27762289" cy="4657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545077" y="8774193"/>
            <a:ext cx="27762289" cy="13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73719" y="8167172"/>
            <a:ext cx="18629590" cy="13627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73"/>
              <a:buFont typeface="Calibri"/>
              <a:buNone/>
              <a:defRPr sz="1417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73719" y="21923192"/>
            <a:ext cx="18629590" cy="716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724"/>
              <a:buNone/>
              <a:defRPr sz="472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4252"/>
              <a:buNone/>
              <a:defRPr sz="4252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rgbClr val="888888"/>
              </a:buClr>
              <a:buSzPts val="3780"/>
              <a:buNone/>
              <a:defRPr sz="37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484967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0934760" y="8720740"/>
            <a:ext cx="9179798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487781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487783" y="8030666"/>
            <a:ext cx="9137610" cy="3935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487783" y="11966372"/>
            <a:ext cx="9137610" cy="1760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934761" y="8030666"/>
            <a:ext cx="9182611" cy="3935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None/>
              <a:defRPr b="1" sz="4724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b="1" sz="4252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b="1" sz="378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934761" y="11966372"/>
            <a:ext cx="9182611" cy="17600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08596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1pPr>
            <a:lvl2pPr indent="-648589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6614"/>
              <a:buChar char="•"/>
              <a:defRPr sz="6614"/>
            </a:lvl2pPr>
            <a:lvl3pPr indent="-588581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Char char="•"/>
              <a:defRPr sz="5669"/>
            </a:lvl3pPr>
            <a:lvl4pPr indent="-528574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4pPr>
            <a:lvl5pPr indent="-528573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5pPr>
            <a:lvl6pPr indent="-528573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6pPr>
            <a:lvl7pPr indent="-528573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7pPr>
            <a:lvl8pPr indent="-528573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8pPr>
            <a:lvl9pPr indent="-528573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Char char="•"/>
              <a:defRPr sz="4724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487781" y="2183977"/>
            <a:ext cx="6966409" cy="7643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59"/>
              <a:buFont typeface="Calibri"/>
              <a:buNone/>
              <a:defRPr sz="755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182611" y="4716790"/>
            <a:ext cx="10934760" cy="2328058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487781" y="9827895"/>
            <a:ext cx="6966409" cy="18207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1pPr>
            <a:lvl2pPr indent="-228600" lvl="1" marL="914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indent="-228600" lvl="2" marL="1371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3pPr>
            <a:lvl4pPr indent="-228600" lvl="3" marL="1828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4pPr>
            <a:lvl5pPr indent="-228600" lvl="4" marL="22860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5pPr>
            <a:lvl6pPr indent="-228600" lvl="5" marL="27432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6pPr>
            <a:lvl7pPr indent="-228600" lvl="6" marL="32004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7pPr>
            <a:lvl8pPr indent="-228600" lvl="7" marL="3657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8pPr>
            <a:lvl9pPr indent="-228600" lvl="8" marL="41148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94"/>
              <a:buFont typeface="Calibri"/>
              <a:buNone/>
              <a:defRPr b="0" i="0" sz="10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48589" lvl="0" marL="457200" marR="0" rtl="0" algn="l">
              <a:lnSpc>
                <a:spcPct val="90000"/>
              </a:lnSpc>
              <a:spcBef>
                <a:spcPts val="2362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Char char="•"/>
              <a:defRPr b="0" i="0" sz="66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8581" lvl="1" marL="914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8574" lvl="2" marL="1371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4"/>
              <a:buFont typeface="Arial"/>
              <a:buChar char="•"/>
              <a:defRPr b="0" i="0" sz="47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8602" lvl="3" marL="1828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8601" lvl="4" marL="22860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8601" lvl="5" marL="27432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8601" lvl="6" marL="3200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8601" lvl="7" marL="3657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8602" lvl="8" marL="4114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2"/>
              <a:buFont typeface="Arial"/>
              <a:buChar char="•"/>
              <a:defRPr b="0" i="0" sz="425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3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10.jpg"/><Relationship Id="rId13" Type="http://schemas.openxmlformats.org/officeDocument/2006/relationships/image" Target="../media/image9.jp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8.png"/><Relationship Id="rId7" Type="http://schemas.openxmlformats.org/officeDocument/2006/relationships/image" Target="../media/image2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0087" y="3941223"/>
            <a:ext cx="21607800" cy="607470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66612" y="9796714"/>
            <a:ext cx="21599400" cy="579600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9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-66588" y="15616870"/>
            <a:ext cx="21599400" cy="633270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-4137" y="21963075"/>
            <a:ext cx="21607800" cy="5378400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49388" y="4331716"/>
            <a:ext cx="4258500" cy="551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8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8251" y="2522585"/>
            <a:ext cx="21607777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67933" y="16027957"/>
            <a:ext cx="2454900" cy="551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49405" y="22284470"/>
            <a:ext cx="7716300" cy="551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AND CONCLUSION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49399" y="27708431"/>
            <a:ext cx="3947400" cy="551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48719" y="2554293"/>
            <a:ext cx="20898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detection animal intrusion in agriculture fields using novel Xception model compared over Densent169 with improved accuracy</a:t>
            </a:r>
            <a:endParaRPr sz="3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67937" y="10217516"/>
            <a:ext cx="6771000" cy="5514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MATERIALS AND METHODS</a:t>
            </a:r>
            <a:endParaRPr b="1" sz="27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8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Ms. Poorani.S            </a:t>
            </a:r>
            <a:endParaRPr b="1" sz="248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8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Guided by Dr. Mary Valantina. G</a:t>
            </a:r>
            <a:endParaRPr b="1" sz="248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49400" y="4156250"/>
            <a:ext cx="15994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252" lvl="0" marL="34125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r>
              <a:t/>
            </a:r>
            <a:endParaRPr b="1"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127" lvl="0" marL="34125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Char char="⮚"/>
            </a:pPr>
            <a:r>
              <a:rPr b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PROJECT'S GOAL IS TO DEVELOP A SYSTEM THAT CAN ACCURATELY DETECT INSTANCES OF ANIMALS INVADING AGRICULTURAL AREAS. THIS INDICATES THE CONTEXT OF THE DETECTION, INDICATING THAT IT IS INTENDED FOR USE IN AGRICULTURAL SITUATIONS.</a:t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127" lvl="0" marL="34125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Char char="⮚"/>
            </a:pPr>
            <a:r>
              <a:rPr b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XCEPTION IS A CONVOLUTIONAL NEURAL NETWORK (CNN) NOTED FOR ITS ABILITY TO PERFORM IMAGE CATEGORIZATION TASKS EFFICIENTLY. THE PROJECT SEEKS TO USE A NOVEL VERSION OF THE XCEPTION MODEL, WITH A UNIQUE OR CUSTOMIZED IMPLEMENTATION.</a:t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127" lvl="0" marL="34125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Char char="⮚"/>
            </a:pPr>
            <a:r>
              <a:rPr b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DENSENET169 IS ANOTHER CNN ARCHITECTURE THAT THE TEAM INTENDS TO TEST AGAINST THE XCEPTION MODEL. THIS ENTAILS DOING A COMPARISON ANALYSIS TO ASSESS THE PERFORMANCE OF THE TWO MODELS.</a:t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127" lvl="0" marL="34125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Times New Roman"/>
              <a:buChar char="⮚"/>
            </a:pPr>
            <a:r>
              <a:rPr b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ENTAILS DEVELOPING AN EFFICIENT METHOD FOR DETECTING ANIMAL ENCROACHMENT IN FARM AREAS. THIS WILL BE ACCOMPLISHED BY CONSTRUCTING A FRESH XCEPTION MODEL AND COMPARING ITS PERFORMANCE TO DENSENET169, WITH THE GOAL OF INCREASING ACCURACY.</a:t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23722" y="16844931"/>
            <a:ext cx="211392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889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0"/>
              <a:buFont typeface="Noto Sans Symbols"/>
              <a:buNone/>
            </a:pPr>
            <a:r>
              <a:t/>
            </a:r>
            <a:endParaRPr b="1" sz="199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567936" y="23171892"/>
            <a:ext cx="20489198" cy="4134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Char char="⮚"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statistical analysis using the Independent Samples T-test with a 95% confidence level and a standard deviation of +/-1 reveals a significance value of  p=0.001 (independent sample T - test p&lt;0.05) is obtained and shows that there is a statistical significant difference between the group 1 and group 2.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Char char="⮚"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there is an improvement in the performance level, and the values of the outcomes are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Xception        	         -      84.44%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Densent169		   -      62.60%</a:t>
            </a:r>
            <a:endParaRPr/>
          </a:p>
          <a:p>
            <a:pPr indent="-202252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r>
              <a:t/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Char char="⮚"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findings highlight the significance of choosing appropriate model architectures for various objectives. Xception's excellent performance shows that it is well-suited for the difficult task of recognizing complex patterns associated with animal encroachment.</a:t>
            </a:r>
            <a:endParaRPr/>
          </a:p>
          <a:p>
            <a:pPr indent="-202252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r>
              <a:t/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Char char="⮚"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Xception offers a more effective solution for detecting animal intrusion in agriculture fields compared to Densenet169. These results have practical implications for improving crop protection and resource management strategies in agricultural settings.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449400" y="28384750"/>
            <a:ext cx="210135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7601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Char char="⮚"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Barati et al., 2020 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Barati, F Javanmardi, S Jazayeri, M Jabbari, J Rahmani, F Barati, H Nickho, S H Davoodi, N Roshanravan, A M Khaneghah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252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r>
              <a:t/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601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Char char="⮚"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Bhandari et al., 2020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Bhandari, S Rafiq, Y Gat, P Gat, R Waghmare, V Kumar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252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r>
              <a:t/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601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Char char="⮚"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Callmann et al., 2020 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E Callmann, M P Thompson, N C Gianneschi Poly(peptide): Synthesis, structure, and function of peptide-polymer amphiphiles and protein-like polymers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2252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None/>
            </a:pPr>
            <a:r>
              <a:t/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54" lvl="0" marL="341254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89"/>
              <a:buFont typeface="Noto Sans Symbols"/>
              <a:buChar char="⮚"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identifying, counting, and describing wild animals in camera-trap images with deep learning. In November (2017). arXiv:1703.05830v5.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835269" y="19885789"/>
            <a:ext cx="4880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Xception  and Densent169 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17360400" y="9337000"/>
            <a:ext cx="41025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 Detection In Field's     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0" y="-50532"/>
            <a:ext cx="21587629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13" y="-8622"/>
            <a:ext cx="20939802" cy="243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15639940" y="1419256"/>
            <a:ext cx="5569043" cy="1102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P. Hemaprakash</a:t>
            </a:r>
            <a:b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Number: 192012046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 Dr. Dinokumar Kongkham </a:t>
            </a:r>
            <a:endParaRPr/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5550" y="16844925"/>
            <a:ext cx="5279850" cy="29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p protection from animals based on machine learning" id="108" name="Google Shape;10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81725" y="4122950"/>
            <a:ext cx="4544250" cy="23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348725" y="20508375"/>
            <a:ext cx="148884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Xception model outperformed Densenet169, with 84.44% accuracy versus 62.60%. This shows that Xception is superior at detecting animal encroachment in agricultural settings. The experiment involved training and evaluating both models on a variety of datasets, with Xception outperforming them in terms of feature extraction. These findings highlight the necessity of selecting the right deep learning architecture for each assignment.</a:t>
            </a:r>
            <a:endParaRPr b="1" sz="218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8885374" y="13231379"/>
            <a:ext cx="287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7278375" y="15191463"/>
            <a:ext cx="2133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/>
          <p:nvPr/>
        </p:nvSpPr>
        <p:spPr>
          <a:xfrm rot="2117">
            <a:off x="12584141" y="11778768"/>
            <a:ext cx="487200" cy="5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 rot="10800000">
            <a:off x="12079840" y="14077705"/>
            <a:ext cx="504300" cy="610200"/>
          </a:xfrm>
          <a:prstGeom prst="rightArrow">
            <a:avLst>
              <a:gd fmla="val 39065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7524575" y="11760449"/>
            <a:ext cx="5367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1599982" y="13223004"/>
            <a:ext cx="26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Input data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1310002" y="15416830"/>
            <a:ext cx="13251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Calibri"/>
              <a:buNone/>
            </a:pPr>
            <a:r>
              <a:t/>
            </a:r>
            <a:endParaRPr sz="5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10470452" y="15050956"/>
            <a:ext cx="1500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"/>
          <p:cNvSpPr/>
          <p:nvPr/>
        </p:nvSpPr>
        <p:spPr>
          <a:xfrm rot="10800000">
            <a:off x="16004702" y="14087905"/>
            <a:ext cx="504300" cy="589800"/>
          </a:xfrm>
          <a:prstGeom prst="rightArrow">
            <a:avLst>
              <a:gd fmla="val 39065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42165" y="10926322"/>
            <a:ext cx="4239300" cy="222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5517479" y="13236328"/>
            <a:ext cx="21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</a:t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5565974" y="11035469"/>
            <a:ext cx="1877700" cy="2022300"/>
          </a:xfrm>
          <a:prstGeom prst="diamond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chemeClr val="dk1"/>
                </a:solidFill>
                <a:highlight>
                  <a:srgbClr val="00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Colab</a:t>
            </a:r>
            <a:b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b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IBM</a:t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>
            <a:off x="20591357" y="11963899"/>
            <a:ext cx="536700" cy="554100"/>
          </a:xfrm>
          <a:prstGeom prst="rightArrow">
            <a:avLst>
              <a:gd fmla="val 50000" name="adj1"/>
              <a:gd fmla="val 43681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81725" y="6593700"/>
            <a:ext cx="4544250" cy="26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82300" y="10819700"/>
            <a:ext cx="3775526" cy="23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9538" y="10933393"/>
            <a:ext cx="3477512" cy="222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"/>
          <p:cNvSpPr/>
          <p:nvPr/>
        </p:nvSpPr>
        <p:spPr>
          <a:xfrm>
            <a:off x="4948379" y="11760461"/>
            <a:ext cx="5367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981725" y="10813575"/>
            <a:ext cx="3429100" cy="23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"/>
          <p:cNvSpPr/>
          <p:nvPr/>
        </p:nvSpPr>
        <p:spPr>
          <a:xfrm rot="5400000">
            <a:off x="20700580" y="13015028"/>
            <a:ext cx="504300" cy="589800"/>
          </a:xfrm>
          <a:prstGeom prst="rightArrow">
            <a:avLst>
              <a:gd fmla="val 39065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12717749" y="15147575"/>
            <a:ext cx="30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Split, Train and test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897787" y="13628199"/>
            <a:ext cx="2683075" cy="150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0800000">
            <a:off x="10641846" y="13785274"/>
            <a:ext cx="1195076" cy="11950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1"/>
          <p:cNvGraphicFramePr/>
          <p:nvPr/>
        </p:nvGraphicFramePr>
        <p:xfrm>
          <a:off x="15097513" y="159623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{062B5598-B813-420A-85A3-0E94014FBF29}</a:tableStyleId>
              </a:tblPr>
              <a:tblGrid>
                <a:gridCol w="599500"/>
                <a:gridCol w="650500"/>
                <a:gridCol w="721250"/>
                <a:gridCol w="382850"/>
                <a:gridCol w="501175"/>
                <a:gridCol w="467400"/>
                <a:gridCol w="508050"/>
                <a:gridCol w="650300"/>
                <a:gridCol w="650300"/>
                <a:gridCol w="538525"/>
                <a:gridCol w="548700"/>
              </a:tblGrid>
              <a:tr h="418900">
                <a:tc gridSpan="11"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Independent Samples Test</a:t>
                      </a:r>
                      <a:endParaRPr b="1" sz="900"/>
                    </a:p>
                  </a:txBody>
                  <a:tcPr marT="91425" marB="91425" marR="91425" marL="91425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56575">
                <a:tc gridSpan="2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rowSpan="3" hMerge="1"/>
                <a:tc gridSpan="2"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Levene's Test for Equality of Variances</a:t>
                      </a:r>
                      <a:endParaRPr b="1" sz="900"/>
                    </a:p>
                  </a:txBody>
                  <a:tcPr marT="91425" marB="91425" marR="91425" marL="91425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hMerge="1"/>
                <a:tc gridSpan="7"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t-test for Equality of Means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075425"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F</a:t>
                      </a:r>
                      <a:endParaRPr b="1" sz="900"/>
                    </a:p>
                  </a:txBody>
                  <a:tcPr marT="91425" marB="91425" marR="91425" marL="91425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Sig.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t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df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Sig. (2-tailed)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Mean Difference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Std. Error Difference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95% Confidence Interval of the Difference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 hMerge="1"/>
              </a:tr>
              <a:tr h="637725">
                <a:tc gridSpan="2" vMerge="1"/>
                <a:tc hMerge="1"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Lower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Upper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</a:tr>
              <a:tr h="1294275">
                <a:tc rowSpan="2"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Accuracy</a:t>
                      </a:r>
                      <a:endParaRPr b="1" sz="900"/>
                    </a:p>
                  </a:txBody>
                  <a:tcPr marT="91425" marB="91425" marR="91425" marL="91425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Equal variances assumed</a:t>
                      </a:r>
                      <a:endParaRPr b="1" sz="900"/>
                    </a:p>
                  </a:txBody>
                  <a:tcPr marT="91425" marB="91425" marR="91425" marL="91425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12.052</a:t>
                      </a:r>
                      <a:endParaRPr b="1" sz="900"/>
                    </a:p>
                  </a:txBody>
                  <a:tcPr marT="91425" marB="91425" marR="91425" marL="91425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.003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5.636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18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.000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.21800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.03868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.13674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.29926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CFE7"/>
                    </a:solidFill>
                  </a:tcPr>
                </a:tc>
              </a:tr>
              <a:tr h="1513100">
                <a:tc vMerge="1"/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Equal variances not assumed</a:t>
                      </a:r>
                      <a:endParaRPr b="1" sz="900"/>
                    </a:p>
                  </a:txBody>
                  <a:tcPr marT="91425" marB="91425" marR="91425" marL="91425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5.636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10.190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.000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.21800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.03868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.13203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.30397</a:t>
                      </a:r>
                      <a:endParaRPr b="1" sz="9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1"/>
          <p:cNvSpPr txBox="1"/>
          <p:nvPr/>
        </p:nvSpPr>
        <p:spPr>
          <a:xfrm>
            <a:off x="7381237" y="19806975"/>
            <a:ext cx="7716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Statistical Analysis of </a:t>
            </a:r>
            <a:r>
              <a:rPr b="1" lang="en-US" sz="218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Xception  and Densent169 </a:t>
            </a:r>
            <a:endParaRPr/>
          </a:p>
        </p:txBody>
      </p:sp>
      <p:graphicFrame>
        <p:nvGraphicFramePr>
          <p:cNvPr id="134" name="Google Shape;134;p1"/>
          <p:cNvGraphicFramePr/>
          <p:nvPr/>
        </p:nvGraphicFramePr>
        <p:xfrm>
          <a:off x="7462575" y="16819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{C3D677B9-0E77-409B-A377-23CB79570E9E}</a:tableStyleId>
              </a:tblPr>
              <a:tblGrid>
                <a:gridCol w="1350300"/>
                <a:gridCol w="1604275"/>
                <a:gridCol w="479200"/>
                <a:gridCol w="865150"/>
                <a:gridCol w="1351400"/>
                <a:gridCol w="1437450"/>
              </a:tblGrid>
              <a:tr h="8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ALGO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N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MEAN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Std.Deviation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Std.ERROR.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Mean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ACCURAY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XCEPTION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10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0.844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0.02779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0.00879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DENSENET169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10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ctr">
                        <a:lnSpc>
                          <a:spcPct val="14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.7013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0.02590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0.00819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1"/>
          <p:cNvSpPr txBox="1"/>
          <p:nvPr/>
        </p:nvSpPr>
        <p:spPr>
          <a:xfrm>
            <a:off x="15595450" y="13259075"/>
            <a:ext cx="2208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"/>
          <p:cNvSpPr/>
          <p:nvPr/>
        </p:nvSpPr>
        <p:spPr>
          <a:xfrm rot="10800000">
            <a:off x="20410827" y="14101842"/>
            <a:ext cx="504300" cy="589800"/>
          </a:xfrm>
          <a:prstGeom prst="rightArrow">
            <a:avLst>
              <a:gd fmla="val 39065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w health status through face recognition - Dairy Global" id="137" name="Google Shape;137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932852" y="13738249"/>
            <a:ext cx="2547910" cy="141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/>
          <p:nvPr/>
        </p:nvSpPr>
        <p:spPr>
          <a:xfrm rot="10800000">
            <a:off x="9894615" y="14141255"/>
            <a:ext cx="504300" cy="610200"/>
          </a:xfrm>
          <a:prstGeom prst="rightArrow">
            <a:avLst>
              <a:gd fmla="val 39065" name="adj1"/>
              <a:gd fmla="val 50000" name="adj2"/>
            </a:avLst>
          </a:prstGeom>
          <a:solidFill>
            <a:srgbClr val="5B9BD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7065900" y="13815075"/>
            <a:ext cx="2761500" cy="125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the accuracies of both 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 rot="10800000">
            <a:off x="6252665" y="14141255"/>
            <a:ext cx="504300" cy="610200"/>
          </a:xfrm>
          <a:prstGeom prst="rightArrow">
            <a:avLst>
              <a:gd fmla="val 39065" name="adj1"/>
              <a:gd fmla="val 50000" name="adj2"/>
            </a:avLst>
          </a:prstGeom>
          <a:solidFill>
            <a:srgbClr val="5B9BD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271525" y="13925250"/>
            <a:ext cx="2876100" cy="104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in  graphical model  using SPSS software</a:t>
            </a:r>
            <a:endParaRPr b="1"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"/>
          <p:cNvSpPr/>
          <p:nvPr/>
        </p:nvSpPr>
        <p:spPr>
          <a:xfrm rot="10800000">
            <a:off x="2518515" y="14081242"/>
            <a:ext cx="504300" cy="610200"/>
          </a:xfrm>
          <a:prstGeom prst="rightArrow">
            <a:avLst>
              <a:gd fmla="val 39065" name="adj1"/>
              <a:gd fmla="val 50000" name="adj2"/>
            </a:avLst>
          </a:prstGeom>
          <a:solidFill>
            <a:srgbClr val="5B9BD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932575" y="13865238"/>
            <a:ext cx="1500300" cy="104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2023-04-19T08:35:00Z</dcterms:created>
  <dc:creator>Ganesh Moorthy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