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0" r:id="rId5"/>
    <p:sldId id="263" r:id="rId6"/>
    <p:sldId id="261" r:id="rId7"/>
    <p:sldId id="262" r:id="rId8"/>
    <p:sldId id="264" r:id="rId9"/>
    <p:sldId id="265" r:id="rId10"/>
    <p:sldId id="268" r:id="rId11"/>
    <p:sldId id="269" r:id="rId12"/>
    <p:sldId id="271" r:id="rId13"/>
    <p:sldId id="270" r:id="rId14"/>
    <p:sldId id="272" r:id="rId15"/>
    <p:sldId id="273" r:id="rId16"/>
    <p:sldId id="274" r:id="rId17"/>
    <p:sldId id="275" r:id="rId18"/>
    <p:sldId id="276" r:id="rId19"/>
    <p:sldId id="277" r:id="rId20"/>
    <p:sldId id="266" r:id="rId21"/>
    <p:sldId id="267"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5A85-95A9-4DCF-87DB-3935D34B5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C9F63-77BF-4DDC-BFB8-C91B7FECB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E9036-A2FE-4188-A90A-0BE7A40660D4}"/>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02AA1B3E-2DD0-4ED9-88AC-0FB3C6761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A5FC0-EE43-421C-ABD9-1B7D52935AF6}"/>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30679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35DF-F06C-4067-AB59-33E981A180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238206-D353-407F-B2F5-15885E45ED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82D46-5934-485B-A3EF-8F1F9E0CD703}"/>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708496C0-823D-4F2C-B138-42743AFE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EEB2B-5BED-4809-82F8-E04553E50C71}"/>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136879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F0308-DC09-4B7B-B03B-612827C672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4ACFBF-1961-433A-B73D-034ABAEB76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38017-A1B1-4030-940B-89B5D895989A}"/>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9ACF3B31-B2FE-46DC-B2E6-8359D13DB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FF2EB-07FC-4227-8F2F-745EEBDB8A14}"/>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68213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ACF0-6308-417C-B5BC-B3D2E4EF7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41602-9C42-4689-9CE9-C85F75B9F6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AB688-E55E-4358-A911-7116D1D6BC1E}"/>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53C11FFB-FE41-4E17-AAC5-19318583E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285D4-79F3-4329-A27B-3D795EBD2F67}"/>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155038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88F-5615-4751-BF17-212636F40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8228E-F745-4711-8991-736C0C760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300AB2-D8E1-4F76-8C0E-D657E7FFE4FA}"/>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B8874EB3-72D0-479C-81D0-472F0DA32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87EED-6362-484D-80FC-058B9136ED1E}"/>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208827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FA03-B850-477F-A8BA-8464018A3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75E8B-CCCD-4C91-9781-9C28FABA3B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23E2C-FDAD-4299-A176-9415816E2A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30152-7EB7-43E5-8070-D9D7FE051AE4}"/>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6" name="Footer Placeholder 5">
            <a:extLst>
              <a:ext uri="{FF2B5EF4-FFF2-40B4-BE49-F238E27FC236}">
                <a16:creationId xmlns:a16="http://schemas.microsoft.com/office/drawing/2014/main" id="{4AF31B68-FD88-4883-A08D-C649EF281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F193-BACB-41FB-84FF-A8BA1B465D7B}"/>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1817878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A06E-6997-41BD-B733-D1083B5C21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331EC-2F65-4B71-BF3E-04ABFC50ED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67347A-E648-415A-BB80-ECF0FDAC8D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C478CC-C4FE-4BB7-ABF3-705262697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1F6597-0ECE-402C-98E0-9F40D22941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F30F37-B8FA-4D43-81A9-FCBE5482A95C}"/>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8" name="Footer Placeholder 7">
            <a:extLst>
              <a:ext uri="{FF2B5EF4-FFF2-40B4-BE49-F238E27FC236}">
                <a16:creationId xmlns:a16="http://schemas.microsoft.com/office/drawing/2014/main" id="{6F6CFEA2-F750-4199-A67C-8BD672A7E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E7B3A9-EDA9-49FE-A76E-34517431BC84}"/>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21318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2023-202D-45F2-8AF6-0FEBDB53C4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BEF8F1-F49D-46B5-BBFC-A2252AC2C6A8}"/>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4" name="Footer Placeholder 3">
            <a:extLst>
              <a:ext uri="{FF2B5EF4-FFF2-40B4-BE49-F238E27FC236}">
                <a16:creationId xmlns:a16="http://schemas.microsoft.com/office/drawing/2014/main" id="{08C6CD3D-4B1F-45F1-9C44-52A73A2DF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ABB12A-91DA-476D-99F6-E819AAA03D45}"/>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211594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973BB-B0DE-42E3-B9D8-DDA94DAD253F}"/>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3" name="Footer Placeholder 2">
            <a:extLst>
              <a:ext uri="{FF2B5EF4-FFF2-40B4-BE49-F238E27FC236}">
                <a16:creationId xmlns:a16="http://schemas.microsoft.com/office/drawing/2014/main" id="{2268AAA4-D838-4233-9006-01A85D488B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6D1BB-6867-412E-B416-B338B61DEBD8}"/>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200328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35DA-D946-414D-A453-B411FEEEB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DCEE7E-C7C2-4852-BCC3-ECD227226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84432F-A413-486B-B16B-7624658CF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265B9A-844A-45D3-8EF8-778F0B6CD4A0}"/>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6" name="Footer Placeholder 5">
            <a:extLst>
              <a:ext uri="{FF2B5EF4-FFF2-40B4-BE49-F238E27FC236}">
                <a16:creationId xmlns:a16="http://schemas.microsoft.com/office/drawing/2014/main" id="{C3B8BDFB-4C32-4760-BAEC-A5A27A75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3E781-435C-42C6-94C5-47152ACE2935}"/>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197974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C2D6-CC60-49B8-9126-C2773C714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8A36D7-C432-4187-B104-3DF93A4CA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934569-8F48-4D18-B860-3FAB79E8C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138CA6-CAE0-4660-BDD2-7A53D2A65F58}"/>
              </a:ext>
            </a:extLst>
          </p:cNvPr>
          <p:cNvSpPr>
            <a:spLocks noGrp="1"/>
          </p:cNvSpPr>
          <p:nvPr>
            <p:ph type="dt" sz="half" idx="10"/>
          </p:nvPr>
        </p:nvSpPr>
        <p:spPr/>
        <p:txBody>
          <a:bodyPr/>
          <a:lstStyle/>
          <a:p>
            <a:fld id="{C0125E29-AC8E-4C9C-9486-99EB62A8F30E}" type="datetimeFigureOut">
              <a:rPr lang="en-US" smtClean="0"/>
              <a:t>03-Dec-17</a:t>
            </a:fld>
            <a:endParaRPr lang="en-US"/>
          </a:p>
        </p:txBody>
      </p:sp>
      <p:sp>
        <p:nvSpPr>
          <p:cNvPr id="6" name="Footer Placeholder 5">
            <a:extLst>
              <a:ext uri="{FF2B5EF4-FFF2-40B4-BE49-F238E27FC236}">
                <a16:creationId xmlns:a16="http://schemas.microsoft.com/office/drawing/2014/main" id="{8915F74E-7324-47DD-B077-7EB0F6AAD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CCDDB-357C-4855-99F9-7C136F19F030}"/>
              </a:ext>
            </a:extLst>
          </p:cNvPr>
          <p:cNvSpPr>
            <a:spLocks noGrp="1"/>
          </p:cNvSpPr>
          <p:nvPr>
            <p:ph type="sldNum" sz="quarter" idx="12"/>
          </p:nvPr>
        </p:nvSpPr>
        <p:spPr/>
        <p:txBody>
          <a:bodyPr/>
          <a:lstStyle/>
          <a:p>
            <a:fld id="{7A932669-F21A-41F8-9F50-B20A0E13F161}" type="slidenum">
              <a:rPr lang="en-US" smtClean="0"/>
              <a:t>‹#›</a:t>
            </a:fld>
            <a:endParaRPr lang="en-US"/>
          </a:p>
        </p:txBody>
      </p:sp>
    </p:spTree>
    <p:extLst>
      <p:ext uri="{BB962C8B-B14F-4D97-AF65-F5344CB8AC3E}">
        <p14:creationId xmlns:p14="http://schemas.microsoft.com/office/powerpoint/2010/main" val="402374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B73E49-156A-494B-A6D2-1E46660CE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9589-BE28-42EE-A1A9-5C345B1B5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34D5E-8241-459B-84D6-165E1FFD0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25E29-AC8E-4C9C-9486-99EB62A8F30E}" type="datetimeFigureOut">
              <a:rPr lang="en-US" smtClean="0"/>
              <a:t>03-Dec-17</a:t>
            </a:fld>
            <a:endParaRPr lang="en-US"/>
          </a:p>
        </p:txBody>
      </p:sp>
      <p:sp>
        <p:nvSpPr>
          <p:cNvPr id="5" name="Footer Placeholder 4">
            <a:extLst>
              <a:ext uri="{FF2B5EF4-FFF2-40B4-BE49-F238E27FC236}">
                <a16:creationId xmlns:a16="http://schemas.microsoft.com/office/drawing/2014/main" id="{39A256B3-7F51-4782-9174-1468EFE48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E316EF-6437-4DA6-8521-BBB8682F7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32669-F21A-41F8-9F50-B20A0E13F161}" type="slidenum">
              <a:rPr lang="en-US" smtClean="0"/>
              <a:t>‹#›</a:t>
            </a:fld>
            <a:endParaRPr lang="en-US"/>
          </a:p>
        </p:txBody>
      </p:sp>
    </p:spTree>
    <p:extLst>
      <p:ext uri="{BB962C8B-B14F-4D97-AF65-F5344CB8AC3E}">
        <p14:creationId xmlns:p14="http://schemas.microsoft.com/office/powerpoint/2010/main" val="102001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5221" y="1581150"/>
            <a:ext cx="11341768" cy="5137304"/>
          </a:xfrm>
          <a:prstGeom prst="rect">
            <a:avLst/>
          </a:prstGeom>
        </p:spPr>
        <p:txBody>
          <a:bodyPr vert="horz" wrap="square" lIns="0" tIns="0" rIns="0" bIns="0" rtlCol="0">
            <a:spAutoFit/>
          </a:bodyPr>
          <a:lstStyle/>
          <a:p>
            <a:pPr algn="ctr">
              <a:lnSpc>
                <a:spcPct val="100000"/>
              </a:lnSpc>
            </a:pPr>
            <a:r>
              <a:rPr lang="en-US" sz="4400" b="1" spc="-5" dirty="0">
                <a:solidFill>
                  <a:srgbClr val="800000"/>
                </a:solidFill>
                <a:latin typeface="Copperplate Gothic Light" panose="020E0507020206020404" pitchFamily="34" charset="0"/>
                <a:cs typeface="Calibri"/>
              </a:rPr>
              <a:t>Deep Learning for Advanced Robot</a:t>
            </a:r>
          </a:p>
          <a:p>
            <a:pPr algn="ctr">
              <a:lnSpc>
                <a:spcPct val="100000"/>
              </a:lnSpc>
            </a:pPr>
            <a:r>
              <a:rPr lang="en-US" sz="4400" b="1" spc="-5" dirty="0">
                <a:solidFill>
                  <a:srgbClr val="800000"/>
                </a:solidFill>
                <a:latin typeface="Copperplate Gothic Light" panose="020E0507020206020404" pitchFamily="34" charset="0"/>
                <a:cs typeface="Calibri"/>
              </a:rPr>
              <a:t>Perception</a:t>
            </a:r>
          </a:p>
          <a:p>
            <a:pPr algn="ctr">
              <a:lnSpc>
                <a:spcPct val="100000"/>
              </a:lnSpc>
            </a:pPr>
            <a:endParaRPr lang="en-US" b="1" spc="-5" dirty="0">
              <a:solidFill>
                <a:schemeClr val="tx1">
                  <a:lumMod val="65000"/>
                  <a:lumOff val="35000"/>
                </a:schemeClr>
              </a:solidFill>
              <a:latin typeface="Copperplate Gothic Light" panose="020E0507020206020404" pitchFamily="34" charset="0"/>
              <a:cs typeface="Calibri"/>
            </a:endParaRPr>
          </a:p>
          <a:p>
            <a:pPr algn="ctr">
              <a:lnSpc>
                <a:spcPct val="100000"/>
              </a:lnSpc>
            </a:pPr>
            <a:r>
              <a:rPr lang="en-US" sz="4250" dirty="0">
                <a:latin typeface="Copperplate Gothic Light" panose="020E0507020206020404" pitchFamily="34" charset="0"/>
                <a:cs typeface="Times New Roman"/>
              </a:rPr>
              <a:t>Project Presentation</a:t>
            </a:r>
          </a:p>
          <a:p>
            <a:pPr algn="ctr">
              <a:lnSpc>
                <a:spcPct val="100000"/>
              </a:lnSpc>
            </a:pPr>
            <a:endParaRPr lang="en-US" sz="4250" dirty="0">
              <a:latin typeface="Copperplate Gothic Light" panose="020E0507020206020404" pitchFamily="34" charset="0"/>
              <a:cs typeface="Times New Roman"/>
            </a:endParaRPr>
          </a:p>
          <a:p>
            <a:pPr algn="ctr">
              <a:lnSpc>
                <a:spcPct val="100000"/>
              </a:lnSpc>
            </a:pPr>
            <a:r>
              <a:rPr lang="en-US" sz="4000" spc="-25" dirty="0">
                <a:solidFill>
                  <a:srgbClr val="950000"/>
                </a:solidFill>
                <a:latin typeface="Calibri"/>
                <a:cs typeface="Calibri"/>
              </a:rPr>
              <a:t>Steering angle prediction for </a:t>
            </a:r>
          </a:p>
          <a:p>
            <a:pPr marL="1905" algn="ctr"/>
            <a:r>
              <a:rPr lang="en-US" sz="4000" spc="-25" dirty="0">
                <a:solidFill>
                  <a:srgbClr val="950000"/>
                </a:solidFill>
                <a:latin typeface="Calibri"/>
                <a:cs typeface="Calibri"/>
              </a:rPr>
              <a:t>Self-driving cars from 2D Images</a:t>
            </a:r>
            <a:endParaRPr sz="4000" dirty="0">
              <a:latin typeface="Calibri"/>
              <a:cs typeface="Calibri"/>
            </a:endParaRPr>
          </a:p>
          <a:p>
            <a:pPr marL="635" algn="ctr">
              <a:spcBef>
                <a:spcPts val="3669"/>
              </a:spcBef>
            </a:pPr>
            <a:r>
              <a:rPr lang="en-US" sz="3200" spc="-110" dirty="0">
                <a:latin typeface="Calibri"/>
                <a:cs typeface="Calibri"/>
              </a:rPr>
              <a:t>Prakash Baskaran</a:t>
            </a:r>
            <a:endParaRPr sz="3200" dirty="0">
              <a:latin typeface="Calibri"/>
              <a:cs typeface="Calibri"/>
            </a:endParaRPr>
          </a:p>
        </p:txBody>
      </p:sp>
      <p:pic>
        <p:nvPicPr>
          <p:cNvPr id="5" name="Picture 4" descr="A close up of a sign&#10;&#10;Description generated with very high confidence">
            <a:extLst>
              <a:ext uri="{FF2B5EF4-FFF2-40B4-BE49-F238E27FC236}">
                <a16:creationId xmlns:a16="http://schemas.microsoft.com/office/drawing/2014/main" id="{6F42785F-7253-4B97-B609-05BEBB723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450" y="228600"/>
            <a:ext cx="1352550" cy="1352550"/>
          </a:xfrm>
          <a:prstGeom prst="rect">
            <a:avLst/>
          </a:prstGeom>
        </p:spPr>
      </p:pic>
    </p:spTree>
    <p:extLst>
      <p:ext uri="{BB962C8B-B14F-4D97-AF65-F5344CB8AC3E}">
        <p14:creationId xmlns:p14="http://schemas.microsoft.com/office/powerpoint/2010/main" val="884411239"/>
      </p:ext>
    </p:extLst>
  </p:cSld>
  <p:clrMapOvr>
    <a:masterClrMapping/>
  </p:clrMapOvr>
  <mc:AlternateContent xmlns:mc="http://schemas.openxmlformats.org/markup-compatibility/2006" xmlns:p14="http://schemas.microsoft.com/office/powerpoint/2010/main">
    <mc:Choice Requires="p14">
      <p:transition spd="slow" p14:dur="2000" advTm="87226"/>
    </mc:Choice>
    <mc:Fallback xmlns="">
      <p:transition spd="slow" advTm="872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CB9E8-E075-4315-A939-D4A5BFE497F6}"/>
              </a:ext>
            </a:extLst>
          </p:cNvPr>
          <p:cNvSpPr>
            <a:spLocks noGrp="1"/>
          </p:cNvSpPr>
          <p:nvPr>
            <p:ph type="title"/>
          </p:nvPr>
        </p:nvSpPr>
        <p:spPr/>
        <p:txBody>
          <a:bodyPr/>
          <a:lstStyle/>
          <a:p>
            <a:pPr algn="ctr"/>
            <a:r>
              <a:rPr lang="en-US" dirty="0">
                <a:latin typeface="Copperplate Gothic Light" panose="020E0507020206020404" pitchFamily="34" charset="0"/>
              </a:rPr>
              <a:t>Dataset</a:t>
            </a:r>
            <a:endParaRPr lang="en-US" dirty="0"/>
          </a:p>
        </p:txBody>
      </p:sp>
      <p:sp>
        <p:nvSpPr>
          <p:cNvPr id="3" name="Content Placeholder 2">
            <a:extLst>
              <a:ext uri="{FF2B5EF4-FFF2-40B4-BE49-F238E27FC236}">
                <a16:creationId xmlns:a16="http://schemas.microsoft.com/office/drawing/2014/main" id="{ADF39D72-85A4-4044-97A1-9643DFBC18CF}"/>
              </a:ext>
            </a:extLst>
          </p:cNvPr>
          <p:cNvSpPr>
            <a:spLocks noGrp="1"/>
          </p:cNvSpPr>
          <p:nvPr>
            <p:ph idx="1"/>
          </p:nvPr>
        </p:nvSpPr>
        <p:spPr/>
        <p:txBody>
          <a:bodyPr/>
          <a:lstStyle/>
          <a:p>
            <a:r>
              <a:rPr lang="en-US" dirty="0"/>
              <a:t>Time-stamped video from the camera is captured simultaneously with the steering angle applied by the human driver.</a:t>
            </a:r>
          </a:p>
          <a:p>
            <a:r>
              <a:rPr lang="en-US" dirty="0"/>
              <a:t>Steering command is represented as 1/r, where r is the turning radius in meters.</a:t>
            </a:r>
          </a:p>
          <a:p>
            <a:r>
              <a:rPr lang="en-US" dirty="0"/>
              <a:t>Training images come from 5 different driving scenarios.</a:t>
            </a:r>
          </a:p>
          <a:p>
            <a:r>
              <a:rPr lang="en-US" dirty="0"/>
              <a:t>Frame rate: 20 fps &amp; Resolution: 640x480</a:t>
            </a:r>
          </a:p>
          <a:p>
            <a:r>
              <a:rPr lang="en-US" dirty="0"/>
              <a:t>A total of 67574 frames are obtained from these videos. </a:t>
            </a:r>
          </a:p>
          <a:p>
            <a:r>
              <a:rPr lang="en-US" dirty="0"/>
              <a:t>We further split the data into training, validation and test in a 60/20/20 fashion.</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5427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24A3-A9A8-455C-948D-12B5CEA31139}"/>
              </a:ext>
            </a:extLst>
          </p:cNvPr>
          <p:cNvSpPr>
            <a:spLocks noGrp="1"/>
          </p:cNvSpPr>
          <p:nvPr>
            <p:ph type="title"/>
          </p:nvPr>
        </p:nvSpPr>
        <p:spPr/>
        <p:txBody>
          <a:bodyPr>
            <a:normAutofit/>
          </a:bodyPr>
          <a:lstStyle/>
          <a:p>
            <a:r>
              <a:rPr lang="en-US" sz="3800" dirty="0">
                <a:latin typeface="Copperplate Gothic Light" panose="020E0507020206020404" pitchFamily="34" charset="0"/>
              </a:rPr>
              <a:t>Data Augmentation and Preprocessing</a:t>
            </a:r>
            <a:endParaRPr lang="en-US" sz="3800" dirty="0"/>
          </a:p>
        </p:txBody>
      </p:sp>
      <p:sp>
        <p:nvSpPr>
          <p:cNvPr id="3" name="Content Placeholder 2">
            <a:extLst>
              <a:ext uri="{FF2B5EF4-FFF2-40B4-BE49-F238E27FC236}">
                <a16:creationId xmlns:a16="http://schemas.microsoft.com/office/drawing/2014/main" id="{D1A54044-037D-47FD-8294-0F2A38847193}"/>
              </a:ext>
            </a:extLst>
          </p:cNvPr>
          <p:cNvSpPr>
            <a:spLocks noGrp="1"/>
          </p:cNvSpPr>
          <p:nvPr>
            <p:ph idx="1"/>
          </p:nvPr>
        </p:nvSpPr>
        <p:spPr/>
        <p:txBody>
          <a:bodyPr/>
          <a:lstStyle/>
          <a:p>
            <a:r>
              <a:rPr lang="en-US" dirty="0"/>
              <a:t>We flip the image vertically by taking its transpose and label the steering angle of the flipped image to be the negative of steering angle of the original image.</a:t>
            </a:r>
          </a:p>
          <a:p>
            <a:r>
              <a:rPr lang="en-US" dirty="0"/>
              <a:t>We also randomly take some images and change the brightness of the image by altering the HSV scale to increase the density of the dataset.</a:t>
            </a:r>
          </a:p>
          <a:p>
            <a:r>
              <a:rPr lang="en-US" dirty="0"/>
              <a:t>For each image, we normalize the pixel values from [0,255] to [0,1] by dividing the image matrix by 255. We further resize the image to 192x256. </a:t>
            </a:r>
          </a:p>
        </p:txBody>
      </p:sp>
    </p:spTree>
    <p:extLst>
      <p:ext uri="{BB962C8B-B14F-4D97-AF65-F5344CB8AC3E}">
        <p14:creationId xmlns:p14="http://schemas.microsoft.com/office/powerpoint/2010/main" val="412800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88784FD7-E79C-4F5B-AAC3-23DE7D161DA7}"/>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Network Architecture</a:t>
            </a:r>
          </a:p>
        </p:txBody>
      </p:sp>
    </p:spTree>
    <p:extLst>
      <p:ext uri="{BB962C8B-B14F-4D97-AF65-F5344CB8AC3E}">
        <p14:creationId xmlns:p14="http://schemas.microsoft.com/office/powerpoint/2010/main" val="358849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Description generated with very high confidence">
            <a:extLst>
              <a:ext uri="{FF2B5EF4-FFF2-40B4-BE49-F238E27FC236}">
                <a16:creationId xmlns:a16="http://schemas.microsoft.com/office/drawing/2014/main" id="{F92465FE-00D4-415F-B1EA-DA6A332695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316" y="2057237"/>
            <a:ext cx="1371646" cy="3657723"/>
          </a:xfrm>
        </p:spPr>
      </p:pic>
      <p:pic>
        <p:nvPicPr>
          <p:cNvPr id="7" name="Picture 6" descr="A close up of a sign&#10;&#10;Description generated with very high confidence">
            <a:extLst>
              <a:ext uri="{FF2B5EF4-FFF2-40B4-BE49-F238E27FC236}">
                <a16:creationId xmlns:a16="http://schemas.microsoft.com/office/drawing/2014/main" id="{B04AADF0-3DB0-49D4-A17D-26C76BFA1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761" y="312793"/>
            <a:ext cx="1371646" cy="5943801"/>
          </a:xfrm>
          <a:prstGeom prst="rect">
            <a:avLst/>
          </a:prstGeom>
        </p:spPr>
      </p:pic>
      <p:pic>
        <p:nvPicPr>
          <p:cNvPr id="9" name="Picture 8" descr="A picture containing clock&#10;&#10;Description generated with high confidence">
            <a:extLst>
              <a:ext uri="{FF2B5EF4-FFF2-40B4-BE49-F238E27FC236}">
                <a16:creationId xmlns:a16="http://schemas.microsoft.com/office/drawing/2014/main" id="{5665A904-E4F6-4E3F-B862-2E40A981F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1206" y="0"/>
            <a:ext cx="2971806" cy="6516637"/>
          </a:xfrm>
          <a:prstGeom prst="rect">
            <a:avLst/>
          </a:prstGeom>
        </p:spPr>
      </p:pic>
      <p:pic>
        <p:nvPicPr>
          <p:cNvPr id="11" name="Picture 10">
            <a:extLst>
              <a:ext uri="{FF2B5EF4-FFF2-40B4-BE49-F238E27FC236}">
                <a16:creationId xmlns:a16="http://schemas.microsoft.com/office/drawing/2014/main" id="{2ED83C70-DD10-4E23-ADFE-E6AD453491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8424" y="3200400"/>
            <a:ext cx="1071673" cy="1071673"/>
          </a:xfrm>
          <a:prstGeom prst="rect">
            <a:avLst/>
          </a:prstGeom>
        </p:spPr>
      </p:pic>
      <p:pic>
        <p:nvPicPr>
          <p:cNvPr id="13" name="Picture 12">
            <a:extLst>
              <a:ext uri="{FF2B5EF4-FFF2-40B4-BE49-F238E27FC236}">
                <a16:creationId xmlns:a16="http://schemas.microsoft.com/office/drawing/2014/main" id="{B1AA8385-1053-41E8-AE22-672701216A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5072" y="3073454"/>
            <a:ext cx="1442706" cy="1325563"/>
          </a:xfrm>
          <a:prstGeom prst="rect">
            <a:avLst/>
          </a:prstGeom>
        </p:spPr>
      </p:pic>
      <p:sp>
        <p:nvSpPr>
          <p:cNvPr id="15" name="TextBox 14">
            <a:extLst>
              <a:ext uri="{FF2B5EF4-FFF2-40B4-BE49-F238E27FC236}">
                <a16:creationId xmlns:a16="http://schemas.microsoft.com/office/drawing/2014/main" id="{A8896BFD-7BE4-4AE3-B6DC-187E9BF8C867}"/>
              </a:ext>
            </a:extLst>
          </p:cNvPr>
          <p:cNvSpPr txBox="1"/>
          <p:nvPr/>
        </p:nvSpPr>
        <p:spPr>
          <a:xfrm>
            <a:off x="1342416" y="5817140"/>
            <a:ext cx="1877440" cy="369332"/>
          </a:xfrm>
          <a:prstGeom prst="rect">
            <a:avLst/>
          </a:prstGeom>
          <a:noFill/>
        </p:spPr>
        <p:txBody>
          <a:bodyPr wrap="square" rtlCol="0">
            <a:spAutoFit/>
          </a:bodyPr>
          <a:lstStyle/>
          <a:p>
            <a:r>
              <a:rPr lang="en-US" dirty="0"/>
              <a:t>Comma AI model</a:t>
            </a:r>
          </a:p>
        </p:txBody>
      </p:sp>
      <p:sp>
        <p:nvSpPr>
          <p:cNvPr id="16" name="TextBox 15">
            <a:extLst>
              <a:ext uri="{FF2B5EF4-FFF2-40B4-BE49-F238E27FC236}">
                <a16:creationId xmlns:a16="http://schemas.microsoft.com/office/drawing/2014/main" id="{540F7588-EE18-4D6B-96F9-7167A5F5F80B}"/>
              </a:ext>
            </a:extLst>
          </p:cNvPr>
          <p:cNvSpPr txBox="1"/>
          <p:nvPr/>
        </p:nvSpPr>
        <p:spPr>
          <a:xfrm>
            <a:off x="4962754" y="6089386"/>
            <a:ext cx="1519659" cy="369332"/>
          </a:xfrm>
          <a:prstGeom prst="rect">
            <a:avLst/>
          </a:prstGeom>
          <a:noFill/>
        </p:spPr>
        <p:txBody>
          <a:bodyPr wrap="square" rtlCol="0">
            <a:spAutoFit/>
          </a:bodyPr>
          <a:lstStyle/>
          <a:p>
            <a:r>
              <a:rPr lang="en-US" dirty="0"/>
              <a:t>NVIDIA model</a:t>
            </a:r>
          </a:p>
        </p:txBody>
      </p:sp>
      <p:sp>
        <p:nvSpPr>
          <p:cNvPr id="17" name="TextBox 16">
            <a:extLst>
              <a:ext uri="{FF2B5EF4-FFF2-40B4-BE49-F238E27FC236}">
                <a16:creationId xmlns:a16="http://schemas.microsoft.com/office/drawing/2014/main" id="{97ABEA2A-1E4A-49BD-9A73-C153782B6783}"/>
              </a:ext>
            </a:extLst>
          </p:cNvPr>
          <p:cNvSpPr txBox="1"/>
          <p:nvPr/>
        </p:nvSpPr>
        <p:spPr>
          <a:xfrm>
            <a:off x="9077280" y="6331971"/>
            <a:ext cx="1681512" cy="369332"/>
          </a:xfrm>
          <a:prstGeom prst="rect">
            <a:avLst/>
          </a:prstGeom>
          <a:noFill/>
        </p:spPr>
        <p:txBody>
          <a:bodyPr wrap="square" rtlCol="0">
            <a:spAutoFit/>
          </a:bodyPr>
          <a:lstStyle/>
          <a:p>
            <a:r>
              <a:rPr lang="en-US" dirty="0"/>
              <a:t>Merged model</a:t>
            </a:r>
          </a:p>
        </p:txBody>
      </p:sp>
    </p:spTree>
    <p:extLst>
      <p:ext uri="{BB962C8B-B14F-4D97-AF65-F5344CB8AC3E}">
        <p14:creationId xmlns:p14="http://schemas.microsoft.com/office/powerpoint/2010/main" val="65006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sign&#10;&#10;Description generated with very high confidence">
            <a:extLst>
              <a:ext uri="{FF2B5EF4-FFF2-40B4-BE49-F238E27FC236}">
                <a16:creationId xmlns:a16="http://schemas.microsoft.com/office/drawing/2014/main" id="{B06BF884-0AE2-4282-98DC-556ACCAA8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073" y="307731"/>
            <a:ext cx="1775851" cy="3997637"/>
          </a:xfrm>
          <a:prstGeom prst="rect">
            <a:avLst/>
          </a:prstGeom>
        </p:spPr>
      </p:pic>
      <p:pic>
        <p:nvPicPr>
          <p:cNvPr id="7" name="Picture 6" descr="A close up of a sign&#10;&#10;Description generated with very high confidence">
            <a:extLst>
              <a:ext uri="{FF2B5EF4-FFF2-40B4-BE49-F238E27FC236}">
                <a16:creationId xmlns:a16="http://schemas.microsoft.com/office/drawing/2014/main" id="{7076B7EB-77C0-4AA0-9AF7-967D98A97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076" y="307731"/>
            <a:ext cx="1775851" cy="3997637"/>
          </a:xfrm>
          <a:prstGeom prst="rect">
            <a:avLst/>
          </a:prstGeom>
        </p:spPr>
      </p:pic>
      <p:sp>
        <p:nvSpPr>
          <p:cNvPr id="2" name="Title 1">
            <a:extLst>
              <a:ext uri="{FF2B5EF4-FFF2-40B4-BE49-F238E27FC236}">
                <a16:creationId xmlns:a16="http://schemas.microsoft.com/office/drawing/2014/main" id="{27C0F803-7D67-4914-88D9-3EABA346227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chemeClr val="bg1"/>
                </a:solidFill>
              </a:rPr>
              <a:t>Transfer Learning</a:t>
            </a:r>
          </a:p>
        </p:txBody>
      </p:sp>
    </p:spTree>
    <p:extLst>
      <p:ext uri="{BB962C8B-B14F-4D97-AF65-F5344CB8AC3E}">
        <p14:creationId xmlns:p14="http://schemas.microsoft.com/office/powerpoint/2010/main" val="352125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D2FB1E-33B2-4DF0-9549-0BD1F981DA65}"/>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sz="6000" kern="1200" dirty="0">
                <a:solidFill>
                  <a:schemeClr val="tx1"/>
                </a:solidFill>
                <a:latin typeface="+mj-lt"/>
                <a:ea typeface="+mj-ea"/>
                <a:cs typeface="+mj-cs"/>
              </a:rPr>
              <a:t>Experimentation</a:t>
            </a:r>
          </a:p>
        </p:txBody>
      </p:sp>
    </p:spTree>
    <p:extLst>
      <p:ext uri="{BB962C8B-B14F-4D97-AF65-F5344CB8AC3E}">
        <p14:creationId xmlns:p14="http://schemas.microsoft.com/office/powerpoint/2010/main" val="318830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0526-B91F-44A3-A3D3-EB44DA9E54F8}"/>
              </a:ext>
            </a:extLst>
          </p:cNvPr>
          <p:cNvSpPr>
            <a:spLocks noGrp="1"/>
          </p:cNvSpPr>
          <p:nvPr>
            <p:ph type="title"/>
          </p:nvPr>
        </p:nvSpPr>
        <p:spPr>
          <a:xfrm>
            <a:off x="838200" y="18256"/>
            <a:ext cx="10515600" cy="1120734"/>
          </a:xfrm>
        </p:spPr>
        <p:txBody>
          <a:bodyPr/>
          <a:lstStyle/>
          <a:p>
            <a:pPr algn="ctr"/>
            <a:r>
              <a:rPr lang="en-US" dirty="0">
                <a:latin typeface="Copperplate Gothic Light" panose="020E0507020206020404" pitchFamily="34" charset="0"/>
              </a:rPr>
              <a:t>Algorithm</a:t>
            </a:r>
            <a:endParaRPr lang="en-US" dirty="0"/>
          </a:p>
        </p:txBody>
      </p:sp>
      <p:sp>
        <p:nvSpPr>
          <p:cNvPr id="3" name="Content Placeholder 2">
            <a:extLst>
              <a:ext uri="{FF2B5EF4-FFF2-40B4-BE49-F238E27FC236}">
                <a16:creationId xmlns:a16="http://schemas.microsoft.com/office/drawing/2014/main" id="{4868AD1D-FD6A-4BA9-8780-37487A136265}"/>
              </a:ext>
            </a:extLst>
          </p:cNvPr>
          <p:cNvSpPr>
            <a:spLocks noGrp="1"/>
          </p:cNvSpPr>
          <p:nvPr>
            <p:ph idx="1"/>
          </p:nvPr>
        </p:nvSpPr>
        <p:spPr>
          <a:xfrm>
            <a:off x="838200" y="994611"/>
            <a:ext cx="10515600" cy="5182352"/>
          </a:xfrm>
        </p:spPr>
        <p:txBody>
          <a:bodyPr>
            <a:normAutofit lnSpcReduction="10000"/>
          </a:bodyPr>
          <a:lstStyle/>
          <a:p>
            <a:r>
              <a:rPr lang="en-US" dirty="0"/>
              <a:t>Load the training data.</a:t>
            </a:r>
          </a:p>
          <a:p>
            <a:r>
              <a:rPr lang="en-US" dirty="0"/>
              <a:t>Normalize the data and the split the data into training, validation and test.</a:t>
            </a:r>
          </a:p>
          <a:p>
            <a:r>
              <a:rPr lang="en-US" dirty="0"/>
              <a:t>Input the model that we wish to train.</a:t>
            </a:r>
          </a:p>
          <a:p>
            <a:r>
              <a:rPr lang="en-US" dirty="0"/>
              <a:t>Compile the model with an appropriate optimizer and loss function.</a:t>
            </a:r>
          </a:p>
          <a:p>
            <a:r>
              <a:rPr lang="en-US" dirty="0"/>
              <a:t>Enter the number of Epochs and Batch size.</a:t>
            </a:r>
          </a:p>
          <a:p>
            <a:r>
              <a:rPr lang="en-US" dirty="0"/>
              <a:t>Fit the model batch-by-batch by using a suitable batch generator function.</a:t>
            </a:r>
          </a:p>
          <a:p>
            <a:r>
              <a:rPr lang="en-US" dirty="0"/>
              <a:t>Monitor the validation loss and save the model weights.</a:t>
            </a:r>
          </a:p>
          <a:p>
            <a:r>
              <a:rPr lang="en-US" dirty="0"/>
              <a:t>Terminate the training if the model seems to overfit the data.</a:t>
            </a:r>
          </a:p>
          <a:p>
            <a:r>
              <a:rPr lang="en-US" dirty="0"/>
              <a:t>Evaluate  the model on the test data and plot the results.</a:t>
            </a:r>
          </a:p>
        </p:txBody>
      </p:sp>
    </p:spTree>
    <p:extLst>
      <p:ext uri="{BB962C8B-B14F-4D97-AF65-F5344CB8AC3E}">
        <p14:creationId xmlns:p14="http://schemas.microsoft.com/office/powerpoint/2010/main" val="109865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C7D3-88B2-4F97-B376-5C9A4E7BAFC3}"/>
              </a:ext>
            </a:extLst>
          </p:cNvPr>
          <p:cNvSpPr>
            <a:spLocks noGrp="1"/>
          </p:cNvSpPr>
          <p:nvPr>
            <p:ph type="title"/>
          </p:nvPr>
        </p:nvSpPr>
        <p:spPr>
          <a:xfrm>
            <a:off x="838200" y="365125"/>
            <a:ext cx="10515600" cy="1325563"/>
          </a:xfrm>
        </p:spPr>
        <p:txBody>
          <a:bodyPr/>
          <a:lstStyle/>
          <a:p>
            <a:pPr algn="ctr"/>
            <a:r>
              <a:rPr lang="en-US" dirty="0">
                <a:latin typeface="Copperplate Gothic Light" panose="020E0507020206020404" pitchFamily="34" charset="0"/>
              </a:rPr>
              <a:t>Results</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FC579AA1-30B1-4F77-AA84-1D83A59BC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858" y="1690688"/>
            <a:ext cx="10284283" cy="3580453"/>
          </a:xfrm>
        </p:spPr>
      </p:pic>
    </p:spTree>
    <p:extLst>
      <p:ext uri="{BB962C8B-B14F-4D97-AF65-F5344CB8AC3E}">
        <p14:creationId xmlns:p14="http://schemas.microsoft.com/office/powerpoint/2010/main" val="222489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6131-A091-47C3-A642-515B2FD45C4C}"/>
              </a:ext>
            </a:extLst>
          </p:cNvPr>
          <p:cNvSpPr>
            <a:spLocks noGrp="1"/>
          </p:cNvSpPr>
          <p:nvPr>
            <p:ph type="title"/>
          </p:nvPr>
        </p:nvSpPr>
        <p:spPr/>
        <p:txBody>
          <a:bodyPr/>
          <a:lstStyle/>
          <a:p>
            <a:pPr algn="ctr"/>
            <a:r>
              <a:rPr lang="en-US" dirty="0">
                <a:latin typeface="Copperplate Gothic Light" panose="020E0507020206020404" pitchFamily="34" charset="0"/>
              </a:rPr>
              <a:t>Training Loss vs Validation Loss</a:t>
            </a:r>
            <a:endParaRPr lang="en-US" dirty="0"/>
          </a:p>
        </p:txBody>
      </p:sp>
      <p:pic>
        <p:nvPicPr>
          <p:cNvPr id="5" name="Content Placeholder 4" descr="A close up of a map&#10;&#10;Description generated with high confidence">
            <a:extLst>
              <a:ext uri="{FF2B5EF4-FFF2-40B4-BE49-F238E27FC236}">
                <a16:creationId xmlns:a16="http://schemas.microsoft.com/office/drawing/2014/main" id="{3A14596D-13CC-483E-BD55-15AC9B4BC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246" y="1440873"/>
            <a:ext cx="3844342" cy="2043408"/>
          </a:xfrm>
        </p:spPr>
      </p:pic>
      <p:pic>
        <p:nvPicPr>
          <p:cNvPr id="7" name="Picture 6" descr="A picture containing text&#10;&#10;Description generated with high confidence">
            <a:extLst>
              <a:ext uri="{FF2B5EF4-FFF2-40B4-BE49-F238E27FC236}">
                <a16:creationId xmlns:a16="http://schemas.microsoft.com/office/drawing/2014/main" id="{892AA9EC-C08E-4E1E-9F10-28644647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069" y="1373975"/>
            <a:ext cx="4008675" cy="2130757"/>
          </a:xfrm>
          <a:prstGeom prst="rect">
            <a:avLst/>
          </a:prstGeom>
        </p:spPr>
      </p:pic>
      <p:pic>
        <p:nvPicPr>
          <p:cNvPr id="9" name="Picture 8" descr="A close up of a map&#10;&#10;Description generated with very high confidence">
            <a:extLst>
              <a:ext uri="{FF2B5EF4-FFF2-40B4-BE49-F238E27FC236}">
                <a16:creationId xmlns:a16="http://schemas.microsoft.com/office/drawing/2014/main" id="{5EB70017-824B-47A2-A2DB-3D516B408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390" y="1334723"/>
            <a:ext cx="4156364" cy="2209259"/>
          </a:xfrm>
          <a:prstGeom prst="rect">
            <a:avLst/>
          </a:prstGeom>
        </p:spPr>
      </p:pic>
      <p:pic>
        <p:nvPicPr>
          <p:cNvPr id="11" name="Picture 10" descr="A close up of a map&#10;&#10;Description generated with high confidence">
            <a:extLst>
              <a:ext uri="{FF2B5EF4-FFF2-40B4-BE49-F238E27FC236}">
                <a16:creationId xmlns:a16="http://schemas.microsoft.com/office/drawing/2014/main" id="{00B86B70-DF80-49CC-A5F0-7EB776184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246" y="3546032"/>
            <a:ext cx="4807692" cy="2555463"/>
          </a:xfrm>
          <a:prstGeom prst="rect">
            <a:avLst/>
          </a:prstGeom>
        </p:spPr>
      </p:pic>
      <p:pic>
        <p:nvPicPr>
          <p:cNvPr id="13" name="Picture 12" descr="A close up of a map&#10;&#10;Description generated with high confidence">
            <a:extLst>
              <a:ext uri="{FF2B5EF4-FFF2-40B4-BE49-F238E27FC236}">
                <a16:creationId xmlns:a16="http://schemas.microsoft.com/office/drawing/2014/main" id="{D8B54087-6482-4E3D-A64F-FB438A859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6099" y="3583234"/>
            <a:ext cx="4737702" cy="2518261"/>
          </a:xfrm>
          <a:prstGeom prst="rect">
            <a:avLst/>
          </a:prstGeom>
        </p:spPr>
      </p:pic>
    </p:spTree>
    <p:extLst>
      <p:ext uri="{BB962C8B-B14F-4D97-AF65-F5344CB8AC3E}">
        <p14:creationId xmlns:p14="http://schemas.microsoft.com/office/powerpoint/2010/main" val="234774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518F-6784-441A-BF72-2F1741F8B740}"/>
              </a:ext>
            </a:extLst>
          </p:cNvPr>
          <p:cNvSpPr>
            <a:spLocks noGrp="1"/>
          </p:cNvSpPr>
          <p:nvPr>
            <p:ph type="title"/>
          </p:nvPr>
        </p:nvSpPr>
        <p:spPr>
          <a:xfrm>
            <a:off x="838200" y="18255"/>
            <a:ext cx="10515600" cy="1325563"/>
          </a:xfrm>
        </p:spPr>
        <p:txBody>
          <a:bodyPr/>
          <a:lstStyle/>
          <a:p>
            <a:pPr algn="ctr"/>
            <a:r>
              <a:rPr lang="en-US" dirty="0">
                <a:latin typeface="Copperplate Gothic Light" panose="020E0507020206020404" pitchFamily="34" charset="0"/>
              </a:rPr>
              <a:t>Conclusion</a:t>
            </a:r>
            <a:endParaRPr lang="en-US" dirty="0"/>
          </a:p>
        </p:txBody>
      </p:sp>
      <p:sp>
        <p:nvSpPr>
          <p:cNvPr id="3" name="Content Placeholder 2">
            <a:extLst>
              <a:ext uri="{FF2B5EF4-FFF2-40B4-BE49-F238E27FC236}">
                <a16:creationId xmlns:a16="http://schemas.microsoft.com/office/drawing/2014/main" id="{B931CF5C-A3CF-4063-9A75-42F6240318FB}"/>
              </a:ext>
            </a:extLst>
          </p:cNvPr>
          <p:cNvSpPr>
            <a:spLocks noGrp="1"/>
          </p:cNvSpPr>
          <p:nvPr>
            <p:ph idx="1"/>
          </p:nvPr>
        </p:nvSpPr>
        <p:spPr>
          <a:xfrm>
            <a:off x="838200" y="1090863"/>
            <a:ext cx="10515600" cy="5086100"/>
          </a:xfrm>
        </p:spPr>
        <p:txBody>
          <a:bodyPr/>
          <a:lstStyle/>
          <a:p>
            <a:r>
              <a:rPr lang="en-US" dirty="0"/>
              <a:t>The test data loss was the least for the merged model. This justifies the hypothesis we made on our merged model.</a:t>
            </a:r>
          </a:p>
          <a:p>
            <a:r>
              <a:rPr lang="en-US" dirty="0"/>
              <a:t>In future we plan to expand the network by having a larger and deeper network with LSTM units to extract and process the temporal information.</a:t>
            </a:r>
          </a:p>
          <a:p>
            <a:r>
              <a:rPr lang="en-US" dirty="0"/>
              <a:t>We also observe that transfer learning method performed fairly well even though we had blocked all the layers from learning. </a:t>
            </a:r>
          </a:p>
          <a:p>
            <a:r>
              <a:rPr lang="en-US" dirty="0"/>
              <a:t> This also suggests that transfer learning might yield better results if we had not blocked the entire network and allowed some part of the network to be trained on our dataset.</a:t>
            </a:r>
          </a:p>
        </p:txBody>
      </p:sp>
    </p:spTree>
    <p:extLst>
      <p:ext uri="{BB962C8B-B14F-4D97-AF65-F5344CB8AC3E}">
        <p14:creationId xmlns:p14="http://schemas.microsoft.com/office/powerpoint/2010/main" val="318562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highway with cars on the road&#10;&#10;Description generated with very high confidence">
            <a:extLst>
              <a:ext uri="{FF2B5EF4-FFF2-40B4-BE49-F238E27FC236}">
                <a16:creationId xmlns:a16="http://schemas.microsoft.com/office/drawing/2014/main" id="{F4FC9C3E-C8B1-4BF2-B757-5A16BD14C75B}"/>
              </a:ext>
            </a:extLst>
          </p:cNvPr>
          <p:cNvPicPr>
            <a:picLocks noChangeAspect="1"/>
          </p:cNvPicPr>
          <p:nvPr/>
        </p:nvPicPr>
        <p:blipFill rotWithShape="1">
          <a:blip r:embed="rId2">
            <a:extLst>
              <a:ext uri="{28A0092B-C50C-407E-A947-70E740481C1C}">
                <a14:useLocalDpi xmlns:a14="http://schemas.microsoft.com/office/drawing/2010/main" val="0"/>
              </a:ext>
            </a:extLst>
          </a:blip>
          <a:srcRect l="18344" r="31334" b="-1"/>
          <a:stretch/>
        </p:blipFill>
        <p:spPr>
          <a:xfrm>
            <a:off x="7396164" y="2828925"/>
            <a:ext cx="3031807" cy="3388994"/>
          </a:xfrm>
          <a:prstGeom prst="rect">
            <a:avLst/>
          </a:prstGeom>
        </p:spPr>
      </p:pic>
      <p:pic>
        <p:nvPicPr>
          <p:cNvPr id="5" name="Picture 4" descr="A picture containing sky, outdoor&#10;&#10;Description generated with very high confidence">
            <a:extLst>
              <a:ext uri="{FF2B5EF4-FFF2-40B4-BE49-F238E27FC236}">
                <a16:creationId xmlns:a16="http://schemas.microsoft.com/office/drawing/2014/main" id="{E1935444-3A73-4741-B0EE-11923500649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313" r="14068" b="-3"/>
          <a:stretch/>
        </p:blipFill>
        <p:spPr>
          <a:xfrm>
            <a:off x="7396164" y="306909"/>
            <a:ext cx="3031807" cy="2286000"/>
          </a:xfrm>
          <a:prstGeom prst="rect">
            <a:avLst/>
          </a:prstGeom>
        </p:spPr>
      </p:pic>
      <p:sp>
        <p:nvSpPr>
          <p:cNvPr id="2" name="Title 1">
            <a:extLst>
              <a:ext uri="{FF2B5EF4-FFF2-40B4-BE49-F238E27FC236}">
                <a16:creationId xmlns:a16="http://schemas.microsoft.com/office/drawing/2014/main" id="{2B0276B7-8C29-4D08-BFE5-E2A6AB0ED9BA}"/>
              </a:ext>
            </a:extLst>
          </p:cNvPr>
          <p:cNvSpPr>
            <a:spLocks noGrp="1"/>
          </p:cNvSpPr>
          <p:nvPr>
            <p:ph type="title"/>
          </p:nvPr>
        </p:nvSpPr>
        <p:spPr>
          <a:xfrm>
            <a:off x="2140137" y="640264"/>
            <a:ext cx="4653738" cy="1344975"/>
          </a:xfrm>
        </p:spPr>
        <p:txBody>
          <a:bodyPr>
            <a:normAutofit/>
          </a:bodyPr>
          <a:lstStyle/>
          <a:p>
            <a:r>
              <a:rPr lang="en-US" sz="3500" b="1" spc="-15" dirty="0">
                <a:latin typeface="Copperplate Gothic Light" panose="020E0507020206020404" pitchFamily="34" charset="0"/>
              </a:rPr>
              <a:t>WHY Self - Driving Car ?</a:t>
            </a:r>
            <a:endParaRPr lang="en-US" sz="3500" dirty="0"/>
          </a:p>
        </p:txBody>
      </p:sp>
      <p:sp>
        <p:nvSpPr>
          <p:cNvPr id="3" name="Content Placeholder 2">
            <a:extLst>
              <a:ext uri="{FF2B5EF4-FFF2-40B4-BE49-F238E27FC236}">
                <a16:creationId xmlns:a16="http://schemas.microsoft.com/office/drawing/2014/main" id="{0E6E917D-CACF-4F41-8F5A-6A66038459D5}"/>
              </a:ext>
            </a:extLst>
          </p:cNvPr>
          <p:cNvSpPr>
            <a:spLocks noGrp="1"/>
          </p:cNvSpPr>
          <p:nvPr>
            <p:ph idx="1"/>
          </p:nvPr>
        </p:nvSpPr>
        <p:spPr>
          <a:xfrm>
            <a:off x="2140136" y="2121763"/>
            <a:ext cx="4653738" cy="3626917"/>
          </a:xfrm>
        </p:spPr>
        <p:txBody>
          <a:bodyPr>
            <a:normAutofit fontScale="85000" lnSpcReduction="20000"/>
          </a:bodyPr>
          <a:lstStyle/>
          <a:p>
            <a:r>
              <a:rPr lang="en-US" dirty="0"/>
              <a:t>Self driving cars are soon expected to be seen on roads in the coming decade and are going to disrupt the automobile market that we know of today.</a:t>
            </a:r>
          </a:p>
          <a:p>
            <a:r>
              <a:rPr lang="en-US" dirty="0"/>
              <a:t>Udacity has an ongoing challenge to create an open source platform for self-driving car. The second challenge for the Udacity initiative is to teach a car how to drive using only camera and deep learning.</a:t>
            </a:r>
          </a:p>
        </p:txBody>
      </p:sp>
    </p:spTree>
    <p:extLst>
      <p:ext uri="{BB962C8B-B14F-4D97-AF65-F5344CB8AC3E}">
        <p14:creationId xmlns:p14="http://schemas.microsoft.com/office/powerpoint/2010/main" val="4086602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F24B-7A33-4BF6-957D-2A6F0711DE11}"/>
              </a:ext>
            </a:extLst>
          </p:cNvPr>
          <p:cNvSpPr>
            <a:spLocks noGrp="1"/>
          </p:cNvSpPr>
          <p:nvPr>
            <p:ph type="title"/>
          </p:nvPr>
        </p:nvSpPr>
        <p:spPr>
          <a:xfrm>
            <a:off x="838200" y="224590"/>
            <a:ext cx="10515600" cy="962526"/>
          </a:xfrm>
        </p:spPr>
        <p:txBody>
          <a:bodyPr/>
          <a:lstStyle/>
          <a:p>
            <a:pPr algn="ctr"/>
            <a:r>
              <a:rPr lang="en-US" dirty="0">
                <a:latin typeface="Copperplate Gothic Light" panose="020E0507020206020404" pitchFamily="34" charset="0"/>
              </a:rPr>
              <a:t>References</a:t>
            </a:r>
          </a:p>
        </p:txBody>
      </p:sp>
      <p:sp>
        <p:nvSpPr>
          <p:cNvPr id="3" name="Content Placeholder 2">
            <a:extLst>
              <a:ext uri="{FF2B5EF4-FFF2-40B4-BE49-F238E27FC236}">
                <a16:creationId xmlns:a16="http://schemas.microsoft.com/office/drawing/2014/main" id="{D48402B7-E93A-4417-8C7C-412079998AB3}"/>
              </a:ext>
            </a:extLst>
          </p:cNvPr>
          <p:cNvSpPr>
            <a:spLocks noGrp="1"/>
          </p:cNvSpPr>
          <p:nvPr>
            <p:ph idx="1"/>
          </p:nvPr>
        </p:nvSpPr>
        <p:spPr>
          <a:xfrm>
            <a:off x="838200" y="1411706"/>
            <a:ext cx="11032958" cy="5214436"/>
          </a:xfrm>
        </p:spPr>
        <p:txBody>
          <a:bodyPr>
            <a:normAutofit/>
          </a:bodyPr>
          <a:lstStyle/>
          <a:p>
            <a:pPr algn="just"/>
            <a:r>
              <a:rPr lang="en-US" dirty="0"/>
              <a:t>N. Srivastava, G. Hinton, A. </a:t>
            </a:r>
            <a:r>
              <a:rPr lang="en-US" dirty="0" err="1"/>
              <a:t>Krizhevsky</a:t>
            </a:r>
            <a:r>
              <a:rPr lang="en-US" dirty="0"/>
              <a:t>, I. </a:t>
            </a:r>
            <a:r>
              <a:rPr lang="en-US" dirty="0" err="1"/>
              <a:t>Sutskever</a:t>
            </a:r>
            <a:r>
              <a:rPr lang="en-US" dirty="0"/>
              <a:t>, and R. </a:t>
            </a:r>
            <a:r>
              <a:rPr lang="en-US" dirty="0" err="1"/>
              <a:t>Salakhutdinov</a:t>
            </a:r>
            <a:r>
              <a:rPr lang="en-US" dirty="0"/>
              <a:t>, “Dropout: A simple way to prevent neural networks from overfitting,” Journal of Machine Learning Research 15 1929-1958, 2014.</a:t>
            </a:r>
          </a:p>
          <a:p>
            <a:pPr algn="just"/>
            <a:r>
              <a:rPr lang="pl-PL" dirty="0"/>
              <a:t>M. Bojarski, D. Testa, D. Dworakowski, B. Firner, P. G. B. Flepp, L. D.</a:t>
            </a:r>
            <a:r>
              <a:rPr lang="en-US" dirty="0"/>
              <a:t> </a:t>
            </a:r>
            <a:r>
              <a:rPr lang="en-US" dirty="0" err="1"/>
              <a:t>Jackel</a:t>
            </a:r>
            <a:r>
              <a:rPr lang="en-US" dirty="0"/>
              <a:t>, M. </a:t>
            </a:r>
            <a:r>
              <a:rPr lang="en-US" dirty="0" err="1"/>
              <a:t>Monfort</a:t>
            </a:r>
            <a:r>
              <a:rPr lang="en-US" dirty="0"/>
              <a:t>, U. Muller, and J. Zhang, “End to end learning for self-driving cars,” </a:t>
            </a:r>
            <a:r>
              <a:rPr lang="en-US" dirty="0" err="1"/>
              <a:t>arXiv</a:t>
            </a:r>
            <a:r>
              <a:rPr lang="en-US" dirty="0"/>
              <a:t> preprint arXiv:1604.07316, 2016.</a:t>
            </a:r>
          </a:p>
          <a:p>
            <a:r>
              <a:rPr lang="en-US" dirty="0"/>
              <a:t>A. </a:t>
            </a:r>
            <a:r>
              <a:rPr lang="en-US" dirty="0" err="1"/>
              <a:t>Karpathy</a:t>
            </a:r>
            <a:r>
              <a:rPr lang="en-US" dirty="0"/>
              <a:t>, G. </a:t>
            </a:r>
            <a:r>
              <a:rPr lang="en-US" dirty="0" err="1"/>
              <a:t>Toderici</a:t>
            </a:r>
            <a:r>
              <a:rPr lang="en-US" dirty="0"/>
              <a:t>, S. Shetty, T. Leung, R. </a:t>
            </a:r>
            <a:r>
              <a:rPr lang="en-US" dirty="0" err="1"/>
              <a:t>Sukthankar</a:t>
            </a:r>
            <a:r>
              <a:rPr lang="en-US" dirty="0"/>
              <a:t>, and L. Fei-Fei, “Large-scale video classification with convolutional neural networks,” In Proceedings of the IEEE conference on Computer Vision and Pattern Recognition, 2014.</a:t>
            </a:r>
          </a:p>
        </p:txBody>
      </p:sp>
    </p:spTree>
    <p:extLst>
      <p:ext uri="{BB962C8B-B14F-4D97-AF65-F5344CB8AC3E}">
        <p14:creationId xmlns:p14="http://schemas.microsoft.com/office/powerpoint/2010/main" val="277730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1556E-AA1C-47A4-BFE3-395DA85DAEBD}"/>
              </a:ext>
            </a:extLst>
          </p:cNvPr>
          <p:cNvSpPr>
            <a:spLocks noGrp="1"/>
          </p:cNvSpPr>
          <p:nvPr>
            <p:ph idx="1"/>
          </p:nvPr>
        </p:nvSpPr>
        <p:spPr>
          <a:xfrm>
            <a:off x="549442" y="460834"/>
            <a:ext cx="10515600" cy="5936331"/>
          </a:xfrm>
        </p:spPr>
        <p:txBody>
          <a:bodyPr>
            <a:normAutofit lnSpcReduction="10000"/>
          </a:bodyPr>
          <a:lstStyle/>
          <a:p>
            <a:pPr algn="just"/>
            <a:r>
              <a:rPr lang="it-IT" dirty="0"/>
              <a:t>J. Deng, W. Dong, R. Socher, J. Li, K. Li, and F.-F. Li, “Imagenet.”</a:t>
            </a:r>
          </a:p>
          <a:p>
            <a:pPr algn="just"/>
            <a:r>
              <a:rPr lang="en-US" dirty="0"/>
              <a:t>D. A. Pomerleau, “</a:t>
            </a:r>
            <a:r>
              <a:rPr lang="en-US" dirty="0" err="1"/>
              <a:t>Alvinn</a:t>
            </a:r>
            <a:r>
              <a:rPr lang="en-US" dirty="0"/>
              <a:t>, an autonomous land vehicle in a neural network,” Technical report, Carnegie Mellon University, Computer Science Department, 1989.</a:t>
            </a:r>
          </a:p>
          <a:p>
            <a:pPr algn="just"/>
            <a:r>
              <a:rPr lang="en-US" dirty="0"/>
              <a:t>K. He, X. Zhang, S. Ren, and J. Sun, “Deep residual learning for image </a:t>
            </a:r>
            <a:r>
              <a:rPr lang="fr-FR" dirty="0"/>
              <a:t>recognition,” </a:t>
            </a:r>
            <a:r>
              <a:rPr lang="fr-FR" dirty="0" err="1"/>
              <a:t>arXiv</a:t>
            </a:r>
            <a:r>
              <a:rPr lang="fr-FR" dirty="0"/>
              <a:t> </a:t>
            </a:r>
            <a:r>
              <a:rPr lang="fr-FR" dirty="0" err="1"/>
              <a:t>preprint</a:t>
            </a:r>
            <a:r>
              <a:rPr lang="fr-FR" dirty="0"/>
              <a:t> arXiv:1512.03385, 2015.</a:t>
            </a:r>
            <a:endParaRPr lang="en-US" dirty="0"/>
          </a:p>
          <a:p>
            <a:pPr algn="just"/>
            <a:r>
              <a:rPr lang="en-US" dirty="0"/>
              <a:t>E. Santana and G. </a:t>
            </a:r>
            <a:r>
              <a:rPr lang="en-US" dirty="0" err="1"/>
              <a:t>Hotz</a:t>
            </a:r>
            <a:r>
              <a:rPr lang="en-US" dirty="0"/>
              <a:t>, "Learning a Driving Simulator", arXiv:1608.01230v1, 2016.</a:t>
            </a:r>
          </a:p>
          <a:p>
            <a:pPr algn="just"/>
            <a:r>
              <a:rPr lang="en-US" dirty="0"/>
              <a:t>C. </a:t>
            </a:r>
            <a:r>
              <a:rPr lang="en-US" dirty="0" err="1"/>
              <a:t>Szegedy</a:t>
            </a:r>
            <a:r>
              <a:rPr lang="en-US" dirty="0"/>
              <a:t>, V. </a:t>
            </a:r>
            <a:r>
              <a:rPr lang="en-US" dirty="0" err="1"/>
              <a:t>Vanhoucke</a:t>
            </a:r>
            <a:r>
              <a:rPr lang="en-US" dirty="0"/>
              <a:t>, S. </a:t>
            </a:r>
            <a:r>
              <a:rPr lang="en-US" dirty="0" err="1"/>
              <a:t>Ioffe</a:t>
            </a:r>
            <a:r>
              <a:rPr lang="en-US" dirty="0"/>
              <a:t>, J. </a:t>
            </a:r>
            <a:r>
              <a:rPr lang="en-US" dirty="0" err="1"/>
              <a:t>Shlens</a:t>
            </a:r>
            <a:r>
              <a:rPr lang="en-US" dirty="0"/>
              <a:t> and Z. </a:t>
            </a:r>
            <a:r>
              <a:rPr lang="en-US" dirty="0" err="1"/>
              <a:t>Wojna</a:t>
            </a:r>
            <a:r>
              <a:rPr lang="en-US" dirty="0"/>
              <a:t>, “Rethinking the Inception Architecture for Computer Vision”, arXiv:1512.00567v3, 2015.</a:t>
            </a:r>
            <a:endParaRPr lang="fr-FR" dirty="0"/>
          </a:p>
          <a:p>
            <a:pPr algn="just"/>
            <a:r>
              <a:rPr lang="en-US" dirty="0"/>
              <a:t>S. Du, H. Guo, and A. Simpson, “Self-driving car steering angle prediction based on image recognition,” http://cs231n.stanford.edu /reports/2017/pdfs/626.pdf, 2017.</a:t>
            </a:r>
          </a:p>
        </p:txBody>
      </p:sp>
    </p:spTree>
    <p:extLst>
      <p:ext uri="{BB962C8B-B14F-4D97-AF65-F5344CB8AC3E}">
        <p14:creationId xmlns:p14="http://schemas.microsoft.com/office/powerpoint/2010/main" val="1049097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1524001"/>
            <a:ext cx="5029200" cy="3886201"/>
          </a:xfrm>
          <a:prstGeom prst="rect">
            <a:avLst/>
          </a:prstGeom>
        </p:spPr>
      </p:pic>
    </p:spTree>
    <p:extLst>
      <p:ext uri="{BB962C8B-B14F-4D97-AF65-F5344CB8AC3E}">
        <p14:creationId xmlns:p14="http://schemas.microsoft.com/office/powerpoint/2010/main" val="18522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2EF8-AA30-4F2D-A02C-209F8466BC44}"/>
              </a:ext>
            </a:extLst>
          </p:cNvPr>
          <p:cNvSpPr>
            <a:spLocks noGrp="1"/>
          </p:cNvSpPr>
          <p:nvPr>
            <p:ph type="ctrTitle"/>
          </p:nvPr>
        </p:nvSpPr>
        <p:spPr>
          <a:xfrm>
            <a:off x="1524000" y="192505"/>
            <a:ext cx="9144000" cy="830931"/>
          </a:xfrm>
        </p:spPr>
        <p:txBody>
          <a:bodyPr>
            <a:normAutofit/>
          </a:bodyPr>
          <a:lstStyle/>
          <a:p>
            <a:r>
              <a:rPr lang="en-US" sz="4800" b="1" dirty="0">
                <a:latin typeface="Copperplate Gothic Light" panose="020E0507020206020404" pitchFamily="34" charset="0"/>
              </a:rPr>
              <a:t>Abstract</a:t>
            </a:r>
          </a:p>
        </p:txBody>
      </p:sp>
      <p:sp>
        <p:nvSpPr>
          <p:cNvPr id="3" name="Subtitle 2">
            <a:extLst>
              <a:ext uri="{FF2B5EF4-FFF2-40B4-BE49-F238E27FC236}">
                <a16:creationId xmlns:a16="http://schemas.microsoft.com/office/drawing/2014/main" id="{223B428D-0DB8-4AE5-95EE-22045DD842DB}"/>
              </a:ext>
            </a:extLst>
          </p:cNvPr>
          <p:cNvSpPr>
            <a:spLocks noGrp="1"/>
          </p:cNvSpPr>
          <p:nvPr>
            <p:ph type="subTitle" idx="1"/>
          </p:nvPr>
        </p:nvSpPr>
        <p:spPr>
          <a:xfrm>
            <a:off x="385011" y="1023437"/>
            <a:ext cx="11598441" cy="4671510"/>
          </a:xfrm>
        </p:spPr>
        <p:txBody>
          <a:bodyPr>
            <a:normAutofit/>
          </a:bodyPr>
          <a:lstStyle/>
          <a:p>
            <a:pPr algn="l"/>
            <a:endParaRPr lang="en-US" dirty="0"/>
          </a:p>
          <a:p>
            <a:pPr algn="l"/>
            <a:r>
              <a:rPr lang="en-US" sz="2800" dirty="0"/>
              <a:t>In this paper, we propose two deep learning models to learn and predict the steering angle based on the input images. They are :-</a:t>
            </a:r>
          </a:p>
          <a:p>
            <a:pPr algn="l"/>
            <a:endParaRPr lang="en-US" sz="2800" dirty="0"/>
          </a:p>
          <a:p>
            <a:pPr marL="342900" indent="-342900" algn="l">
              <a:buFont typeface="Arial" panose="020B0604020202020204" pitchFamily="34" charset="0"/>
              <a:buChar char="•"/>
            </a:pPr>
            <a:r>
              <a:rPr lang="en-US" sz="2800" dirty="0"/>
              <a:t>An ingenious deep neural network model that includes 2D CNN, Dropout and Network Concatenation.</a:t>
            </a:r>
          </a:p>
          <a:p>
            <a:pPr marL="342900" indent="-342900" algn="l">
              <a:buFont typeface="Arial" panose="020B0604020202020204" pitchFamily="34" charset="0"/>
              <a:buChar char="•"/>
            </a:pPr>
            <a:r>
              <a:rPr lang="en-US" sz="2800" dirty="0"/>
              <a:t>Apply Transfer Learning method and train the last few layers on an already existing model. </a:t>
            </a:r>
          </a:p>
        </p:txBody>
      </p:sp>
    </p:spTree>
    <p:extLst>
      <p:ext uri="{BB962C8B-B14F-4D97-AF65-F5344CB8AC3E}">
        <p14:creationId xmlns:p14="http://schemas.microsoft.com/office/powerpoint/2010/main" val="206302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7809-82C0-4819-AD62-7F26E2F7EC49}"/>
              </a:ext>
            </a:extLst>
          </p:cNvPr>
          <p:cNvSpPr>
            <a:spLocks noGrp="1"/>
          </p:cNvSpPr>
          <p:nvPr>
            <p:ph type="title"/>
          </p:nvPr>
        </p:nvSpPr>
        <p:spPr>
          <a:xfrm>
            <a:off x="962526" y="365125"/>
            <a:ext cx="10391274" cy="1325563"/>
          </a:xfrm>
        </p:spPr>
        <p:txBody>
          <a:bodyPr>
            <a:normAutofit/>
          </a:bodyPr>
          <a:lstStyle/>
          <a:p>
            <a:pPr algn="ctr"/>
            <a:r>
              <a:rPr lang="en-US" b="1" dirty="0">
                <a:latin typeface="Copperplate Gothic Light" panose="020E0507020206020404" pitchFamily="34" charset="0"/>
              </a:rPr>
              <a:t>Introduction</a:t>
            </a:r>
          </a:p>
        </p:txBody>
      </p:sp>
      <p:sp>
        <p:nvSpPr>
          <p:cNvPr id="5" name="Content Placeholder 4">
            <a:extLst>
              <a:ext uri="{FF2B5EF4-FFF2-40B4-BE49-F238E27FC236}">
                <a16:creationId xmlns:a16="http://schemas.microsoft.com/office/drawing/2014/main" id="{98D2AB5A-7246-4316-86D4-574A633F1C9D}"/>
              </a:ext>
            </a:extLst>
          </p:cNvPr>
          <p:cNvSpPr>
            <a:spLocks noGrp="1"/>
          </p:cNvSpPr>
          <p:nvPr>
            <p:ph idx="1"/>
          </p:nvPr>
        </p:nvSpPr>
        <p:spPr>
          <a:xfrm>
            <a:off x="838200" y="1825625"/>
            <a:ext cx="10515600" cy="4351338"/>
          </a:xfrm>
        </p:spPr>
        <p:txBody>
          <a:bodyPr>
            <a:normAutofit/>
          </a:bodyPr>
          <a:lstStyle/>
          <a:p>
            <a:pPr algn="just"/>
            <a:r>
              <a:rPr lang="en-US" dirty="0"/>
              <a:t>We aim at providing a robust end-to-end solution to this problem. The catch here is to eliminate the need for hand-crafted features and instead create a system that first learns the features necessary to predict the steering angle and then trains itself overtime to drive by observing these features. The motivation behind using Convolutional Neural Networks is that they learn features automatically from the training examples and are extremely powerful in image recognition and classification.</a:t>
            </a:r>
          </a:p>
          <a:p>
            <a:endParaRPr lang="en-US" dirty="0"/>
          </a:p>
        </p:txBody>
      </p:sp>
      <p:pic>
        <p:nvPicPr>
          <p:cNvPr id="12" name="Picture 11">
            <a:extLst>
              <a:ext uri="{FF2B5EF4-FFF2-40B4-BE49-F238E27FC236}">
                <a16:creationId xmlns:a16="http://schemas.microsoft.com/office/drawing/2014/main" id="{C1CD6AED-0E1E-4662-ABF9-E715961BD14F}"/>
              </a:ext>
            </a:extLst>
          </p:cNvPr>
          <p:cNvPicPr>
            <a:picLocks noChangeAspect="1"/>
          </p:cNvPicPr>
          <p:nvPr/>
        </p:nvPicPr>
        <p:blipFill>
          <a:blip r:embed="rId2"/>
          <a:stretch>
            <a:fillRect/>
          </a:stretch>
        </p:blipFill>
        <p:spPr>
          <a:xfrm>
            <a:off x="3803349" y="4764505"/>
            <a:ext cx="5063132" cy="1788026"/>
          </a:xfrm>
          <a:prstGeom prst="rect">
            <a:avLst/>
          </a:prstGeom>
        </p:spPr>
      </p:pic>
    </p:spTree>
    <p:extLst>
      <p:ext uri="{BB962C8B-B14F-4D97-AF65-F5344CB8AC3E}">
        <p14:creationId xmlns:p14="http://schemas.microsoft.com/office/powerpoint/2010/main" val="203026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082E5-2026-4002-BD31-9264C7A41767}"/>
              </a:ext>
            </a:extLst>
          </p:cNvPr>
          <p:cNvSpPr>
            <a:spLocks noGrp="1"/>
          </p:cNvSpPr>
          <p:nvPr>
            <p:ph type="ctrTitle"/>
          </p:nvPr>
        </p:nvSpPr>
        <p:spPr>
          <a:xfrm>
            <a:off x="1668379" y="3031958"/>
            <a:ext cx="9144000" cy="911142"/>
          </a:xfrm>
        </p:spPr>
        <p:txBody>
          <a:bodyPr>
            <a:normAutofit fontScale="90000"/>
          </a:bodyPr>
          <a:lstStyle/>
          <a:p>
            <a:r>
              <a:rPr lang="en-US" dirty="0">
                <a:latin typeface="Copperplate Gothic Light" panose="020E0507020206020404" pitchFamily="34" charset="0"/>
              </a:rPr>
              <a:t>Literature Review</a:t>
            </a:r>
          </a:p>
        </p:txBody>
      </p:sp>
    </p:spTree>
    <p:extLst>
      <p:ext uri="{BB962C8B-B14F-4D97-AF65-F5344CB8AC3E}">
        <p14:creationId xmlns:p14="http://schemas.microsoft.com/office/powerpoint/2010/main" val="37124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46F7435D-E3DB-47B1-BA61-B00ACC83A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F263A0B5-F8C4-4116-809F-78A768EA79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92283A8-F656-4EE4-BDFD-5E2488033BBA}"/>
              </a:ext>
            </a:extLst>
          </p:cNvPr>
          <p:cNvPicPr>
            <a:picLocks noChangeAspect="1"/>
          </p:cNvPicPr>
          <p:nvPr/>
        </p:nvPicPr>
        <p:blipFill>
          <a:blip r:embed="rId2"/>
          <a:stretch>
            <a:fillRect/>
          </a:stretch>
        </p:blipFill>
        <p:spPr>
          <a:xfrm>
            <a:off x="7186207" y="967430"/>
            <a:ext cx="4009209" cy="4773591"/>
          </a:xfrm>
          <a:prstGeom prst="rect">
            <a:avLst/>
          </a:prstGeom>
          <a:effectLst/>
        </p:spPr>
      </p:pic>
      <p:sp>
        <p:nvSpPr>
          <p:cNvPr id="8" name="Title 7">
            <a:extLst>
              <a:ext uri="{FF2B5EF4-FFF2-40B4-BE49-F238E27FC236}">
                <a16:creationId xmlns:a16="http://schemas.microsoft.com/office/drawing/2014/main" id="{D3B1F7E4-A6B1-4FC6-BA35-DDD641E25145}"/>
              </a:ext>
            </a:extLst>
          </p:cNvPr>
          <p:cNvSpPr>
            <a:spLocks noGrp="1"/>
          </p:cNvSpPr>
          <p:nvPr>
            <p:ph type="title"/>
          </p:nvPr>
        </p:nvSpPr>
        <p:spPr>
          <a:xfrm>
            <a:off x="648928" y="629266"/>
            <a:ext cx="5174355" cy="1622321"/>
          </a:xfrm>
        </p:spPr>
        <p:txBody>
          <a:bodyPr>
            <a:normAutofit/>
          </a:bodyPr>
          <a:lstStyle/>
          <a:p>
            <a:pPr algn="ctr"/>
            <a:r>
              <a:rPr lang="en-US" dirty="0">
                <a:latin typeface="Copperplate Gothic Light" panose="020E0507020206020404" pitchFamily="34" charset="0"/>
              </a:rPr>
              <a:t>ALVINN SYSTEM</a:t>
            </a:r>
          </a:p>
        </p:txBody>
      </p:sp>
      <p:sp>
        <p:nvSpPr>
          <p:cNvPr id="9" name="Content Placeholder 8">
            <a:extLst>
              <a:ext uri="{FF2B5EF4-FFF2-40B4-BE49-F238E27FC236}">
                <a16:creationId xmlns:a16="http://schemas.microsoft.com/office/drawing/2014/main" id="{C3A2CA89-A62C-4D9A-B166-E278A3E33BEB}"/>
              </a:ext>
            </a:extLst>
          </p:cNvPr>
          <p:cNvSpPr>
            <a:spLocks noGrp="1"/>
          </p:cNvSpPr>
          <p:nvPr>
            <p:ph idx="1"/>
          </p:nvPr>
        </p:nvSpPr>
        <p:spPr>
          <a:xfrm>
            <a:off x="648930" y="2438400"/>
            <a:ext cx="4944151" cy="3785419"/>
          </a:xfrm>
        </p:spPr>
        <p:txBody>
          <a:bodyPr>
            <a:normAutofit/>
          </a:bodyPr>
          <a:lstStyle/>
          <a:p>
            <a:pPr algn="just"/>
            <a:r>
              <a:rPr lang="en-US" sz="2200" dirty="0"/>
              <a:t>The use of neural network in the field of autonomous navigation was spearheaded by D.A Pomerleau who built the Autonomous Land Vehicle in a Neural Network (ALVINN) system in the year 1989. The model takes input from a camera and LIDAR and produces the direction the vehicle should travel in order to follow the road. The ALVINN is relatively a simple 3-layer neural network designed for the task of road following. </a:t>
            </a:r>
          </a:p>
        </p:txBody>
      </p:sp>
    </p:spTree>
    <p:extLst>
      <p:ext uri="{BB962C8B-B14F-4D97-AF65-F5344CB8AC3E}">
        <p14:creationId xmlns:p14="http://schemas.microsoft.com/office/powerpoint/2010/main" val="93990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F7435D-E3DB-47B1-BA61-B00ACC83A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DECF24-8D76-42C5-8005-7B59AD378958}"/>
              </a:ext>
            </a:extLst>
          </p:cNvPr>
          <p:cNvPicPr>
            <a:picLocks noChangeAspect="1"/>
          </p:cNvPicPr>
          <p:nvPr/>
        </p:nvPicPr>
        <p:blipFill>
          <a:blip r:embed="rId2"/>
          <a:stretch>
            <a:fillRect/>
          </a:stretch>
        </p:blipFill>
        <p:spPr>
          <a:xfrm>
            <a:off x="7077376" y="967430"/>
            <a:ext cx="4130617" cy="4773591"/>
          </a:xfrm>
          <a:prstGeom prst="rect">
            <a:avLst/>
          </a:prstGeom>
          <a:effectLst/>
        </p:spPr>
      </p:pic>
      <p:sp>
        <p:nvSpPr>
          <p:cNvPr id="4" name="Title 3">
            <a:extLst>
              <a:ext uri="{FF2B5EF4-FFF2-40B4-BE49-F238E27FC236}">
                <a16:creationId xmlns:a16="http://schemas.microsoft.com/office/drawing/2014/main" id="{5C781AAF-67EB-441E-A6D2-F73C9E5059FA}"/>
              </a:ext>
            </a:extLst>
          </p:cNvPr>
          <p:cNvSpPr>
            <a:spLocks noGrp="1"/>
          </p:cNvSpPr>
          <p:nvPr>
            <p:ph type="title"/>
          </p:nvPr>
        </p:nvSpPr>
        <p:spPr>
          <a:xfrm>
            <a:off x="664584" y="689810"/>
            <a:ext cx="4944152" cy="871966"/>
          </a:xfrm>
        </p:spPr>
        <p:txBody>
          <a:bodyPr>
            <a:normAutofit/>
          </a:bodyPr>
          <a:lstStyle/>
          <a:p>
            <a:pPr algn="ctr"/>
            <a:r>
              <a:rPr lang="en-US" dirty="0">
                <a:latin typeface="Copperplate Gothic Light" panose="020E0507020206020404" pitchFamily="34" charset="0"/>
              </a:rPr>
              <a:t>NVIDIA</a:t>
            </a:r>
          </a:p>
        </p:txBody>
      </p:sp>
      <p:sp>
        <p:nvSpPr>
          <p:cNvPr id="3" name="Content Placeholder 2">
            <a:extLst>
              <a:ext uri="{FF2B5EF4-FFF2-40B4-BE49-F238E27FC236}">
                <a16:creationId xmlns:a16="http://schemas.microsoft.com/office/drawing/2014/main" id="{F7A1DC6D-67ED-4428-A621-F1BC13D03175}"/>
              </a:ext>
            </a:extLst>
          </p:cNvPr>
          <p:cNvSpPr>
            <a:spLocks noGrp="1"/>
          </p:cNvSpPr>
          <p:nvPr>
            <p:ph idx="1"/>
          </p:nvPr>
        </p:nvSpPr>
        <p:spPr>
          <a:xfrm>
            <a:off x="648930" y="1684422"/>
            <a:ext cx="4944151" cy="4539398"/>
          </a:xfrm>
        </p:spPr>
        <p:txBody>
          <a:bodyPr>
            <a:normAutofit/>
          </a:bodyPr>
          <a:lstStyle/>
          <a:p>
            <a:pPr algn="just"/>
            <a:r>
              <a:rPr lang="en-US" sz="2200" dirty="0"/>
              <a:t>Recently, NVIDIA published a paper on end-to-end deep learning for self-driving cars. The paper discusses a basic CNN model to map raw pixels from a single front-facing camera directly to steering commands. The system was never explicitly trained to detect the outline of roads. But interestingly the system was capable of automatically learning internal representations of the necessary processing steps such as detecting useful road features.</a:t>
            </a:r>
          </a:p>
        </p:txBody>
      </p:sp>
    </p:spTree>
    <p:extLst>
      <p:ext uri="{BB962C8B-B14F-4D97-AF65-F5344CB8AC3E}">
        <p14:creationId xmlns:p14="http://schemas.microsoft.com/office/powerpoint/2010/main" val="349064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6F7435D-E3DB-47B1-BA61-B00ACC83A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residual network">
            <a:extLst>
              <a:ext uri="{FF2B5EF4-FFF2-40B4-BE49-F238E27FC236}">
                <a16:creationId xmlns:a16="http://schemas.microsoft.com/office/drawing/2014/main" id="{49BE14DE-FCA8-4380-B1F4-BB6394BCC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689" y="2370483"/>
            <a:ext cx="4163991" cy="196748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AA84B7-1D87-4D43-B112-57140B67A71E}"/>
              </a:ext>
            </a:extLst>
          </p:cNvPr>
          <p:cNvSpPr>
            <a:spLocks noGrp="1"/>
          </p:cNvSpPr>
          <p:nvPr>
            <p:ph type="title"/>
          </p:nvPr>
        </p:nvSpPr>
        <p:spPr>
          <a:xfrm>
            <a:off x="648929" y="629266"/>
            <a:ext cx="5318734" cy="1622321"/>
          </a:xfrm>
        </p:spPr>
        <p:txBody>
          <a:bodyPr>
            <a:normAutofit/>
          </a:bodyPr>
          <a:lstStyle/>
          <a:p>
            <a:r>
              <a:rPr lang="en-US" sz="4000" dirty="0">
                <a:latin typeface="Copperplate Gothic Light" panose="020E0507020206020404" pitchFamily="34" charset="0"/>
              </a:rPr>
              <a:t>Microsoft </a:t>
            </a:r>
            <a:r>
              <a:rPr lang="en-US" sz="4000" dirty="0" err="1">
                <a:latin typeface="Copperplate Gothic Light" panose="020E0507020206020404" pitchFamily="34" charset="0"/>
              </a:rPr>
              <a:t>ResNet</a:t>
            </a:r>
            <a:endParaRPr lang="en-US" sz="4000" dirty="0">
              <a:latin typeface="Copperplate Gothic Light" panose="020E0507020206020404" pitchFamily="34" charset="0"/>
            </a:endParaRPr>
          </a:p>
        </p:txBody>
      </p:sp>
      <p:sp>
        <p:nvSpPr>
          <p:cNvPr id="3" name="Content Placeholder 2">
            <a:extLst>
              <a:ext uri="{FF2B5EF4-FFF2-40B4-BE49-F238E27FC236}">
                <a16:creationId xmlns:a16="http://schemas.microsoft.com/office/drawing/2014/main" id="{77EC0490-4C37-4A8A-B7B5-E90ED16F7BF4}"/>
              </a:ext>
            </a:extLst>
          </p:cNvPr>
          <p:cNvSpPr>
            <a:spLocks noGrp="1"/>
          </p:cNvSpPr>
          <p:nvPr>
            <p:ph idx="1"/>
          </p:nvPr>
        </p:nvSpPr>
        <p:spPr>
          <a:xfrm>
            <a:off x="648930" y="2438400"/>
            <a:ext cx="4944151" cy="3785419"/>
          </a:xfrm>
        </p:spPr>
        <p:txBody>
          <a:bodyPr>
            <a:normAutofit/>
          </a:bodyPr>
          <a:lstStyle/>
          <a:p>
            <a:pPr algn="just"/>
            <a:r>
              <a:rPr lang="en-US" sz="2200" dirty="0"/>
              <a:t>Microsoft Research Asia had come up with a framework called Deep Residual Learning [7] that mitigates the problem of training deep neural networks. The idea of residual mapping connection is to use network layers to fit a residual mapping instead of directly trying to fit desired underlying mapping. Residual networks ease the training of networks and at the same time, they are substantially deeper than those networks used previously.</a:t>
            </a:r>
          </a:p>
        </p:txBody>
      </p:sp>
    </p:spTree>
    <p:extLst>
      <p:ext uri="{BB962C8B-B14F-4D97-AF65-F5344CB8AC3E}">
        <p14:creationId xmlns:p14="http://schemas.microsoft.com/office/powerpoint/2010/main" val="291733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201-499C-4751-B862-1A8AE4624BFC}"/>
              </a:ext>
            </a:extLst>
          </p:cNvPr>
          <p:cNvSpPr>
            <a:spLocks noGrp="1"/>
          </p:cNvSpPr>
          <p:nvPr>
            <p:ph type="title"/>
          </p:nvPr>
        </p:nvSpPr>
        <p:spPr/>
        <p:txBody>
          <a:bodyPr/>
          <a:lstStyle/>
          <a:p>
            <a:pPr algn="ctr"/>
            <a:r>
              <a:rPr lang="en-US" dirty="0">
                <a:latin typeface="Copperplate Gothic Light" panose="020E0507020206020404" pitchFamily="34" charset="0"/>
              </a:rPr>
              <a:t>Problem Description</a:t>
            </a:r>
          </a:p>
        </p:txBody>
      </p:sp>
      <p:sp>
        <p:nvSpPr>
          <p:cNvPr id="3" name="Content Placeholder 2">
            <a:extLst>
              <a:ext uri="{FF2B5EF4-FFF2-40B4-BE49-F238E27FC236}">
                <a16:creationId xmlns:a16="http://schemas.microsoft.com/office/drawing/2014/main" id="{237F7918-0F39-4E5A-B85C-4B87C404B5AD}"/>
              </a:ext>
            </a:extLst>
          </p:cNvPr>
          <p:cNvSpPr>
            <a:spLocks noGrp="1"/>
          </p:cNvSpPr>
          <p:nvPr>
            <p:ph idx="1"/>
          </p:nvPr>
        </p:nvSpPr>
        <p:spPr/>
        <p:txBody>
          <a:bodyPr/>
          <a:lstStyle/>
          <a:p>
            <a:r>
              <a:rPr lang="en-US" dirty="0"/>
              <a:t>To emulate human driving patterns in an autonomous vehicle that is capable of driving in many different situations in real time, taking input only from a single monocular camera, using deep learning techniques.</a:t>
            </a:r>
          </a:p>
        </p:txBody>
      </p:sp>
    </p:spTree>
    <p:extLst>
      <p:ext uri="{BB962C8B-B14F-4D97-AF65-F5344CB8AC3E}">
        <p14:creationId xmlns:p14="http://schemas.microsoft.com/office/powerpoint/2010/main" val="2731624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1238</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Copperplate Gothic Light</vt:lpstr>
      <vt:lpstr>Times New Roman</vt:lpstr>
      <vt:lpstr>Office Theme</vt:lpstr>
      <vt:lpstr>PowerPoint Presentation</vt:lpstr>
      <vt:lpstr>WHY Self - Driving Car ?</vt:lpstr>
      <vt:lpstr>Abstract</vt:lpstr>
      <vt:lpstr>Introduction</vt:lpstr>
      <vt:lpstr>Literature Review</vt:lpstr>
      <vt:lpstr>ALVINN SYSTEM</vt:lpstr>
      <vt:lpstr>NVIDIA</vt:lpstr>
      <vt:lpstr>Microsoft ResNet</vt:lpstr>
      <vt:lpstr>Problem Description</vt:lpstr>
      <vt:lpstr>Dataset</vt:lpstr>
      <vt:lpstr>Data Augmentation and Preprocessing</vt:lpstr>
      <vt:lpstr>Network Architecture</vt:lpstr>
      <vt:lpstr>PowerPoint Presentation</vt:lpstr>
      <vt:lpstr>Transfer Learning</vt:lpstr>
      <vt:lpstr>Experimentation</vt:lpstr>
      <vt:lpstr>Algorithm</vt:lpstr>
      <vt:lpstr>Results</vt:lpstr>
      <vt:lpstr>Training Loss vs Validation Loss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Baskaran, Prakash</dc:creator>
  <cp:lastModifiedBy>Baskaran, Prakash</cp:lastModifiedBy>
  <cp:revision>18</cp:revision>
  <dcterms:created xsi:type="dcterms:W3CDTF">2017-10-29T19:52:46Z</dcterms:created>
  <dcterms:modified xsi:type="dcterms:W3CDTF">2017-12-03T23:22:46Z</dcterms:modified>
</cp:coreProperties>
</file>