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1" r:id="rId3"/>
    <p:sldId id="257" r:id="rId4"/>
    <p:sldId id="259" r:id="rId5"/>
    <p:sldId id="262" r:id="rId6"/>
    <p:sldId id="260" r:id="rId7"/>
    <p:sldId id="264" r:id="rId8"/>
    <p:sldId id="265" r:id="rId9"/>
    <p:sldId id="266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B198D-3497-4D89-A9FC-193DDCACE90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9A657-2593-438B-B87B-377961FD9C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rive.google.com/file/d/1GBbnC-9iwMzSAULCAg7YVZIrvrEknJaP/view?usp=sharing" TargetMode="External"/><Relationship Id="rId1" Type="http://schemas.openxmlformats.org/officeDocument/2006/relationships/hyperlink" Target="https://www.kaggle.com/jr2ngb/superstore-data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zzz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/>
          <p:cNvSpPr/>
          <p:nvPr/>
        </p:nvSpPr>
        <p:spPr>
          <a:xfrm>
            <a:off x="5433267" y="4479263"/>
            <a:ext cx="16284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981" y="155276"/>
            <a:ext cx="8497019" cy="70788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SUPER STORE Data Analysis(2011-2015)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4861" y="5106838"/>
            <a:ext cx="2139350" cy="95410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Presenting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PRAKASH.K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hlinkClick r:id="rId1"/>
              </a:rPr>
              <a:t>Click here to open dataset link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9463"/>
            <a:ext cx="10515600" cy="33474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FFFF00"/>
                </a:solidFill>
                <a:hlinkClick r:id="rId2" tooltip="" action="ppaction://hlinkfile"/>
              </a:rPr>
              <a:t>Click here to View My presentation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zz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-8626"/>
            <a:ext cx="1219200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98" y="224287"/>
            <a:ext cx="11060502" cy="56934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Week Wise Sales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85" y="1035170"/>
            <a:ext cx="3269411" cy="5331123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ANALYSIS :</a:t>
            </a:r>
            <a:r>
              <a:rPr lang="en-US" sz="4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b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b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dirty="0" smtClean="0"/>
              <a:t>From this LINE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CHART we can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understand that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sales are not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increasing or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decreasing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constantly</a:t>
            </a:r>
            <a:endParaRPr lang="en-US" dirty="0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2085" y="1010285"/>
            <a:ext cx="8321675" cy="5532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155"/>
            <a:ext cx="10515600" cy="6469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Category – wise Sales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5426" y="1052423"/>
            <a:ext cx="3140015" cy="53311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4000" b="1" dirty="0" smtClean="0">
                <a:solidFill>
                  <a:srgbClr val="00B0F0"/>
                </a:solidFill>
              </a:rPr>
              <a:t>ANALYSIS</a:t>
            </a:r>
            <a:r>
              <a:rPr lang="en-US" sz="4800" dirty="0" smtClean="0">
                <a:solidFill>
                  <a:srgbClr val="00B0F0"/>
                </a:solidFill>
              </a:rPr>
              <a:t>: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smtClean="0"/>
              <a:t>   In the bar chart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among the Three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segments we can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notice that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CONSUMER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segment has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highest sales in all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three categories </a:t>
            </a:r>
            <a:endParaRPr lang="en-US" dirty="0"/>
          </a:p>
        </p:txBody>
      </p:sp>
      <p:pic>
        <p:nvPicPr>
          <p:cNvPr id="1026" name="Picture 2" descr="C:\Users\dell\Desktop\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8409" y="1061050"/>
            <a:ext cx="8047964" cy="53138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5419" cy="868871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sz="4000" dirty="0" smtClean="0">
                <a:solidFill>
                  <a:srgbClr val="FF0000"/>
                </a:solidFill>
                <a:latin typeface="+mn-lt"/>
              </a:rPr>
              <a:t>Category – Wise Profit</a:t>
            </a:r>
            <a:endParaRPr lang="en-US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592" y="1276709"/>
            <a:ext cx="2949746" cy="5236234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8700" b="1" dirty="0" smtClean="0">
                <a:solidFill>
                  <a:srgbClr val="00B0F0"/>
                </a:solidFill>
              </a:rPr>
              <a:t>   </a:t>
            </a:r>
            <a:r>
              <a:rPr lang="en-US" sz="12300" b="1" dirty="0" smtClean="0">
                <a:solidFill>
                  <a:srgbClr val="00B0F0"/>
                </a:solidFill>
              </a:rPr>
              <a:t>ANALYSIS :</a:t>
            </a:r>
            <a:endParaRPr lang="en-US" sz="12300" b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	 </a:t>
            </a:r>
            <a:r>
              <a:rPr lang="en-US" sz="7400" dirty="0" smtClean="0"/>
              <a:t>From the chart</a:t>
            </a:r>
            <a:endParaRPr lang="en-US" sz="7400" dirty="0" smtClean="0"/>
          </a:p>
          <a:p>
            <a:pPr>
              <a:buNone/>
            </a:pPr>
            <a:r>
              <a:rPr lang="en-US" sz="7400" dirty="0" smtClean="0"/>
              <a:t>	 we can observe </a:t>
            </a:r>
            <a:endParaRPr lang="en-US" sz="7400" dirty="0" smtClean="0"/>
          </a:p>
          <a:p>
            <a:pPr>
              <a:buNone/>
            </a:pPr>
            <a:r>
              <a:rPr lang="en-US" sz="7400" dirty="0" smtClean="0"/>
              <a:t>	that</a:t>
            </a:r>
            <a:r>
              <a:rPr lang="en-US" sz="7400" b="1" dirty="0" smtClean="0"/>
              <a:t> </a:t>
            </a:r>
            <a:r>
              <a:rPr lang="en-US" sz="7400" dirty="0" smtClean="0"/>
              <a:t>almost </a:t>
            </a:r>
            <a:endParaRPr lang="en-US" sz="7400" dirty="0" smtClean="0"/>
          </a:p>
          <a:p>
            <a:pPr>
              <a:buNone/>
            </a:pPr>
            <a:r>
              <a:rPr lang="en-US" sz="7400" dirty="0" smtClean="0"/>
              <a:t>	every sub-</a:t>
            </a:r>
            <a:endParaRPr lang="en-US" sz="7400" dirty="0" smtClean="0"/>
          </a:p>
          <a:p>
            <a:pPr>
              <a:buNone/>
            </a:pPr>
            <a:r>
              <a:rPr lang="en-US" sz="7400" dirty="0" smtClean="0"/>
              <a:t>	category has </a:t>
            </a:r>
            <a:endParaRPr lang="en-US" sz="7400" dirty="0" smtClean="0"/>
          </a:p>
          <a:p>
            <a:pPr>
              <a:buNone/>
            </a:pPr>
            <a:r>
              <a:rPr lang="en-US" sz="7400" dirty="0" smtClean="0"/>
              <a:t>	Profits unlike </a:t>
            </a:r>
            <a:endParaRPr lang="en-US" sz="7400" dirty="0" smtClean="0"/>
          </a:p>
          <a:p>
            <a:pPr>
              <a:buNone/>
            </a:pPr>
            <a:r>
              <a:rPr lang="en-US" sz="7400" b="1" dirty="0" smtClean="0"/>
              <a:t>	TABLES </a:t>
            </a:r>
            <a:r>
              <a:rPr lang="en-US" sz="7400" dirty="0" smtClean="0"/>
              <a:t>and </a:t>
            </a:r>
            <a:endParaRPr lang="en-US" sz="7400" dirty="0" smtClean="0"/>
          </a:p>
          <a:p>
            <a:pPr>
              <a:buNone/>
            </a:pPr>
            <a:r>
              <a:rPr lang="en-US" sz="7400" dirty="0" smtClean="0"/>
              <a:t>	BOOKCASES </a:t>
            </a:r>
            <a:endParaRPr lang="en-US" sz="7400" dirty="0" smtClean="0"/>
          </a:p>
          <a:p>
            <a:pPr>
              <a:buNone/>
            </a:pPr>
            <a:r>
              <a:rPr lang="en-US" sz="7400" dirty="0" smtClean="0"/>
              <a:t>	,COPIERS AND </a:t>
            </a:r>
            <a:endParaRPr lang="en-US" sz="7400" dirty="0" smtClean="0"/>
          </a:p>
          <a:p>
            <a:pPr>
              <a:buNone/>
            </a:pPr>
            <a:r>
              <a:rPr lang="en-US" sz="7400" dirty="0" smtClean="0"/>
              <a:t>	PHONES are giving </a:t>
            </a:r>
            <a:endParaRPr lang="en-US" sz="7400" dirty="0" smtClean="0"/>
          </a:p>
          <a:p>
            <a:pPr>
              <a:buNone/>
            </a:pPr>
            <a:r>
              <a:rPr lang="en-US" sz="7400" dirty="0" smtClean="0"/>
              <a:t>	good amount of </a:t>
            </a:r>
            <a:endParaRPr lang="en-US" sz="7400" dirty="0" smtClean="0"/>
          </a:p>
          <a:p>
            <a:pPr>
              <a:buNone/>
            </a:pPr>
            <a:r>
              <a:rPr lang="en-US" sz="7400" b="1" dirty="0" smtClean="0"/>
              <a:t>	PROFITS</a:t>
            </a:r>
            <a:endParaRPr lang="en-US" sz="7400" dirty="0"/>
          </a:p>
        </p:txBody>
      </p:sp>
      <p:pic>
        <p:nvPicPr>
          <p:cNvPr id="2050" name="Picture 2" descr="C:\Users\dell\Desktop\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3653" y="1457864"/>
            <a:ext cx="8079464" cy="50723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Average - shipping price VS Sales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0808" y="1233577"/>
            <a:ext cx="4002656" cy="520172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	</a:t>
            </a:r>
            <a:r>
              <a:rPr lang="en-US" sz="3200" dirty="0" smtClean="0"/>
              <a:t>  </a:t>
            </a:r>
            <a:r>
              <a:rPr lang="en-US" sz="4000" dirty="0" smtClean="0">
                <a:solidFill>
                  <a:srgbClr val="00B0F0"/>
                </a:solidFill>
              </a:rPr>
              <a:t>ANALYSIS :</a:t>
            </a:r>
            <a:endParaRPr lang="en-US" sz="4000" dirty="0" smtClean="0"/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dirty="0" smtClean="0"/>
              <a:t>From the</a:t>
            </a:r>
            <a:r>
              <a:rPr lang="en-US" b="1" dirty="0" smtClean="0"/>
              <a:t> SCATTER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PLOT</a:t>
            </a:r>
            <a:r>
              <a:rPr lang="en-US" dirty="0" smtClean="0"/>
              <a:t> we can notice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that when the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average shipping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price is grater than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35 ,the amount of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sales are Decreasing</a:t>
            </a:r>
            <a:endParaRPr lang="en-US" dirty="0"/>
          </a:p>
        </p:txBody>
      </p:sp>
      <p:pic>
        <p:nvPicPr>
          <p:cNvPr id="3074" name="Picture 2" descr="C:\Users\dell\Desktop\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8792" y="1268083"/>
            <a:ext cx="7522233" cy="51931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1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Region – Wise Category Measures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8558" y="1328467"/>
            <a:ext cx="3260785" cy="54173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B0F0"/>
                </a:solidFill>
              </a:rPr>
              <a:t>  </a:t>
            </a:r>
            <a:r>
              <a:rPr lang="en-US" sz="3600" b="1" dirty="0" smtClean="0">
                <a:solidFill>
                  <a:srgbClr val="00B0F0"/>
                </a:solidFill>
              </a:rPr>
              <a:t>ANALYSIS</a:t>
            </a:r>
            <a:r>
              <a:rPr lang="en-US" sz="4000" b="1" dirty="0" smtClean="0">
                <a:solidFill>
                  <a:srgbClr val="00B0F0"/>
                </a:solidFill>
              </a:rPr>
              <a:t> :</a:t>
            </a:r>
            <a:endParaRPr lang="en-US" sz="4000" b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b="1" dirty="0" smtClean="0"/>
              <a:t>	 </a:t>
            </a:r>
            <a:r>
              <a:rPr lang="en-US" dirty="0" smtClean="0"/>
              <a:t>From this Heat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map we can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observe that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CENTRAL</a:t>
            </a:r>
            <a:r>
              <a:rPr lang="en-US" b="1" dirty="0" smtClean="0"/>
              <a:t> </a:t>
            </a:r>
            <a:r>
              <a:rPr lang="en-US" dirty="0" smtClean="0"/>
              <a:t>Region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has highest SALES 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QUANTITY and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PROFITS </a:t>
            </a:r>
            <a:endParaRPr lang="en-US" dirty="0"/>
          </a:p>
        </p:txBody>
      </p:sp>
      <p:pic>
        <p:nvPicPr>
          <p:cNvPr id="4098" name="Picture 2" descr="C:\Users\dell\Desktop\5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0166" y="1328468"/>
            <a:ext cx="8307238" cy="52793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529"/>
            <a:ext cx="10383175" cy="80225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Country – Wise Measures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2076" y="1173193"/>
            <a:ext cx="2915728" cy="557266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	  </a:t>
            </a:r>
            <a:r>
              <a:rPr lang="en-US" sz="3800" b="1" dirty="0" smtClean="0">
                <a:solidFill>
                  <a:srgbClr val="00B0F0"/>
                </a:solidFill>
              </a:rPr>
              <a:t>ANALYSIS</a:t>
            </a:r>
            <a:r>
              <a:rPr lang="en-US" b="1" dirty="0" smtClean="0">
                <a:solidFill>
                  <a:srgbClr val="00B0F0"/>
                </a:solidFill>
              </a:rPr>
              <a:t> :</a:t>
            </a:r>
            <a:endParaRPr lang="en-US" b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b="1" dirty="0" smtClean="0"/>
              <a:t>	 </a:t>
            </a:r>
            <a:r>
              <a:rPr lang="en-US" dirty="0" smtClean="0"/>
              <a:t>From the above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Map chart we can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notice that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UNITED STAES 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AUSTRALIA and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FRANCE are the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top 3 countries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which has higher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sales and Quantity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and UNITED STATES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, INDIA and CHINA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has higher PROFITS </a:t>
            </a:r>
            <a:endParaRPr lang="en-US" dirty="0"/>
          </a:p>
        </p:txBody>
      </p:sp>
      <p:pic>
        <p:nvPicPr>
          <p:cNvPr id="5122" name="Picture 2" descr="C:\Users\dell\Desktop\6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7034" y="1121434"/>
            <a:ext cx="8229600" cy="55554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98" y="155275"/>
            <a:ext cx="10506974" cy="6814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DASHBOARD - 1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155" y="1630392"/>
            <a:ext cx="405442" cy="454657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 descr="C:\Users\dell\Desktop\7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8408" y="836761"/>
            <a:ext cx="11783683" cy="58745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DASHBOARD - 2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dell\Desktop\8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5660" y="905773"/>
            <a:ext cx="11800935" cy="5814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1226</Words>
  <Application>WPS Presentation</Application>
  <PresentationFormat>Custom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 Black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    Week Wise Sales</vt:lpstr>
      <vt:lpstr>     Category – wise Sales</vt:lpstr>
      <vt:lpstr>	Category – Wise Profit</vt:lpstr>
      <vt:lpstr>Average - shipping price VS Sales</vt:lpstr>
      <vt:lpstr>Region – Wise Category Measures</vt:lpstr>
      <vt:lpstr>Country – Wise Measures</vt:lpstr>
      <vt:lpstr>		DASHBOARD - 1 	</vt:lpstr>
      <vt:lpstr>DASHBOARD - 2</vt:lpstr>
      <vt:lpstr>Click here to open dataset link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:   From this LINE CHART we can understand that sales are not increasing or decreasing constantly</dc:title>
  <dc:creator/>
  <cp:lastModifiedBy>dell</cp:lastModifiedBy>
  <cp:revision>17</cp:revision>
  <dcterms:created xsi:type="dcterms:W3CDTF">2020-09-27T14:15:00Z</dcterms:created>
  <dcterms:modified xsi:type="dcterms:W3CDTF">2020-09-28T16:05:08Z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