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70" r:id="rId12"/>
    <p:sldId id="267"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82"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C8238-73DF-4061-9A60-A5E1AC6B4E00}" type="datetimeFigureOut">
              <a:rPr lang="en-US" smtClean="0"/>
              <a:pPr/>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E60D8-F672-415C-BA9E-07529320C57D}" type="slidenum">
              <a:rPr lang="en-US" smtClean="0"/>
              <a:pPr/>
              <a:t>‹#›</a:t>
            </a:fld>
            <a:endParaRPr lang="en-US"/>
          </a:p>
        </p:txBody>
      </p:sp>
    </p:spTree>
    <p:extLst>
      <p:ext uri="{BB962C8B-B14F-4D97-AF65-F5344CB8AC3E}">
        <p14:creationId xmlns:p14="http://schemas.microsoft.com/office/powerpoint/2010/main" xmlns="" val="166821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E60D8-F672-415C-BA9E-07529320C57D}" type="slidenum">
              <a:rPr lang="en-US" smtClean="0"/>
              <a:pPr/>
              <a:t>6</a:t>
            </a:fld>
            <a:endParaRPr lang="en-US"/>
          </a:p>
        </p:txBody>
      </p:sp>
    </p:spTree>
    <p:extLst>
      <p:ext uri="{BB962C8B-B14F-4D97-AF65-F5344CB8AC3E}">
        <p14:creationId xmlns:p14="http://schemas.microsoft.com/office/powerpoint/2010/main" xmlns="" val="243955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756E51-B0FF-4C24-BF6C-56F013A75019}" type="datetimeFigureOut">
              <a:rPr lang="en-US" smtClean="0"/>
              <a:pPr/>
              <a:t>1/12/2023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6028329-B244-44BE-93BE-C4A7C22C943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756E51-B0FF-4C24-BF6C-56F013A7501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28329-B244-44BE-93BE-C4A7C22C94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756E51-B0FF-4C24-BF6C-56F013A7501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28329-B244-44BE-93BE-C4A7C22C94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2756E51-B0FF-4C24-BF6C-56F013A7501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28329-B244-44BE-93BE-C4A7C22C943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756E51-B0FF-4C24-BF6C-56F013A75019}" type="datetimeFigureOut">
              <a:rPr lang="en-US" smtClean="0"/>
              <a:pPr/>
              <a:t>1/12/2023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6028329-B244-44BE-93BE-C4A7C22C94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756E51-B0FF-4C24-BF6C-56F013A7501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28329-B244-44BE-93BE-C4A7C22C943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2756E51-B0FF-4C24-BF6C-56F013A7501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028329-B244-44BE-93BE-C4A7C22C943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756E51-B0FF-4C24-BF6C-56F013A7501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028329-B244-44BE-93BE-C4A7C22C94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56E51-B0FF-4C24-BF6C-56F013A7501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028329-B244-44BE-93BE-C4A7C22C94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756E51-B0FF-4C24-BF6C-56F013A7501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28329-B244-44BE-93BE-C4A7C22C943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756E51-B0FF-4C24-BF6C-56F013A75019}" type="datetimeFigureOut">
              <a:rPr lang="en-US" smtClean="0"/>
              <a:pPr/>
              <a:t>1/12/2023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6028329-B244-44BE-93BE-C4A7C22C943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756E51-B0FF-4C24-BF6C-56F013A75019}" type="datetimeFigureOut">
              <a:rPr lang="en-US" smtClean="0"/>
              <a:pPr/>
              <a:t>1/12/2023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6028329-B244-44BE-93BE-C4A7C22C94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ight price prediction | Kaggle">
            <a:extLst>
              <a:ext uri="{FF2B5EF4-FFF2-40B4-BE49-F238E27FC236}">
                <a16:creationId xmlns:lc="http://schemas.openxmlformats.org/drawingml/2006/lockedCanvas" xmlns:a16="http://schemas.microsoft.com/office/drawing/2014/main" xmlns="" id="{EF5BA7E4-8AD4-4595-9254-BCE6CF47C6D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152754"/>
            <a:ext cx="7543800" cy="492182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itle 8"/>
          <p:cNvSpPr>
            <a:spLocks noGrp="1"/>
          </p:cNvSpPr>
          <p:nvPr>
            <p:ph type="title"/>
          </p:nvPr>
        </p:nvSpPr>
        <p:spPr>
          <a:xfrm>
            <a:off x="457200" y="253218"/>
            <a:ext cx="8229600" cy="965982"/>
          </a:xfrm>
        </p:spPr>
        <p:txBody>
          <a:bodyPr/>
          <a:lstStyle/>
          <a:p>
            <a:r>
              <a:rPr lang="en-US" i="1" dirty="0" smtClean="0">
                <a:latin typeface="Algerian" pitchFamily="82" charset="0"/>
              </a:rPr>
              <a:t>Flight Price Prediction</a:t>
            </a:r>
            <a:endParaRPr lang="en-US" i="1" dirty="0">
              <a:latin typeface="Algerian" pitchFamily="82" charset="0"/>
            </a:endParaRPr>
          </a:p>
        </p:txBody>
      </p:sp>
      <p:sp>
        <p:nvSpPr>
          <p:cNvPr id="10" name="Rectangle 9"/>
          <p:cNvSpPr/>
          <p:nvPr/>
        </p:nvSpPr>
        <p:spPr>
          <a:xfrm>
            <a:off x="4876800" y="6096000"/>
            <a:ext cx="3450336" cy="707886"/>
          </a:xfrm>
          <a:prstGeom prst="rect">
            <a:avLst/>
          </a:prstGeom>
        </p:spPr>
        <p:txBody>
          <a:bodyPr wrap="square">
            <a:spAutoFit/>
          </a:bodyPr>
          <a:lstStyle/>
          <a:p>
            <a:r>
              <a:rPr lang="en-US" sz="2000" b="1" i="1" dirty="0" smtClean="0">
                <a:solidFill>
                  <a:schemeClr val="accent3">
                    <a:lumMod val="75000"/>
                  </a:schemeClr>
                </a:solidFill>
                <a:latin typeface="Bahnschrift Light" pitchFamily="34" charset="0"/>
              </a:rPr>
              <a:t>PRAKASH KUMAR SINHA</a:t>
            </a:r>
            <a:endParaRPr lang="en-US" sz="2000" b="1" i="1" dirty="0" smtClean="0">
              <a:solidFill>
                <a:schemeClr val="accent3">
                  <a:lumMod val="75000"/>
                </a:schemeClr>
              </a:solidFill>
              <a:latin typeface="Bahnschrift Light" pitchFamily="34" charset="0"/>
            </a:endParaRPr>
          </a:p>
          <a:p>
            <a:r>
              <a:rPr lang="en-US" sz="2000" b="1" i="1" dirty="0" smtClean="0">
                <a:solidFill>
                  <a:schemeClr val="accent3">
                    <a:lumMod val="75000"/>
                  </a:schemeClr>
                </a:solidFill>
                <a:latin typeface="Bahnschrift Light" pitchFamily="34" charset="0"/>
              </a:rPr>
              <a:t>INTERNSHIP 33 </a:t>
            </a:r>
            <a:endParaRPr lang="en-US" sz="2000" b="1" i="1" dirty="0">
              <a:solidFill>
                <a:schemeClr val="accent3">
                  <a:lumMod val="75000"/>
                </a:schemeClr>
              </a:solidFill>
              <a:latin typeface="Bahnschrift Light" pitchFamily="34" charset="0"/>
            </a:endParaRPr>
          </a:p>
        </p:txBody>
      </p:sp>
    </p:spTree>
    <p:extLst>
      <p:ext uri="{BB962C8B-B14F-4D97-AF65-F5344CB8AC3E}">
        <p14:creationId xmlns:p14="http://schemas.microsoft.com/office/powerpoint/2010/main" xmlns="" val="3457397383"/>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Decision Tree regression</a:t>
            </a:r>
            <a:endParaRPr lang="en-US" sz="3200" dirty="0"/>
          </a:p>
        </p:txBody>
      </p:sp>
      <p:pic>
        <p:nvPicPr>
          <p:cNvPr id="4098" name="Picture 2"/>
          <p:cNvPicPr>
            <a:picLocks noChangeAspect="1" noChangeArrowheads="1"/>
          </p:cNvPicPr>
          <p:nvPr/>
        </p:nvPicPr>
        <p:blipFill>
          <a:blip r:embed="rId2"/>
          <a:srcRect/>
          <a:stretch>
            <a:fillRect/>
          </a:stretch>
        </p:blipFill>
        <p:spPr bwMode="auto">
          <a:xfrm>
            <a:off x="685800" y="1447800"/>
            <a:ext cx="7848600" cy="3810000"/>
          </a:xfrm>
          <a:prstGeom prst="rect">
            <a:avLst/>
          </a:prstGeom>
          <a:noFill/>
          <a:ln w="9525">
            <a:noFill/>
            <a:miter lim="800000"/>
            <a:headEnd/>
            <a:tailEnd/>
          </a:ln>
          <a:effectLst/>
        </p:spPr>
      </p:pic>
    </p:spTree>
    <p:extLst>
      <p:ext uri="{BB962C8B-B14F-4D97-AF65-F5344CB8AC3E}">
        <p14:creationId xmlns:p14="http://schemas.microsoft.com/office/powerpoint/2010/main" xmlns="" val="380271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FF0000"/>
                </a:solidFill>
              </a:rPr>
              <a:t>Gradient Boosting Regression</a:t>
            </a:r>
            <a:endParaRPr lang="en-US" sz="3200" b="1" u="sng" dirty="0">
              <a:solidFill>
                <a:srgbClr val="FF0000"/>
              </a:solidFill>
            </a:endParaRPr>
          </a:p>
        </p:txBody>
      </p:sp>
      <p:pic>
        <p:nvPicPr>
          <p:cNvPr id="5122" name="Picture 2"/>
          <p:cNvPicPr>
            <a:picLocks noChangeAspect="1" noChangeArrowheads="1"/>
          </p:cNvPicPr>
          <p:nvPr/>
        </p:nvPicPr>
        <p:blipFill>
          <a:blip r:embed="rId2"/>
          <a:srcRect/>
          <a:stretch>
            <a:fillRect/>
          </a:stretch>
        </p:blipFill>
        <p:spPr bwMode="auto">
          <a:xfrm>
            <a:off x="609600" y="1600200"/>
            <a:ext cx="7315200" cy="3733800"/>
          </a:xfrm>
          <a:prstGeom prst="rect">
            <a:avLst/>
          </a:prstGeom>
          <a:noFill/>
          <a:ln w="9525">
            <a:noFill/>
            <a:miter lim="800000"/>
            <a:headEnd/>
            <a:tailEnd/>
          </a:ln>
          <a:effectLst/>
        </p:spPr>
      </p:pic>
    </p:spTree>
    <p:extLst>
      <p:ext uri="{BB962C8B-B14F-4D97-AF65-F5344CB8AC3E}">
        <p14:creationId xmlns:p14="http://schemas.microsoft.com/office/powerpoint/2010/main" xmlns="" val="122683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Hyper Meter Tuning</a:t>
            </a:r>
            <a:endParaRPr lang="en-US" sz="3200" dirty="0"/>
          </a:p>
        </p:txBody>
      </p:sp>
      <p:pic>
        <p:nvPicPr>
          <p:cNvPr id="6146" name="Picture 2"/>
          <p:cNvPicPr>
            <a:picLocks noChangeAspect="1" noChangeArrowheads="1"/>
          </p:cNvPicPr>
          <p:nvPr/>
        </p:nvPicPr>
        <p:blipFill>
          <a:blip r:embed="rId2"/>
          <a:srcRect/>
          <a:stretch>
            <a:fillRect/>
          </a:stretch>
        </p:blipFill>
        <p:spPr bwMode="auto">
          <a:xfrm>
            <a:off x="914400" y="1447800"/>
            <a:ext cx="7353300" cy="4895850"/>
          </a:xfrm>
          <a:prstGeom prst="rect">
            <a:avLst/>
          </a:prstGeom>
          <a:noFill/>
          <a:ln w="9525">
            <a:noFill/>
            <a:miter lim="800000"/>
            <a:headEnd/>
            <a:tailEnd/>
          </a:ln>
          <a:effectLst/>
        </p:spPr>
      </p:pic>
    </p:spTree>
    <p:extLst>
      <p:ext uri="{BB962C8B-B14F-4D97-AF65-F5344CB8AC3E}">
        <p14:creationId xmlns:p14="http://schemas.microsoft.com/office/powerpoint/2010/main" xmlns="" val="340446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chemeClr val="accent6"/>
                </a:solidFill>
              </a:rPr>
              <a:t>Result:</a:t>
            </a:r>
            <a:endParaRPr lang="en-US" sz="3200" b="1" u="sng" dirty="0">
              <a:solidFill>
                <a:schemeClr val="accent6"/>
              </a:solidFill>
            </a:endParaRPr>
          </a:p>
        </p:txBody>
      </p:sp>
      <p:sp>
        <p:nvSpPr>
          <p:cNvPr id="3" name="Rectangle 2"/>
          <p:cNvSpPr/>
          <p:nvPr/>
        </p:nvSpPr>
        <p:spPr>
          <a:xfrm>
            <a:off x="990600" y="1219200"/>
            <a:ext cx="7315200" cy="4801314"/>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Many machine learning algorithms are used to predict. However, the prediction accuracy of these algorithms depends</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heavily</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on</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given</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2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when</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training</a:t>
            </a:r>
            <a:r>
              <a:rPr lang="en-US" spc="-5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model.</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If</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bad</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shape,</a:t>
            </a:r>
            <a:r>
              <a:rPr lang="en-US" spc="-5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model</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will</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0" dirty="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over fitted</a:t>
            </a:r>
            <a:r>
              <a:rPr lang="en-US" spc="-35" dirty="0" smtClean="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and</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inefficient,</a:t>
            </a:r>
            <a:r>
              <a:rPr lang="en-US" spc="-21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which means that data pre-processing is an important part of this experiment and will affect the final results. Thus,</a:t>
            </a:r>
            <a:r>
              <a:rPr lang="en-US" spc="5" dirty="0">
                <a:latin typeface="Calibri" panose="020F0502020204030204" pitchFamily="34" charset="0"/>
                <a:ea typeface="Calibri" panose="020F0502020204030204" pitchFamily="34" charset="0"/>
              </a:rPr>
              <a:t> </a:t>
            </a:r>
            <a:r>
              <a:rPr lang="en-US" spc="-5" dirty="0">
                <a:latin typeface="Calibri" panose="020F0502020204030204" pitchFamily="34" charset="0"/>
                <a:ea typeface="Calibri" panose="020F0502020204030204" pitchFamily="34" charset="0"/>
              </a:rPr>
              <a:t>multiple</a:t>
            </a:r>
            <a:r>
              <a:rPr lang="en-US" spc="-35" dirty="0">
                <a:latin typeface="Calibri" panose="020F0502020204030204" pitchFamily="34" charset="0"/>
                <a:ea typeface="Calibri" panose="020F0502020204030204" pitchFamily="34" charset="0"/>
              </a:rPr>
              <a:t> </a:t>
            </a:r>
            <a:r>
              <a:rPr lang="en-US" spc="-5" dirty="0">
                <a:latin typeface="Calibri" panose="020F0502020204030204" pitchFamily="34" charset="0"/>
                <a:ea typeface="Calibri" panose="020F0502020204030204" pitchFamily="34" charset="0"/>
              </a:rPr>
              <a:t>combinations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of</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pre-processing</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methods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need</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tested</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before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getting</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3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ready</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used</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training.</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After analyzing every model </a:t>
            </a:r>
            <a:r>
              <a:rPr lang="en-US" dirty="0" smtClean="0">
                <a:latin typeface="Calibri" panose="020F0502020204030204" pitchFamily="34" charset="0"/>
                <a:ea typeface="Calibri" panose="020F0502020204030204" pitchFamily="34" charset="0"/>
              </a:rPr>
              <a:t>Random Forest </a:t>
            </a:r>
            <a:r>
              <a:rPr lang="en-US" dirty="0" err="1">
                <a:latin typeface="Calibri" panose="020F0502020204030204" pitchFamily="34" charset="0"/>
                <a:ea typeface="Calibri" panose="020F0502020204030204" pitchFamily="34" charset="0"/>
              </a:rPr>
              <a:t>Regressor</a:t>
            </a:r>
            <a:r>
              <a:rPr lang="en-US" dirty="0">
                <a:latin typeface="Calibri" panose="020F0502020204030204" pitchFamily="34" charset="0"/>
                <a:ea typeface="Calibri" panose="020F0502020204030204" pitchFamily="34" charset="0"/>
              </a:rPr>
              <a:t> shows good accuracy and cv with least difference and on doing hyper</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parameter</a:t>
            </a:r>
            <a:r>
              <a:rPr lang="en-US" spc="-1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tuning</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it</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accuracy reaches</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20" dirty="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87.6%. </a:t>
            </a:r>
            <a:r>
              <a:rPr lang="en-US" dirty="0">
                <a:latin typeface="Calibri" panose="020F0502020204030204" pitchFamily="34" charset="0"/>
                <a:ea typeface="Calibri" panose="020F0502020204030204" pitchFamily="34" charset="0"/>
              </a:rPr>
              <a:t>If we compare the flight prices of the month of January, we can see that price of the flight changes frequently near the date of N</a:t>
            </a:r>
            <a:r>
              <a:rPr lang="en-US" dirty="0" smtClean="0">
                <a:latin typeface="Calibri" panose="020F0502020204030204" pitchFamily="34" charset="0"/>
                <a:ea typeface="Calibri" panose="020F0502020204030204" pitchFamily="34" charset="0"/>
              </a:rPr>
              <a:t>ovember</a:t>
            </a:r>
            <a:r>
              <a:rPr lang="en-US" dirty="0">
                <a:latin typeface="Calibri" panose="020F0502020204030204" pitchFamily="34" charset="0"/>
                <a:ea typeface="Calibri" panose="020F0502020204030204" pitchFamily="34" charset="0"/>
              </a:rPr>
              <a:t>. The flight prices increase in large increments near the departure dates. But increases and decreases in very small increments afterwards. Similarly, if we compare the flight prices in the month of November and December, we can see that flight prices increases. Therefore, we concluded that the flight prices tend to decrease over time, sometimes they show sudden increases but most of the time they tend to decrease</a:t>
            </a:r>
            <a:endParaRPr lang="en-IN"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xmlns="" val="275365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chemeClr val="accent6"/>
                </a:solidFill>
              </a:rPr>
              <a:t>Conclusion</a:t>
            </a:r>
            <a:endParaRPr lang="en-US" sz="3200" b="1" u="sng" dirty="0">
              <a:solidFill>
                <a:schemeClr val="accent6"/>
              </a:solidFill>
            </a:endParaRPr>
          </a:p>
        </p:txBody>
      </p:sp>
      <p:sp>
        <p:nvSpPr>
          <p:cNvPr id="3" name="Rectangle 2"/>
          <p:cNvSpPr/>
          <p:nvPr/>
        </p:nvSpPr>
        <p:spPr>
          <a:xfrm>
            <a:off x="609600" y="1447800"/>
            <a:ext cx="8077200" cy="4313489"/>
          </a:xfrm>
          <a:prstGeom prst="rect">
            <a:avLst/>
          </a:prstGeom>
        </p:spPr>
        <p:txBody>
          <a:bodyPr wrap="square">
            <a:spAutoFit/>
          </a:bodyPr>
          <a:lstStyle/>
          <a:p>
            <a:pPr marL="73025" marR="69215">
              <a:lnSpc>
                <a:spcPct val="127000"/>
              </a:lnSpc>
              <a:spcBef>
                <a:spcPts val="290"/>
              </a:spcBef>
              <a:spcAft>
                <a:spcPts val="0"/>
              </a:spcAft>
            </a:pPr>
            <a:r>
              <a:rPr lang="en-US" dirty="0">
                <a:latin typeface="Calibri" panose="020F0502020204030204" pitchFamily="34" charset="0"/>
                <a:ea typeface="Calibri" panose="020F0502020204030204" pitchFamily="34" charset="0"/>
              </a:rPr>
              <a:t>Flight price prediction can be a challenging task due to the high number of attributes that should be considered for the accurate prediction. The major step in the prediction process is collection and preprocessing of the data</a:t>
            </a:r>
            <a:r>
              <a:rPr lang="en-US" dirty="0">
                <a:latin typeface="Calibri" panose="020F0502020204030204" pitchFamily="34" charset="0"/>
                <a:ea typeface="Calibri" panose="020F0502020204030204" pitchFamily="34" charset="0"/>
                <a:cs typeface="Calibri" panose="020F0502020204030204" pitchFamily="34" charset="0"/>
              </a:rPr>
              <a:t> which we have successfully done using different</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machine learning algorithms like a Decision tree, Bagging, Gradient Boosting and </a:t>
            </a:r>
            <a:r>
              <a:rPr lang="en-US" dirty="0" smtClean="0">
                <a:latin typeface="Calibri" panose="020F0502020204030204" pitchFamily="34" charset="0"/>
                <a:ea typeface="Calibri" panose="020F0502020204030204" pitchFamily="34" charset="0"/>
                <a:cs typeface="Calibri" panose="020F0502020204030204" pitchFamily="34" charset="0"/>
              </a:rPr>
              <a:t>Random Forest </a:t>
            </a:r>
            <a:r>
              <a:rPr lang="en-US" dirty="0">
                <a:latin typeface="Calibri" panose="020F0502020204030204" pitchFamily="34" charset="0"/>
                <a:ea typeface="Calibri" panose="020F0502020204030204" pitchFamily="34" charset="0"/>
                <a:cs typeface="Calibri" panose="020F0502020204030204" pitchFamily="34" charset="0"/>
              </a:rPr>
              <a:t>so it’s clear that </a:t>
            </a:r>
            <a:r>
              <a:rPr lang="en-US" dirty="0" smtClean="0">
                <a:latin typeface="Calibri" panose="020F0502020204030204" pitchFamily="34" charset="0"/>
                <a:ea typeface="Calibri" panose="020F0502020204030204" pitchFamily="34" charset="0"/>
                <a:cs typeface="Calibri" panose="020F0502020204030204" pitchFamily="34" charset="0"/>
              </a:rPr>
              <a:t>Random Forest </a:t>
            </a:r>
            <a:r>
              <a:rPr lang="en-US" dirty="0">
                <a:latin typeface="Calibri" panose="020F0502020204030204" pitchFamily="34" charset="0"/>
                <a:ea typeface="Calibri" panose="020F0502020204030204" pitchFamily="34" charset="0"/>
                <a:cs typeface="Calibri" panose="020F0502020204030204" pitchFamily="34" charset="0"/>
              </a:rPr>
              <a:t>have more accuracy in prediction when compared to the others and also my research provides to find the</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attributes contribution in prediction. So, I would believe this research will be helpful for both the company and people,</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future</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works</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are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stated</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below</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Every</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system</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and</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new</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software</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technology</a:t>
            </a:r>
            <a:r>
              <a:rPr lang="en-US" spc="-2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can</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help</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in</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future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predict</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3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prices.</a:t>
            </a:r>
            <a:r>
              <a:rPr lang="en-US" sz="1400" dirty="0" smtClean="0">
                <a:effectLst/>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Although, this model has achieved astonishing performance in </a:t>
            </a:r>
            <a:r>
              <a:rPr lang="en-US" dirty="0" smtClean="0">
                <a:latin typeface="Calibri" panose="020F0502020204030204" pitchFamily="34" charset="0"/>
                <a:ea typeface="Calibri" panose="020F0502020204030204" pitchFamily="34" charset="0"/>
              </a:rPr>
              <a:t>flight</a:t>
            </a:r>
            <a:r>
              <a:rPr lang="en-US" dirty="0">
                <a:latin typeface="Calibri" panose="020F0502020204030204" pitchFamily="34" charset="0"/>
                <a:ea typeface="Calibri" panose="020F0502020204030204" pitchFamily="34" charset="0"/>
              </a:rPr>
              <a:t> price prediction problem our aim for the future research is to test this model to work successfully with various data sets.</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xmlns="" val="415775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u="sng" dirty="0" smtClean="0">
                <a:solidFill>
                  <a:schemeClr val="accent6">
                    <a:lumMod val="75000"/>
                  </a:schemeClr>
                </a:solidFill>
                <a:latin typeface="Arial" pitchFamily="34" charset="0"/>
                <a:cs typeface="Arial" pitchFamily="34" charset="0"/>
              </a:rPr>
              <a:t>Problem</a:t>
            </a:r>
            <a:r>
              <a:rPr lang="en-IN" dirty="0" smtClean="0">
                <a:solidFill>
                  <a:schemeClr val="accent6">
                    <a:lumMod val="75000"/>
                  </a:schemeClr>
                </a:solidFill>
                <a:latin typeface="Arial" pitchFamily="34" charset="0"/>
                <a:cs typeface="Arial" pitchFamily="34" charset="0"/>
              </a:rPr>
              <a:t> </a:t>
            </a:r>
            <a:r>
              <a:rPr lang="en-IN" u="sng" dirty="0" smtClean="0">
                <a:solidFill>
                  <a:schemeClr val="accent6">
                    <a:lumMod val="75000"/>
                  </a:schemeClr>
                </a:solidFill>
                <a:latin typeface="Arial" pitchFamily="34" charset="0"/>
                <a:cs typeface="Arial" pitchFamily="34" charset="0"/>
              </a:rPr>
              <a:t>statement</a:t>
            </a:r>
            <a:r>
              <a:rPr lang="en-IN" dirty="0" smtClean="0">
                <a:solidFill>
                  <a:schemeClr val="accent6">
                    <a:lumMod val="75000"/>
                  </a:schemeClr>
                </a:solidFill>
                <a:latin typeface="Arial" pitchFamily="34" charset="0"/>
                <a:cs typeface="Arial" pitchFamily="34" charset="0"/>
              </a:rPr>
              <a:t>:</a:t>
            </a:r>
            <a:endParaRPr lang="en-US" dirty="0">
              <a:solidFill>
                <a:schemeClr val="accent6">
                  <a:lumMod val="75000"/>
                </a:schemeClr>
              </a:solidFill>
              <a:latin typeface="Arial" pitchFamily="34" charset="0"/>
              <a:cs typeface="Arial" pitchFamily="34" charset="0"/>
            </a:endParaRPr>
          </a:p>
        </p:txBody>
      </p:sp>
      <p:sp>
        <p:nvSpPr>
          <p:cNvPr id="5" name="TextBox 3">
            <a:extLst>
              <a:ext uri="{FF2B5EF4-FFF2-40B4-BE49-F238E27FC236}">
                <a16:creationId xmlns:lc="http://schemas.openxmlformats.org/drawingml/2006/lockedCanvas" xmlns:a16="http://schemas.microsoft.com/office/drawing/2014/main" xmlns="" id="{413F4571-046D-4231-9D17-AD0BA93BAB62}"/>
              </a:ext>
            </a:extLst>
          </p:cNvPr>
          <p:cNvSpPr txBox="1"/>
          <p:nvPr/>
        </p:nvSpPr>
        <p:spPr>
          <a:xfrm>
            <a:off x="416186" y="1582340"/>
            <a:ext cx="8042014" cy="4708981"/>
          </a:xfrm>
          <a:prstGeom prst="rect">
            <a:avLst/>
          </a:prstGeom>
          <a:noFill/>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0" i="0" u="none" strike="noStrike" baseline="0" dirty="0">
                <a:solidFill>
                  <a:schemeClr val="tx1"/>
                </a:solidFill>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 </a:t>
            </a:r>
          </a:p>
          <a:p>
            <a:pPr marL="0" indent="0" algn="just">
              <a:buNone/>
            </a:pPr>
            <a:r>
              <a:rPr lang="en-US" sz="2000" b="0" i="0" u="none" strike="noStrike" baseline="0" dirty="0">
                <a:solidFill>
                  <a:schemeClr val="tx1"/>
                </a:solidFill>
                <a:latin typeface="Calibri" panose="020F0502020204030204" pitchFamily="34" charset="0"/>
                <a:cs typeface="Calibri" panose="020F0502020204030204" pitchFamily="34" charset="0"/>
              </a:rPr>
              <a:t>	</a:t>
            </a:r>
            <a:endParaRPr lang="en-US" sz="2000" b="0" i="0" u="none" strike="noStrike" baseline="0" dirty="0" smtClean="0">
              <a:solidFill>
                <a:schemeClr val="tx1"/>
              </a:solidFill>
              <a:latin typeface="Calibri" panose="020F0502020204030204" pitchFamily="34" charset="0"/>
              <a:cs typeface="Calibri" panose="020F0502020204030204" pitchFamily="34" charset="0"/>
            </a:endParaRPr>
          </a:p>
          <a:p>
            <a:pPr marL="342900" indent="-342900" algn="just">
              <a:buAutoNum type="arabicPeriod"/>
            </a:pPr>
            <a:r>
              <a:rPr lang="en-US" sz="2000" b="0" i="0" u="none" strike="noStrike" baseline="0" dirty="0" smtClean="0">
                <a:solidFill>
                  <a:schemeClr val="tx1"/>
                </a:solidFill>
                <a:latin typeface="Calibri" panose="020F0502020204030204" pitchFamily="34" charset="0"/>
                <a:cs typeface="Calibri" panose="020F0502020204030204" pitchFamily="34" charset="0"/>
              </a:rPr>
              <a:t>Time </a:t>
            </a:r>
            <a:r>
              <a:rPr lang="en-US" sz="2000" b="0" i="0" u="none" strike="noStrike" baseline="0" dirty="0">
                <a:solidFill>
                  <a:schemeClr val="tx1"/>
                </a:solidFill>
                <a:latin typeface="Calibri" panose="020F0502020204030204" pitchFamily="34" charset="0"/>
                <a:cs typeface="Calibri" panose="020F0502020204030204" pitchFamily="34" charset="0"/>
              </a:rPr>
              <a:t>of purchase patterns (making sure last-minute purchases are expensive) </a:t>
            </a:r>
            <a:endParaRPr lang="en-US" sz="2000" b="0" i="0" u="none" strike="noStrike" baseline="0" dirty="0" smtClean="0">
              <a:solidFill>
                <a:schemeClr val="tx1"/>
              </a:solidFill>
              <a:latin typeface="Calibri" panose="020F0502020204030204" pitchFamily="34" charset="0"/>
              <a:cs typeface="Calibri" panose="020F0502020204030204" pitchFamily="34" charset="0"/>
            </a:endParaRPr>
          </a:p>
          <a:p>
            <a:pPr algn="just"/>
            <a:r>
              <a:rPr lang="en-US" sz="2000" b="0" i="0" u="none" strike="noStrike" baseline="0" dirty="0" smtClean="0">
                <a:solidFill>
                  <a:schemeClr val="tx1"/>
                </a:solidFill>
                <a:latin typeface="Calibri" panose="020F0502020204030204" pitchFamily="34" charset="0"/>
                <a:cs typeface="Calibri" panose="020F0502020204030204" pitchFamily="34" charset="0"/>
              </a:rPr>
              <a:t>2</a:t>
            </a:r>
            <a:r>
              <a:rPr lang="en-US" sz="2000" b="0" i="0" u="none" strike="noStrike" baseline="0" dirty="0">
                <a:solidFill>
                  <a:schemeClr val="tx1"/>
                </a:solidFill>
                <a:latin typeface="Calibri" panose="020F0502020204030204" pitchFamily="34" charset="0"/>
                <a:cs typeface="Calibri" panose="020F0502020204030204" pitchFamily="34" charset="0"/>
              </a:rPr>
              <a:t>. Keeping the flight as full as they want it (raising   prices on a flight which is filling up in order to reduce sales and hold back </a:t>
            </a:r>
            <a:r>
              <a:rPr lang="en-US" sz="2000" b="0" i="0" u="none" strike="noStrike" baseline="0" dirty="0" smtClean="0">
                <a:solidFill>
                  <a:schemeClr val="tx1"/>
                </a:solidFill>
                <a:latin typeface="Calibri" panose="020F0502020204030204" pitchFamily="34" charset="0"/>
                <a:cs typeface="Calibri" panose="020F0502020204030204" pitchFamily="34" charset="0"/>
              </a:rPr>
              <a:t>inventory </a:t>
            </a:r>
            <a:r>
              <a:rPr lang="en-US" sz="2000" b="0" i="0" u="none" strike="noStrike" baseline="0" dirty="0">
                <a:solidFill>
                  <a:schemeClr val="tx1"/>
                </a:solidFill>
                <a:latin typeface="Calibri" panose="020F0502020204030204" pitchFamily="34" charset="0"/>
                <a:cs typeface="Calibri" panose="020F0502020204030204" pitchFamily="34" charset="0"/>
              </a:rPr>
              <a:t>for those  expensive </a:t>
            </a:r>
            <a:r>
              <a:rPr lang="en-US" sz="2000" dirty="0">
                <a:latin typeface="Calibri" panose="020F0502020204030204" pitchFamily="34" charset="0"/>
                <a:cs typeface="Calibri" panose="020F0502020204030204" pitchFamily="34" charset="0"/>
              </a:rPr>
              <a:t>Last minute expensive purchases.</a:t>
            </a:r>
            <a:endParaRPr lang="en-US" sz="2000" b="0" i="0" u="none" strike="noStrike" baseline="0" dirty="0">
              <a:solidFill>
                <a:schemeClr val="tx1"/>
              </a:solidFill>
              <a:latin typeface="Calibri" panose="020F0502020204030204" pitchFamily="34" charset="0"/>
              <a:cs typeface="Calibri" panose="020F0502020204030204" pitchFamily="34" charset="0"/>
            </a:endParaRPr>
          </a:p>
          <a:p>
            <a:pPr algn="ctr"/>
            <a:r>
              <a:rPr lang="en-US" sz="2000" b="0" i="0" u="none" strike="noStrike" baseline="0" dirty="0">
                <a:solidFill>
                  <a:schemeClr val="tx1"/>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a:t>
            </a:r>
          </a:p>
          <a:p>
            <a:pPr algn="ctr"/>
            <a:endParaRPr lang="en-US" sz="2000" b="0" i="0" u="none" strike="noStrike" baseline="0" dirty="0">
              <a:solidFill>
                <a:schemeClr val="tx1"/>
              </a:solidFill>
              <a:latin typeface="Calibri" panose="020F0502020204030204" pitchFamily="34" charset="0"/>
              <a:cs typeface="Calibri" panose="020F0502020204030204" pitchFamily="34" charset="0"/>
            </a:endParaRPr>
          </a:p>
          <a:p>
            <a:pPr algn="ctr"/>
            <a:endParaRPr lang="en-IN" sz="2000" b="0" i="0" u="none" strike="noStrike" baseline="0" dirty="0">
              <a:solidFill>
                <a:schemeClr val="tx1"/>
              </a:solidFill>
              <a:latin typeface="Calibri" panose="020F0502020204030204" pitchFamily="34" charset="0"/>
              <a:cs typeface="Calibri" panose="020F0502020204030204" pitchFamily="34" charset="0"/>
            </a:endParaRPr>
          </a:p>
          <a:p>
            <a:pPr algn="just"/>
            <a:r>
              <a:rPr lang="en-US" sz="2000" b="0" i="0" u="none" strike="noStrike" baseline="0" dirty="0">
                <a:solidFill>
                  <a:schemeClr val="tx1"/>
                </a:solidFill>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 </a:t>
            </a: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97460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lc="http://schemas.openxmlformats.org/drawingml/2006/lockedCanvas" xmlns:a16="http://schemas.microsoft.com/office/drawing/2014/main" xmlns="" id="{6E9E2BEB-130A-453C-908D-B7BD374F5A9C}"/>
              </a:ext>
            </a:extLst>
          </p:cNvPr>
          <p:cNvSpPr>
            <a:spLocks noGrp="1"/>
          </p:cNvSpPr>
          <p:nvPr>
            <p:ph type="title"/>
          </p:nvPr>
        </p:nvSpPr>
        <p:spPr>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r>
              <a:rPr lang="en-US" sz="2800" u="sng" dirty="0" smtClean="0">
                <a:solidFill>
                  <a:srgbClr val="FF0000"/>
                </a:solidFill>
              </a:rPr>
              <a:t/>
            </a:r>
            <a:br>
              <a:rPr lang="en-US" sz="2800" u="sng" dirty="0" smtClean="0">
                <a:solidFill>
                  <a:srgbClr val="FF0000"/>
                </a:solidFill>
              </a:rPr>
            </a:br>
            <a:r>
              <a:rPr lang="en-US" sz="2800" u="sng" dirty="0" smtClean="0">
                <a:solidFill>
                  <a:srgbClr val="FF0000"/>
                </a:solidFill>
                <a:latin typeface="Bahnschrift Condensed" pitchFamily="34" charset="0"/>
              </a:rPr>
              <a:t>The </a:t>
            </a:r>
            <a:r>
              <a:rPr lang="en-US" sz="2800" u="sng" dirty="0">
                <a:solidFill>
                  <a:srgbClr val="FF0000"/>
                </a:solidFill>
                <a:latin typeface="Bahnschrift Condensed" pitchFamily="34" charset="0"/>
              </a:rPr>
              <a:t>Purpose is to Predict </a:t>
            </a:r>
            <a:r>
              <a:rPr lang="en-US" sz="2800" u="sng" dirty="0" smtClean="0">
                <a:solidFill>
                  <a:srgbClr val="FF0000"/>
                </a:solidFill>
                <a:latin typeface="Bahnschrift Condensed" pitchFamily="34" charset="0"/>
              </a:rPr>
              <a:t>Flight PRICE PREDICTION</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1800" dirty="0" smtClean="0"/>
              <a:t>We </a:t>
            </a:r>
            <a:r>
              <a:rPr lang="en-US" sz="1800" dirty="0"/>
              <a:t>trained 4 models, which are proven to be effective, to PREDICT FLIGHT PRICE  based on information </a:t>
            </a:r>
            <a:endParaRPr lang="en-IN" sz="1800" dirty="0"/>
          </a:p>
        </p:txBody>
      </p:sp>
      <p:sp>
        <p:nvSpPr>
          <p:cNvPr id="6" name="Subtitle 2">
            <a:extLst>
              <a:ext uri="{FF2B5EF4-FFF2-40B4-BE49-F238E27FC236}">
                <a16:creationId xmlns:lc="http://schemas.openxmlformats.org/drawingml/2006/lockedCanvas" xmlns:a16="http://schemas.microsoft.com/office/drawing/2014/main" xmlns="" id="{A301AA69-3EBE-4D35-B90F-33D3557E5C09}"/>
              </a:ext>
            </a:extLst>
          </p:cNvPr>
          <p:cNvSpPr>
            <a:spLocks noGrp="1"/>
          </p:cNvSpPr>
          <p:nvPr/>
        </p:nvSpPr>
        <p:spPr>
          <a:xfrm>
            <a:off x="457200" y="808250"/>
            <a:ext cx="9404030" cy="5241500"/>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                              </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lc="http://schemas.openxmlformats.org/drawingml/2006/lockedCanvas" xmlns:a16="http://schemas.microsoft.com/office/drawing/2014/main" xmlns="" id="{739588D8-D633-4201-80D6-701AF5A908BA}"/>
              </a:ext>
            </a:extLst>
          </p:cNvPr>
          <p:cNvSpPr/>
          <p:nvPr/>
        </p:nvSpPr>
        <p:spPr>
          <a:xfrm>
            <a:off x="304800" y="2514600"/>
            <a:ext cx="3205579" cy="42613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latin typeface="Calibri" panose="020F0502020204030204" pitchFamily="34" charset="0"/>
                <a:cs typeface="Calibri" panose="020F0502020204030204" pitchFamily="34" charset="0"/>
              </a:rPr>
              <a:t>FLIGHT NAME </a:t>
            </a:r>
          </a:p>
        </p:txBody>
      </p:sp>
      <p:sp>
        <p:nvSpPr>
          <p:cNvPr id="9" name="Rectangle 8">
            <a:extLst>
              <a:ext uri="{FF2B5EF4-FFF2-40B4-BE49-F238E27FC236}">
                <a16:creationId xmlns:lc="http://schemas.openxmlformats.org/drawingml/2006/lockedCanvas" xmlns:a16="http://schemas.microsoft.com/office/drawing/2014/main" xmlns="" id="{8871229C-426A-418D-A857-3F351BDDFE6A}"/>
              </a:ext>
            </a:extLst>
          </p:cNvPr>
          <p:cNvSpPr/>
          <p:nvPr/>
        </p:nvSpPr>
        <p:spPr>
          <a:xfrm>
            <a:off x="304799" y="3275031"/>
            <a:ext cx="3205579" cy="301841"/>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latin typeface="Calibri" panose="020F0502020204030204" pitchFamily="34" charset="0"/>
                <a:cs typeface="Calibri" panose="020F0502020204030204" pitchFamily="34" charset="0"/>
              </a:rPr>
              <a:t>DEPARTURE TIME</a:t>
            </a:r>
            <a:r>
              <a:rPr lang="en-IN" sz="1200" b="1" dirty="0"/>
              <a:t> </a:t>
            </a:r>
          </a:p>
        </p:txBody>
      </p:sp>
      <p:sp>
        <p:nvSpPr>
          <p:cNvPr id="10" name="Rectangle 9">
            <a:extLst>
              <a:ext uri="{FF2B5EF4-FFF2-40B4-BE49-F238E27FC236}">
                <a16:creationId xmlns:lc="http://schemas.openxmlformats.org/drawingml/2006/lockedCanvas" xmlns:a16="http://schemas.microsoft.com/office/drawing/2014/main" xmlns="" id="{46ABC507-D935-4202-9EBE-7AE3145677B6}"/>
              </a:ext>
            </a:extLst>
          </p:cNvPr>
          <p:cNvSpPr/>
          <p:nvPr/>
        </p:nvSpPr>
        <p:spPr>
          <a:xfrm>
            <a:off x="381001" y="3962399"/>
            <a:ext cx="3082282" cy="30184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ARRIVAL TIME</a:t>
            </a:r>
            <a:r>
              <a:rPr lang="en-IN" sz="1200" b="1" dirty="0"/>
              <a:t> </a:t>
            </a:r>
          </a:p>
        </p:txBody>
      </p:sp>
      <p:sp>
        <p:nvSpPr>
          <p:cNvPr id="11" name="Rectangle 10">
            <a:extLst>
              <a:ext uri="{FF2B5EF4-FFF2-40B4-BE49-F238E27FC236}">
                <a16:creationId xmlns:lc="http://schemas.openxmlformats.org/drawingml/2006/lockedCanvas" xmlns:a16="http://schemas.microsoft.com/office/drawing/2014/main" xmlns="" id="{4CB700B1-8A9F-42E7-ADA3-9A5D0B537237}"/>
              </a:ext>
            </a:extLst>
          </p:cNvPr>
          <p:cNvSpPr/>
          <p:nvPr/>
        </p:nvSpPr>
        <p:spPr>
          <a:xfrm>
            <a:off x="625298" y="4571999"/>
            <a:ext cx="2601158" cy="284085"/>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NO OF STOPS</a:t>
            </a:r>
            <a:r>
              <a:rPr lang="en-IN" sz="1200" b="1" dirty="0"/>
              <a:t> </a:t>
            </a:r>
          </a:p>
        </p:txBody>
      </p:sp>
      <p:sp>
        <p:nvSpPr>
          <p:cNvPr id="13" name="Rectangle 12">
            <a:extLst>
              <a:ext uri="{FF2B5EF4-FFF2-40B4-BE49-F238E27FC236}">
                <a16:creationId xmlns:lc="http://schemas.openxmlformats.org/drawingml/2006/lockedCanvas" xmlns:a16="http://schemas.microsoft.com/office/drawing/2014/main" xmlns="" id="{E19CB5FD-F94B-4FA1-9CA1-75A35DF457E2}"/>
              </a:ext>
            </a:extLst>
          </p:cNvPr>
          <p:cNvSpPr/>
          <p:nvPr/>
        </p:nvSpPr>
        <p:spPr>
          <a:xfrm>
            <a:off x="607009" y="5105400"/>
            <a:ext cx="2601158" cy="284085"/>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SOURCE</a:t>
            </a:r>
            <a:r>
              <a:rPr lang="en-IN" sz="1200" dirty="0"/>
              <a:t> </a:t>
            </a:r>
          </a:p>
        </p:txBody>
      </p:sp>
      <p:sp>
        <p:nvSpPr>
          <p:cNvPr id="14" name="Rectangle 13">
            <a:extLst>
              <a:ext uri="{FF2B5EF4-FFF2-40B4-BE49-F238E27FC236}">
                <a16:creationId xmlns:lc="http://schemas.openxmlformats.org/drawingml/2006/lockedCanvas" xmlns:a16="http://schemas.microsoft.com/office/drawing/2014/main" xmlns="" id="{E0AB353C-8A7D-4322-AA95-C95ABFE4BD7B}"/>
              </a:ext>
            </a:extLst>
          </p:cNvPr>
          <p:cNvSpPr/>
          <p:nvPr/>
        </p:nvSpPr>
        <p:spPr>
          <a:xfrm>
            <a:off x="607010" y="5562600"/>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DESTINATION</a:t>
            </a:r>
            <a:r>
              <a:rPr lang="en-IN" sz="1200" dirty="0"/>
              <a:t> </a:t>
            </a:r>
          </a:p>
        </p:txBody>
      </p:sp>
      <p:sp>
        <p:nvSpPr>
          <p:cNvPr id="15" name="Rectangle 14">
            <a:extLst>
              <a:ext uri="{FF2B5EF4-FFF2-40B4-BE49-F238E27FC236}">
                <a16:creationId xmlns:lc="http://schemas.openxmlformats.org/drawingml/2006/lockedCanvas" xmlns:a16="http://schemas.microsoft.com/office/drawing/2014/main" xmlns="" id="{90A9C25F-88D2-4233-8FEF-D768D6A08923}"/>
              </a:ext>
            </a:extLst>
          </p:cNvPr>
          <p:cNvSpPr/>
          <p:nvPr/>
        </p:nvSpPr>
        <p:spPr>
          <a:xfrm>
            <a:off x="607009" y="6172200"/>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DATE</a:t>
            </a:r>
            <a:r>
              <a:rPr lang="en-IN" sz="1200" dirty="0"/>
              <a:t> </a:t>
            </a:r>
          </a:p>
        </p:txBody>
      </p:sp>
      <p:sp>
        <p:nvSpPr>
          <p:cNvPr id="16" name="Rectangle 15">
            <a:extLst>
              <a:ext uri="{FF2B5EF4-FFF2-40B4-BE49-F238E27FC236}">
                <a16:creationId xmlns:lc="http://schemas.openxmlformats.org/drawingml/2006/lockedCanvas" xmlns:a16="http://schemas.microsoft.com/office/drawing/2014/main" xmlns="" id="{0D8D89F6-65FE-4BCE-839C-6637DADBB2B0}"/>
              </a:ext>
            </a:extLst>
          </p:cNvPr>
          <p:cNvSpPr/>
          <p:nvPr/>
        </p:nvSpPr>
        <p:spPr>
          <a:xfrm>
            <a:off x="4038600" y="2396553"/>
            <a:ext cx="2444320" cy="99282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200" dirty="0"/>
          </a:p>
          <a:p>
            <a:pPr algn="ctr"/>
            <a:r>
              <a:rPr lang="en-US" sz="1200" dirty="0" smtClean="0"/>
              <a:t>LINEAR REGRESSION </a:t>
            </a:r>
            <a:endParaRPr lang="en-US" sz="1200" dirty="0"/>
          </a:p>
          <a:p>
            <a:pPr algn="ctr"/>
            <a:r>
              <a:rPr lang="en-US" sz="1200" dirty="0" smtClean="0"/>
              <a:t>RANDOM FOREST</a:t>
            </a:r>
            <a:endParaRPr lang="en-US" sz="1200" dirty="0"/>
          </a:p>
          <a:p>
            <a:pPr algn="ctr"/>
            <a:r>
              <a:rPr lang="en-US" sz="1200" dirty="0"/>
              <a:t>DECISION TREE</a:t>
            </a:r>
          </a:p>
          <a:p>
            <a:pPr algn="ctr"/>
            <a:r>
              <a:rPr lang="en-US" sz="1200" dirty="0"/>
              <a:t>XGB </a:t>
            </a:r>
            <a:endParaRPr lang="en-IN" sz="1200" dirty="0"/>
          </a:p>
        </p:txBody>
      </p:sp>
      <p:sp>
        <p:nvSpPr>
          <p:cNvPr id="17" name="Plus 16">
            <a:extLst>
              <a:ext uri="{FF2B5EF4-FFF2-40B4-BE49-F238E27FC236}">
                <a16:creationId xmlns:lc="http://schemas.openxmlformats.org/drawingml/2006/lockedCanvas" xmlns:a16="http://schemas.microsoft.com/office/drawing/2014/main" xmlns="" id="{B9C87756-7143-4065-B809-74A8D7CBDF3E}"/>
              </a:ext>
            </a:extLst>
          </p:cNvPr>
          <p:cNvSpPr/>
          <p:nvPr/>
        </p:nvSpPr>
        <p:spPr>
          <a:xfrm>
            <a:off x="4906201" y="3481939"/>
            <a:ext cx="506028" cy="44388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8" name="Rectangle 17">
            <a:extLst>
              <a:ext uri="{FF2B5EF4-FFF2-40B4-BE49-F238E27FC236}">
                <a16:creationId xmlns:lc="http://schemas.openxmlformats.org/drawingml/2006/lockedCanvas" xmlns:a16="http://schemas.microsoft.com/office/drawing/2014/main" xmlns="" id="{B1D4648B-DA56-4BEA-B3C2-20A6FBEB8C0A}"/>
              </a:ext>
            </a:extLst>
          </p:cNvPr>
          <p:cNvSpPr/>
          <p:nvPr/>
        </p:nvSpPr>
        <p:spPr>
          <a:xfrm>
            <a:off x="4041648" y="3962399"/>
            <a:ext cx="2444320" cy="992822"/>
          </a:xfrm>
          <a:prstGeom prst="rect">
            <a:avLst/>
          </a:prstGeom>
          <a:solidFill>
            <a:srgbClr val="00B0F0"/>
          </a:solidFill>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t>R-2 SCORE</a:t>
            </a:r>
          </a:p>
          <a:p>
            <a:pPr algn="ctr"/>
            <a:r>
              <a:rPr lang="en-US" sz="1200" dirty="0"/>
              <a:t>-</a:t>
            </a:r>
          </a:p>
          <a:p>
            <a:pPr algn="ctr"/>
            <a:r>
              <a:rPr lang="en-US" sz="1200" dirty="0"/>
              <a:t>CROSS VALIDATION SCORE</a:t>
            </a:r>
          </a:p>
        </p:txBody>
      </p:sp>
      <p:sp>
        <p:nvSpPr>
          <p:cNvPr id="19" name="Equals 18">
            <a:extLst>
              <a:ext uri="{FF2B5EF4-FFF2-40B4-BE49-F238E27FC236}">
                <a16:creationId xmlns:lc="http://schemas.openxmlformats.org/drawingml/2006/lockedCanvas" xmlns:a16="http://schemas.microsoft.com/office/drawing/2014/main" xmlns="" id="{D0B0C8C6-874C-4EA8-A4A5-1CFE5BBF21A4}"/>
              </a:ext>
            </a:extLst>
          </p:cNvPr>
          <p:cNvSpPr/>
          <p:nvPr/>
        </p:nvSpPr>
        <p:spPr>
          <a:xfrm>
            <a:off x="4967797" y="5105400"/>
            <a:ext cx="585926" cy="37138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20" name="Rectangle 19">
            <a:extLst>
              <a:ext uri="{FF2B5EF4-FFF2-40B4-BE49-F238E27FC236}">
                <a16:creationId xmlns:lc="http://schemas.openxmlformats.org/drawingml/2006/lockedCanvas" xmlns:a16="http://schemas.microsoft.com/office/drawing/2014/main" xmlns="" id="{13127F83-AD17-44F1-9E4F-1ACEF1A1EAF7}"/>
              </a:ext>
            </a:extLst>
          </p:cNvPr>
          <p:cNvSpPr/>
          <p:nvPr/>
        </p:nvSpPr>
        <p:spPr>
          <a:xfrm>
            <a:off x="4038600" y="5562600"/>
            <a:ext cx="2444320" cy="877409"/>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t>BEST MODEL</a:t>
            </a:r>
            <a:endParaRPr lang="en-IN" sz="1200" dirty="0"/>
          </a:p>
        </p:txBody>
      </p:sp>
      <p:sp>
        <p:nvSpPr>
          <p:cNvPr id="21" name="Rectangle 20">
            <a:extLst>
              <a:ext uri="{FF2B5EF4-FFF2-40B4-BE49-F238E27FC236}">
                <a16:creationId xmlns:lc="http://schemas.openxmlformats.org/drawingml/2006/lockedCanvas" xmlns:a16="http://schemas.microsoft.com/office/drawing/2014/main" xmlns="" id="{C6431D9A-33A7-43B4-817C-F1EA9A9473C3}"/>
              </a:ext>
            </a:extLst>
          </p:cNvPr>
          <p:cNvSpPr/>
          <p:nvPr/>
        </p:nvSpPr>
        <p:spPr>
          <a:xfrm>
            <a:off x="6781800" y="2612994"/>
            <a:ext cx="2105437" cy="3302492"/>
          </a:xfrm>
          <a:prstGeom prst="rect">
            <a:avLst/>
          </a:prstGeom>
          <a:solidFill>
            <a:srgbClr val="92D050"/>
          </a:solidFill>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Output Variable: </a:t>
            </a:r>
          </a:p>
          <a:p>
            <a:pPr algn="ctr"/>
            <a:r>
              <a:rPr lang="en-US"/>
              <a:t>LABEL</a:t>
            </a:r>
            <a:endParaRPr lang="en-IN" dirty="0"/>
          </a:p>
        </p:txBody>
      </p:sp>
    </p:spTree>
    <p:extLst>
      <p:ext uri="{BB962C8B-B14F-4D97-AF65-F5344CB8AC3E}">
        <p14:creationId xmlns:p14="http://schemas.microsoft.com/office/powerpoint/2010/main" xmlns="" val="3783940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lc="http://schemas.openxmlformats.org/drawingml/2006/lockedCanvas" xmlns:a16="http://schemas.microsoft.com/office/drawing/2014/main" xmlns="" id="{D6FF651C-3BAD-43FA-9CDE-9EC95193500F}"/>
              </a:ext>
            </a:extLst>
          </p:cNvPr>
          <p:cNvSpPr>
            <a:spLocks noGrp="1"/>
          </p:cNvSpPr>
          <p:nvPr>
            <p:ph type="title"/>
          </p:nvPr>
        </p:nvSpPr>
        <p:spPr>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r>
              <a:rPr lang="en-US" sz="2800" dirty="0" smtClean="0">
                <a:solidFill>
                  <a:schemeClr val="accent6"/>
                </a:solidFill>
                <a:latin typeface="Bahnschrift Condensed" pitchFamily="34" charset="0"/>
              </a:rPr>
              <a:t>Architecture</a:t>
            </a:r>
            <a:r>
              <a:rPr lang="en-US" sz="2800" dirty="0" smtClean="0"/>
              <a:t/>
            </a:r>
            <a:br>
              <a:rPr lang="en-US" sz="2800" dirty="0" smtClean="0"/>
            </a:br>
            <a:r>
              <a:rPr lang="en-US" sz="2800" dirty="0"/>
              <a:t/>
            </a:r>
            <a:br>
              <a:rPr lang="en-US" sz="2800" dirty="0"/>
            </a:br>
            <a:r>
              <a:rPr lang="en-US" sz="2800" dirty="0"/>
              <a:t/>
            </a:r>
            <a:br>
              <a:rPr lang="en-US" sz="2800" dirty="0"/>
            </a:br>
            <a:r>
              <a:rPr lang="en-US" sz="1800" dirty="0"/>
              <a:t>HERE WE DESCRIBE THE STEPS INVOLVED IN BUILDING MODEL</a:t>
            </a:r>
            <a:br>
              <a:rPr lang="en-US" sz="1800" dirty="0"/>
            </a:br>
            <a:r>
              <a:rPr lang="en-US" sz="2800" dirty="0"/>
              <a:t/>
            </a:r>
            <a:br>
              <a:rPr lang="en-US" sz="2800" dirty="0"/>
            </a:br>
            <a:r>
              <a:rPr lang="en-US" sz="2800" dirty="0"/>
              <a:t/>
            </a:r>
            <a:br>
              <a:rPr lang="en-US" sz="2800" dirty="0"/>
            </a:br>
            <a:r>
              <a:rPr lang="en-US" sz="2500" dirty="0"/>
              <a:t/>
            </a:r>
            <a:br>
              <a:rPr lang="en-US" sz="2500" dirty="0"/>
            </a:br>
            <a:endParaRPr lang="en-IN" sz="2500" dirty="0"/>
          </a:p>
        </p:txBody>
      </p:sp>
      <p:pic>
        <p:nvPicPr>
          <p:cNvPr id="4" name="Picture 3">
            <a:extLst>
              <a:ext uri="{FF2B5EF4-FFF2-40B4-BE49-F238E27FC236}">
                <a16:creationId xmlns:lc="http://schemas.openxmlformats.org/drawingml/2006/lockedCanvas" xmlns:a16="http://schemas.microsoft.com/office/drawing/2014/main" xmlns="" id="{7F4A0942-9010-484C-9DD7-3BA07CDB1C73}"/>
              </a:ext>
            </a:extLst>
          </p:cNvPr>
          <p:cNvPicPr>
            <a:picLocks noChangeAspect="1"/>
          </p:cNvPicPr>
          <p:nvPr/>
        </p:nvPicPr>
        <p:blipFill>
          <a:blip r:embed="rId2" cstate="print"/>
          <a:stretch>
            <a:fillRect/>
          </a:stretch>
        </p:blipFill>
        <p:spPr>
          <a:xfrm>
            <a:off x="609600" y="1905000"/>
            <a:ext cx="8534400" cy="4343399"/>
          </a:xfrm>
          <a:prstGeom prst="rect">
            <a:avLst/>
          </a:prstGeom>
        </p:spPr>
      </p:pic>
      <p:sp>
        <p:nvSpPr>
          <p:cNvPr id="5" name="Rectangle 4"/>
          <p:cNvSpPr/>
          <p:nvPr/>
        </p:nvSpPr>
        <p:spPr>
          <a:xfrm>
            <a:off x="457200" y="4800600"/>
            <a:ext cx="4648200" cy="1200329"/>
          </a:xfrm>
          <a:prstGeom prst="rect">
            <a:avLst/>
          </a:prstGeom>
        </p:spPr>
        <p:txBody>
          <a:bodyPr wrap="square">
            <a:spAutoFit/>
          </a:bodyPr>
          <a:lstStyle/>
          <a:p>
            <a:r>
              <a:rPr lang="en-US" dirty="0"/>
              <a:t>With the help of flow chart I sum up all the necessary steps </a:t>
            </a:r>
          </a:p>
          <a:p>
            <a:r>
              <a:rPr lang="en-US" dirty="0"/>
              <a:t>that are used in building machine learning models.</a:t>
            </a:r>
          </a:p>
        </p:txBody>
      </p:sp>
    </p:spTree>
    <p:extLst>
      <p:ext uri="{BB962C8B-B14F-4D97-AF65-F5344CB8AC3E}">
        <p14:creationId xmlns:p14="http://schemas.microsoft.com/office/powerpoint/2010/main" xmlns="" val="1561059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Bahnschrift" pitchFamily="34" charset="0"/>
              </a:rPr>
              <a:t>I</a:t>
            </a:r>
            <a:r>
              <a:rPr lang="en-US" dirty="0" smtClean="0">
                <a:latin typeface="Bahnschrift" pitchFamily="34" charset="0"/>
              </a:rPr>
              <a:t>mputation</a:t>
            </a:r>
            <a:r>
              <a:rPr lang="en-US" dirty="0" smtClean="0"/>
              <a:t> of  dataset</a:t>
            </a:r>
            <a:br>
              <a:rPr lang="en-US" dirty="0" smtClean="0"/>
            </a:b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077913"/>
            <a:ext cx="8637588" cy="4941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72277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accent6"/>
                </a:solidFill>
              </a:rPr>
              <a:t>A Glance of dataset </a:t>
            </a:r>
            <a:br>
              <a:rPr lang="en-US" sz="2800" dirty="0" smtClean="0">
                <a:solidFill>
                  <a:schemeClr val="accent6"/>
                </a:solidFill>
              </a:rPr>
            </a:br>
            <a:r>
              <a:rPr lang="en-US" sz="2800" dirty="0" err="1" smtClean="0">
                <a:solidFill>
                  <a:schemeClr val="accent6"/>
                </a:solidFill>
              </a:rPr>
              <a:t>Explorating</a:t>
            </a:r>
            <a:r>
              <a:rPr lang="en-US" sz="2800" dirty="0" smtClean="0">
                <a:solidFill>
                  <a:schemeClr val="accent6"/>
                </a:solidFill>
              </a:rPr>
              <a:t> dataset is the foundation of the following pre-processing and modeling </a:t>
            </a:r>
            <a:endParaRPr lang="en-US" sz="2800" dirty="0">
              <a:solidFill>
                <a:schemeClr val="accent6"/>
              </a:solidFill>
            </a:endParaRPr>
          </a:p>
        </p:txBody>
      </p:sp>
      <p:sp>
        <p:nvSpPr>
          <p:cNvPr id="3" name="Rectangle 2">
            <a:extLst>
              <a:ext uri="{FF2B5EF4-FFF2-40B4-BE49-F238E27FC236}">
                <a16:creationId xmlns:lc="http://schemas.openxmlformats.org/drawingml/2006/lockedCanvas" xmlns:a16="http://schemas.microsoft.com/office/drawing/2014/main" xmlns="" id="{BC62BB06-D30D-4265-B1B5-2EF747C85BA6}"/>
              </a:ext>
            </a:extLst>
          </p:cNvPr>
          <p:cNvSpPr/>
          <p:nvPr/>
        </p:nvSpPr>
        <p:spPr>
          <a:xfrm>
            <a:off x="813430" y="1752600"/>
            <a:ext cx="3746377" cy="3551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Distributions of variables</a:t>
            </a:r>
          </a:p>
        </p:txBody>
      </p:sp>
      <p:sp>
        <p:nvSpPr>
          <p:cNvPr id="5" name="Rectangle 4">
            <a:extLst>
              <a:ext uri="{FF2B5EF4-FFF2-40B4-BE49-F238E27FC236}">
                <a16:creationId xmlns:lc="http://schemas.openxmlformats.org/drawingml/2006/lockedCanvas" xmlns:a16="http://schemas.microsoft.com/office/drawing/2014/main" xmlns="" id="{74E05851-38B9-41F2-8F7A-64D68C42E747}"/>
              </a:ext>
            </a:extLst>
          </p:cNvPr>
          <p:cNvSpPr/>
          <p:nvPr/>
        </p:nvSpPr>
        <p:spPr>
          <a:xfrm>
            <a:off x="4632958" y="1752600"/>
            <a:ext cx="4244341" cy="421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Relationship between input and output variables</a:t>
            </a:r>
            <a:endParaRPr lang="en-IN" dirty="0"/>
          </a:p>
        </p:txBody>
      </p:sp>
      <p:pic>
        <p:nvPicPr>
          <p:cNvPr id="6" name="Picture 5">
            <a:extLst>
              <a:ext uri="{FF2B5EF4-FFF2-40B4-BE49-F238E27FC236}">
                <a16:creationId xmlns:lc="http://schemas.openxmlformats.org/drawingml/2006/lockedCanvas" xmlns:a16="http://schemas.microsoft.com/office/drawing/2014/main" xmlns="" id="{B972B2BA-1BC9-46A4-A6D5-01641641D2CE}"/>
              </a:ext>
            </a:extLst>
          </p:cNvPr>
          <p:cNvPicPr>
            <a:picLocks noGrp="1"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25467" y="2192578"/>
            <a:ext cx="4884422" cy="38449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lc="http://schemas.openxmlformats.org/drawingml/2006/lockedCanvas" xmlns:a16="http://schemas.microsoft.com/office/drawing/2014/main" xmlns="" id="{5D934A30-BD93-4E2C-B37B-50B72E3D6DAB}"/>
              </a:ext>
            </a:extLst>
          </p:cNvPr>
          <p:cNvSpPr/>
          <p:nvPr/>
        </p:nvSpPr>
        <p:spPr>
          <a:xfrm>
            <a:off x="168822" y="6067983"/>
            <a:ext cx="3834725" cy="790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Some variables are significantly skewed that might need to be standardized </a:t>
            </a:r>
            <a:endParaRPr lang="en-IN" dirty="0"/>
          </a:p>
        </p:txBody>
      </p:sp>
      <p:sp>
        <p:nvSpPr>
          <p:cNvPr id="8" name="Rectangle 7">
            <a:extLst>
              <a:ext uri="{FF2B5EF4-FFF2-40B4-BE49-F238E27FC236}">
                <a16:creationId xmlns:lc="http://schemas.openxmlformats.org/drawingml/2006/lockedCanvas" xmlns:a16="http://schemas.microsoft.com/office/drawing/2014/main" xmlns="" id="{140A9338-3A70-42E4-8F66-066AF084518F}"/>
              </a:ext>
            </a:extLst>
          </p:cNvPr>
          <p:cNvSpPr/>
          <p:nvPr/>
        </p:nvSpPr>
        <p:spPr>
          <a:xfrm>
            <a:off x="4131562" y="6081477"/>
            <a:ext cx="4678532"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Outliers exist and some variables have strong linear relationship with price </a:t>
            </a:r>
            <a:endParaRPr lang="en-IN"/>
          </a:p>
        </p:txBody>
      </p:sp>
      <p:pic>
        <p:nvPicPr>
          <p:cNvPr id="9" name="Picture 2" descr="C:\Users\HP\OneDrive\Pictures\Screenshots\Screenshot (705).png"/>
          <p:cNvPicPr>
            <a:picLocks noChangeAspect="1" noChangeArrowheads="1"/>
          </p:cNvPicPr>
          <p:nvPr/>
        </p:nvPicPr>
        <p:blipFill>
          <a:blip r:embed="rId4"/>
          <a:srcRect/>
          <a:stretch>
            <a:fillRect/>
          </a:stretch>
        </p:blipFill>
        <p:spPr bwMode="auto">
          <a:xfrm>
            <a:off x="228600" y="2133600"/>
            <a:ext cx="3657600" cy="4114800"/>
          </a:xfrm>
          <a:prstGeom prst="rect">
            <a:avLst/>
          </a:prstGeom>
          <a:noFill/>
        </p:spPr>
      </p:pic>
    </p:spTree>
    <p:extLst>
      <p:ext uri="{BB962C8B-B14F-4D97-AF65-F5344CB8AC3E}">
        <p14:creationId xmlns:p14="http://schemas.microsoft.com/office/powerpoint/2010/main" xmlns="" val="188876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Removing </a:t>
            </a:r>
            <a:r>
              <a:rPr lang="en-US" sz="3200" b="1" dirty="0" err="1" smtClean="0">
                <a:solidFill>
                  <a:srgbClr val="FF0000"/>
                </a:solidFill>
              </a:rPr>
              <a:t>skewness</a:t>
            </a:r>
            <a:r>
              <a:rPr lang="en-US" sz="3200" b="1" dirty="0" smtClean="0">
                <a:solidFill>
                  <a:srgbClr val="FF0000"/>
                </a:solidFill>
              </a:rPr>
              <a:t> </a:t>
            </a:r>
            <a:r>
              <a:rPr lang="en-US" sz="3200" b="1" dirty="0" smtClean="0">
                <a:solidFill>
                  <a:srgbClr val="FF0000"/>
                </a:solidFill>
              </a:rPr>
              <a:t>of Important - Highly Correlated – Features</a:t>
            </a:r>
            <a:endParaRPr lang="en-US" sz="3200" b="1" dirty="0">
              <a:solidFill>
                <a:srgbClr val="FF0000"/>
              </a:solidFill>
            </a:endParaRPr>
          </a:p>
        </p:txBody>
      </p:sp>
      <p:sp>
        <p:nvSpPr>
          <p:cNvPr id="3" name="Rectangle 2"/>
          <p:cNvSpPr/>
          <p:nvPr/>
        </p:nvSpPr>
        <p:spPr>
          <a:xfrm>
            <a:off x="304800" y="1371600"/>
            <a:ext cx="4800600" cy="646331"/>
          </a:xfrm>
          <a:prstGeom prst="rect">
            <a:avLst/>
          </a:prstGeom>
        </p:spPr>
        <p:txBody>
          <a:bodyPr wrap="square">
            <a:spAutoFit/>
          </a:bodyPr>
          <a:lstStyle/>
          <a:p>
            <a:r>
              <a:rPr lang="en-US" dirty="0" smtClean="0"/>
              <a:t>Using power transformer to remove </a:t>
            </a:r>
            <a:r>
              <a:rPr lang="en-US" dirty="0" err="1" smtClean="0"/>
              <a:t>skewness</a:t>
            </a:r>
            <a:r>
              <a:rPr lang="en-US" dirty="0" smtClean="0"/>
              <a:t> in the dataset.</a:t>
            </a:r>
            <a:endParaRPr lang="en-US" dirty="0"/>
          </a:p>
        </p:txBody>
      </p:sp>
      <p:pic>
        <p:nvPicPr>
          <p:cNvPr id="4" name="Picture 3">
            <a:extLst>
              <a:ext uri="{FF2B5EF4-FFF2-40B4-BE49-F238E27FC236}">
                <a16:creationId xmlns:lc="http://schemas.openxmlformats.org/drawingml/2006/lockedCanvas" xmlns:a16="http://schemas.microsoft.com/office/drawing/2014/main" xmlns="" id="{7ED98E23-52C1-4C58-9CAC-FFDEC541EC2E}"/>
              </a:ext>
            </a:extLst>
          </p:cNvPr>
          <p:cNvPicPr>
            <a:picLocks noChangeAspect="1"/>
          </p:cNvPicPr>
          <p:nvPr/>
        </p:nvPicPr>
        <p:blipFill>
          <a:blip r:embed="rId2" cstate="print"/>
          <a:stretch>
            <a:fillRect/>
          </a:stretch>
        </p:blipFill>
        <p:spPr>
          <a:xfrm>
            <a:off x="152400" y="2042315"/>
            <a:ext cx="4222261" cy="3398550"/>
          </a:xfrm>
          <a:prstGeom prst="rect">
            <a:avLst/>
          </a:prstGeom>
        </p:spPr>
      </p:pic>
      <p:sp>
        <p:nvSpPr>
          <p:cNvPr id="5" name="Arrow: Right 6">
            <a:extLst>
              <a:ext uri="{FF2B5EF4-FFF2-40B4-BE49-F238E27FC236}">
                <a16:creationId xmlns:lc="http://schemas.openxmlformats.org/drawingml/2006/lockedCanvas" xmlns:a16="http://schemas.microsoft.com/office/drawing/2014/main" xmlns="" id="{EFCC0CFF-EC17-423D-88B1-7DFC547D4BB1}"/>
              </a:ext>
            </a:extLst>
          </p:cNvPr>
          <p:cNvSpPr/>
          <p:nvPr/>
        </p:nvSpPr>
        <p:spPr>
          <a:xfrm>
            <a:off x="4176944" y="2736542"/>
            <a:ext cx="790113" cy="1384916"/>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 name="Rectangle 6">
            <a:extLst>
              <a:ext uri="{FF2B5EF4-FFF2-40B4-BE49-F238E27FC236}">
                <a16:creationId xmlns:lc="http://schemas.openxmlformats.org/drawingml/2006/lockedCanvas" xmlns:a16="http://schemas.microsoft.com/office/drawing/2014/main" xmlns="" id="{605AD359-3334-4898-9AB6-F4AF33A8CA6E}"/>
              </a:ext>
            </a:extLst>
          </p:cNvPr>
          <p:cNvSpPr/>
          <p:nvPr/>
        </p:nvSpPr>
        <p:spPr>
          <a:xfrm>
            <a:off x="36576" y="5653164"/>
            <a:ext cx="9019121" cy="766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There is skewness present in target column but we don’t remove the skewness of target column as it is not a good practice also no of stop is categorical column.</a:t>
            </a:r>
          </a:p>
        </p:txBody>
      </p:sp>
      <p:pic>
        <p:nvPicPr>
          <p:cNvPr id="1026" name="Picture 2" descr="C:\Users\HP\OneDrive\Pictures\Screenshots\Screenshot (705).png"/>
          <p:cNvPicPr>
            <a:picLocks noChangeAspect="1" noChangeArrowheads="1"/>
          </p:cNvPicPr>
          <p:nvPr/>
        </p:nvPicPr>
        <p:blipFill>
          <a:blip r:embed="rId3"/>
          <a:srcRect/>
          <a:stretch>
            <a:fillRect/>
          </a:stretch>
        </p:blipFill>
        <p:spPr bwMode="auto">
          <a:xfrm>
            <a:off x="5181600" y="1066800"/>
            <a:ext cx="3657600" cy="4572000"/>
          </a:xfrm>
          <a:prstGeom prst="rect">
            <a:avLst/>
          </a:prstGeom>
          <a:noFill/>
        </p:spPr>
      </p:pic>
    </p:spTree>
    <p:extLst>
      <p:ext uri="{BB962C8B-B14F-4D97-AF65-F5344CB8AC3E}">
        <p14:creationId xmlns:p14="http://schemas.microsoft.com/office/powerpoint/2010/main" xmlns="" val="355895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676400"/>
          </a:xfrm>
        </p:spPr>
        <p:txBody>
          <a:bodyPr>
            <a:normAutofit fontScale="90000"/>
          </a:bodyPr>
          <a:lstStyle/>
          <a:p>
            <a:r>
              <a:rPr lang="en-US" sz="6000" dirty="0" smtClean="0"/>
              <a:t/>
            </a:r>
            <a:br>
              <a:rPr lang="en-US" sz="6000" dirty="0" smtClean="0"/>
            </a:br>
            <a:r>
              <a:rPr lang="en-US" sz="3600" dirty="0" smtClean="0">
                <a:solidFill>
                  <a:schemeClr val="accent6"/>
                </a:solidFill>
              </a:rPr>
              <a:t>Price Prediction by different model</a:t>
            </a:r>
            <a:br>
              <a:rPr lang="en-US" sz="3600" dirty="0" smtClean="0">
                <a:solidFill>
                  <a:schemeClr val="accent6"/>
                </a:solidFill>
              </a:rPr>
            </a:br>
            <a:r>
              <a:rPr lang="en-US" sz="3600" dirty="0" smtClean="0">
                <a:solidFill>
                  <a:schemeClr val="accent6"/>
                </a:solidFill>
              </a:rPr>
              <a:t>Model </a:t>
            </a:r>
            <a:r>
              <a:rPr lang="en-US" sz="3600" dirty="0" smtClean="0">
                <a:solidFill>
                  <a:schemeClr val="accent6"/>
                </a:solidFill>
              </a:rPr>
              <a:t>comparison and price prediction</a:t>
            </a:r>
            <a:r>
              <a:rPr lang="en-US" sz="6000" dirty="0" smtClean="0"/>
              <a:t/>
            </a:r>
            <a:br>
              <a:rPr lang="en-US" sz="6000" dirty="0" smtClean="0"/>
            </a:br>
            <a:r>
              <a:rPr lang="en-US" sz="3600" dirty="0" smtClean="0">
                <a:solidFill>
                  <a:schemeClr val="tx2">
                    <a:lumMod val="50000"/>
                  </a:schemeClr>
                </a:solidFill>
              </a:rPr>
              <a:t>linear Regression</a:t>
            </a:r>
            <a:endParaRPr lang="en-US" sz="3600" dirty="0">
              <a:solidFill>
                <a:schemeClr val="tx2">
                  <a:lumMod val="50000"/>
                </a:schemeClr>
              </a:solidFill>
            </a:endParaRPr>
          </a:p>
        </p:txBody>
      </p:sp>
      <p:pic>
        <p:nvPicPr>
          <p:cNvPr id="2050" name="Picture 2"/>
          <p:cNvPicPr>
            <a:picLocks noChangeAspect="1" noChangeArrowheads="1"/>
          </p:cNvPicPr>
          <p:nvPr/>
        </p:nvPicPr>
        <p:blipFill>
          <a:blip r:embed="rId2"/>
          <a:srcRect/>
          <a:stretch>
            <a:fillRect/>
          </a:stretch>
        </p:blipFill>
        <p:spPr bwMode="auto">
          <a:xfrm>
            <a:off x="457200" y="1828800"/>
            <a:ext cx="8534399" cy="3886200"/>
          </a:xfrm>
          <a:prstGeom prst="rect">
            <a:avLst/>
          </a:prstGeom>
          <a:noFill/>
          <a:ln w="9525">
            <a:noFill/>
            <a:miter lim="800000"/>
            <a:headEnd/>
            <a:tailEnd/>
          </a:ln>
          <a:effectLst/>
        </p:spPr>
      </p:pic>
    </p:spTree>
    <p:extLst>
      <p:ext uri="{BB962C8B-B14F-4D97-AF65-F5344CB8AC3E}">
        <p14:creationId xmlns:p14="http://schemas.microsoft.com/office/powerpoint/2010/main" xmlns="" val="265718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Random Regression</a:t>
            </a:r>
            <a:endParaRPr lang="en-US" sz="3200" b="1" dirty="0">
              <a:solidFill>
                <a:srgbClr val="FF0000"/>
              </a:solidFill>
            </a:endParaRPr>
          </a:p>
        </p:txBody>
      </p:sp>
      <p:pic>
        <p:nvPicPr>
          <p:cNvPr id="3074" name="Picture 2"/>
          <p:cNvPicPr>
            <a:picLocks noChangeAspect="1" noChangeArrowheads="1"/>
          </p:cNvPicPr>
          <p:nvPr/>
        </p:nvPicPr>
        <p:blipFill>
          <a:blip r:embed="rId2"/>
          <a:srcRect/>
          <a:stretch>
            <a:fillRect/>
          </a:stretch>
        </p:blipFill>
        <p:spPr bwMode="auto">
          <a:xfrm>
            <a:off x="838200" y="1676400"/>
            <a:ext cx="7010400" cy="3886200"/>
          </a:xfrm>
          <a:prstGeom prst="rect">
            <a:avLst/>
          </a:prstGeom>
          <a:noFill/>
          <a:ln w="9525">
            <a:noFill/>
            <a:miter lim="800000"/>
            <a:headEnd/>
            <a:tailEnd/>
          </a:ln>
          <a:effectLst/>
        </p:spPr>
      </p:pic>
    </p:spTree>
    <p:extLst>
      <p:ext uri="{BB962C8B-B14F-4D97-AF65-F5344CB8AC3E}">
        <p14:creationId xmlns:p14="http://schemas.microsoft.com/office/powerpoint/2010/main" xmlns="" val="983609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1042</TotalTime>
  <Words>586</Words>
  <Application>Microsoft Office PowerPoint</Application>
  <PresentationFormat>On-screen Show (4:3)</PresentationFormat>
  <Paragraphs>58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Flight Price Prediction</vt:lpstr>
      <vt:lpstr>Problem statement:</vt:lpstr>
      <vt:lpstr> The Purpose is to Predict Flight PRICE PREDICTION   We trained 4 models, which are proven to be effective, to PREDICT FLIGHT PRICE  based on information </vt:lpstr>
      <vt:lpstr>Architecture   HERE WE DESCRIBE THE STEPS INVOLVED IN BUILDING MODEL    </vt:lpstr>
      <vt:lpstr>Imputation of  dataset </vt:lpstr>
      <vt:lpstr>A Glance of dataset  Explorating dataset is the foundation of the following pre-processing and modeling </vt:lpstr>
      <vt:lpstr>Removing skewness of Important - Highly Correlated – Features</vt:lpstr>
      <vt:lpstr> Price Prediction by different model Model comparison and price prediction linear Regression</vt:lpstr>
      <vt:lpstr>Random Regression</vt:lpstr>
      <vt:lpstr>Decision Tree regression</vt:lpstr>
      <vt:lpstr>Gradient Boosting Regression</vt:lpstr>
      <vt:lpstr>Hyper Meter Tuning</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NETRA DALVI</dc:creator>
  <cp:lastModifiedBy>HP</cp:lastModifiedBy>
  <cp:revision>12</cp:revision>
  <dcterms:created xsi:type="dcterms:W3CDTF">2022-02-27T13:35:59Z</dcterms:created>
  <dcterms:modified xsi:type="dcterms:W3CDTF">2023-01-12T16:01:46Z</dcterms:modified>
</cp:coreProperties>
</file>