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diagrams/quickStyle39.xml" ContentType="application/vnd.openxmlformats-officedocument.drawingml.diagramStyle+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Override PartName="/ppt/diagrams/drawing29.xml" ContentType="application/vnd.ms-office.drawingml.diagramDrawing+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diagrams/quickStyle17.xml" ContentType="application/vnd.openxmlformats-officedocument.drawingml.diagramStyle+xml"/>
  <Override PartName="/ppt/diagrams/layout39.xml" ContentType="application/vnd.openxmlformats-officedocument.drawingml.diagramLayout+xml"/>
  <Override PartName="/ppt/diagrams/drawing18.xml" ContentType="application/vnd.ms-office.drawingml.diagramDrawing+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diagrams/colors49.xml" ContentType="application/vnd.openxmlformats-officedocument.drawingml.diagramColors+xml"/>
  <Override PartName="/ppt/diagrams/drawing43.xml" ContentType="application/vnd.ms-office.drawingml.diagramDrawing+xml"/>
  <Override PartName="/ppt/diagrams/quickStyle31.xml" ContentType="application/vnd.openxmlformats-officedocument.drawingml.diagramStyle+xml"/>
  <Override PartName="/ppt/diagrams/colors38.xml" ContentType="application/vnd.openxmlformats-officedocument.drawingml.diagramColors+xml"/>
  <Override PartName="/ppt/diagrams/quickStyle42.xml" ContentType="application/vnd.openxmlformats-officedocument.drawingml.diagramStyle+xml"/>
  <Override PartName="/ppt/diagrams/drawing32.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drawing21.xml" ContentType="application/vnd.ms-office.drawingml.diagramDrawing+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diagrams/drawing3.xml" ContentType="application/vnd.ms-office.drawingml.diagramDrawing+xml"/>
  <Override PartName="/ppt/slides/slide55.xml" ContentType="application/vnd.openxmlformats-officedocument.presentationml.slid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diagrams/quickStyle47.xml" ContentType="application/vnd.openxmlformats-officedocument.drawingml.diagramStyle+xml"/>
  <Override PartName="/ppt/diagrams/drawing48.xml" ContentType="application/vnd.ms-office.drawingml.diagramDrawing+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docProps/app.xml" ContentType="application/vnd.openxmlformats-officedocument.extended-properties+xml"/>
  <Override PartName="/ppt/diagrams/drawing37.xml" ContentType="application/vnd.ms-office.drawingml.diagramDrawing+xml"/>
  <Override PartName="/ppt/slides/slide11.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diagrams/layout47.xml" ContentType="application/vnd.openxmlformats-officedocument.drawingml.diagramLayout+xml"/>
  <Override PartName="/ppt/diagrams/drawing15.xml" ContentType="application/vnd.ms-office.drawingml.diagramDrawing+xml"/>
  <Override PartName="/ppt/diagrams/drawing26.xml" ContentType="application/vnd.ms-office.drawingml.diagramDrawing+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drawing8.xml" ContentType="application/vnd.ms-office.drawingml.diagramDrawing+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diagrams/colors46.xml" ContentType="application/vnd.openxmlformats-officedocument.drawingml.diagramColors+xml"/>
  <Override PartName="/ppt/diagrams/data48.xml" ContentType="application/vnd.openxmlformats-officedocument.drawingml.diagramData+xml"/>
  <Override PartName="/ppt/diagrams/drawing40.xml" ContentType="application/vnd.ms-office.drawingml.diagramDrawing+xml"/>
  <Override PartName="/ppt/slides/slide49.xml" ContentType="application/vnd.openxmlformats-officedocument.presentationml.slide+xml"/>
  <Override PartName="/ppt/diagrams/colors24.xml" ContentType="application/vnd.openxmlformats-officedocument.drawingml.diagramColors+xml"/>
  <Override PartName="/ppt/diagrams/data37.xml" ContentType="application/vnd.openxmlformats-officedocument.drawingml.diagramData+xml"/>
  <Override PartName="/ppt/slides/slide38.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diagrams/quickStyle19.xml" ContentType="application/vnd.openxmlformats-officedocument.drawingml.diagramStyle+xml"/>
  <Override PartName="/ppt/diagrams/data40.xml" ContentType="application/vnd.openxmlformats-officedocument.drawingml.diagramData+xml"/>
  <Override PartName="/ppt/slides/slide41.xml" ContentType="application/vnd.openxmlformats-officedocument.presentationml.slide+xml"/>
  <Override PartName="/ppt/slides/slide30.xml" ContentType="application/vnd.openxmlformats-officedocument.presentationml.slide+xml"/>
  <Override PartName="/ppt/diagrams/layout19.xml" ContentType="application/vnd.openxmlformats-officedocument.drawingml.diagramLayout+xml"/>
  <Override PartName="/ppt/diagrams/quickStyle33.xml" ContentType="application/vnd.openxmlformats-officedocument.drawingml.diagramStyle+xml"/>
  <Override PartName="/ppt/diagrams/quickStyle44.xml" ContentType="application/vnd.openxmlformats-officedocument.drawingml.diagramStyle+xml"/>
  <Override PartName="/ppt/diagrams/drawing45.xml" ContentType="application/vnd.ms-office.drawingml.diagramDrawing+xml"/>
  <Override PartName="/ppt/diagrams/drawing34.xml" ContentType="application/vnd.ms-office.drawingml.diagramDrawing+xml"/>
  <Override PartName="/ppt/diagrams/layout3.xml" ContentType="application/vnd.openxmlformats-officedocument.drawingml.diagramLayout+xml"/>
  <Override PartName="/ppt/diagrams/data4.xml" ContentType="application/vnd.openxmlformats-officedocument.drawingml.diagramData+xml"/>
  <Override PartName="/ppt/diagrams/quickStyle22.xml" ContentType="application/vnd.openxmlformats-officedocument.drawingml.diagramStyle+xml"/>
  <Override PartName="/ppt/diagrams/colors29.xml" ContentType="application/vnd.openxmlformats-officedocument.drawingml.diagramColors+xml"/>
  <Override PartName="/ppt/diagrams/layout44.xml" ContentType="application/vnd.openxmlformats-officedocument.drawingml.diagramLayout+xml"/>
  <Override PartName="/ppt/diagrams/drawing23.xml" ContentType="application/vnd.ms-office.drawingml.diagramDrawing+xml"/>
  <Override PartName="/ppt/diagrams/colors6.xml" ContentType="application/vnd.openxmlformats-officedocument.drawingml.diagramColors+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drawing12.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43.xml" ContentType="application/vnd.openxmlformats-officedocument.drawingml.diagramColors+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diagrams/quickStyle49.xml" ContentType="application/vnd.openxmlformats-officedocument.drawingml.diagramStyle+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diagrams/drawing39.xml" ContentType="application/vnd.ms-office.drawingml.diagramDrawing+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diagrams/quickStyle45.xml" ContentType="application/vnd.openxmlformats-officedocument.drawingml.diagramStyle+xml"/>
  <Override PartName="/ppt/diagrams/layout49.xml" ContentType="application/vnd.openxmlformats-officedocument.drawingml.diagramLayout+xml"/>
  <Override PartName="/ppt/diagrams/drawing17.xml" ContentType="application/vnd.ms-office.drawingml.diagramDrawing+xml"/>
  <Override PartName="/ppt/diagrams/drawing46.xml" ContentType="application/vnd.ms-office.drawingml.diagramDrawing+xml"/>
  <Override PartName="/ppt/diagrams/drawing28.xml" ContentType="application/vnd.ms-office.drawingml.diagramDrawing+xml"/>
  <Override PartName="/ppt/slides/slide20.xml" ContentType="application/vnd.openxmlformats-officedocument.presentationml.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diagrams/drawing35.xml" ContentType="application/vnd.ms-office.drawingml.diagramDrawing+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diagrams/layout45.xml" ContentType="application/vnd.openxmlformats-officedocument.drawingml.diagramLayout+xml"/>
  <Override PartName="/ppt/diagrams/colors48.xml" ContentType="application/vnd.openxmlformats-officedocument.drawingml.diagramColors+xml"/>
  <Override PartName="/ppt/diagrams/drawing42.xml" ContentType="application/vnd.ms-office.drawingml.diagramDrawing+xml"/>
  <Override PartName="/ppt/diagrams/drawing24.xml" ContentType="application/vnd.ms-office.drawingml.diagramDrawing+xml"/>
  <Override PartName="/ppt/diagrams/drawing13.xml" ContentType="application/vnd.ms-office.drawingml.diagramDrawing+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diagrams/drawing31.xml" ContentType="application/vnd.ms-office.drawingml.diagramDrawing+xml"/>
  <Override PartName="/ppt/diagrams/drawing20.xml" ContentType="application/vnd.ms-office.drawingml.diagramDrawing+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slides/slide29.xml" ContentType="application/vnd.openxmlformats-officedocument.presentationml.slide+xml"/>
  <Override PartName="/ppt/diagrams/data17.xml" ContentType="application/vnd.openxmlformats-officedocument.drawingml.diagramData+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diagrams/quickStyle46.xml" ContentType="application/vnd.openxmlformats-officedocument.drawingml.diagramStyle+xml"/>
  <Override PartName="/ppt/diagrams/drawing47.xml" ContentType="application/vnd.ms-office.drawingml.diagramDrawing+xml"/>
  <Override PartName="/ppt/diagrams/drawing36.xml" ContentType="application/vnd.ms-office.drawingml.diagramDrawing+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layout46.xml" ContentType="application/vnd.openxmlformats-officedocument.drawingml.diagramLayout+xml"/>
  <Override PartName="/ppt/diagrams/drawing25.xml" ContentType="application/vnd.ms-office.drawingml.diagramDrawing+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drawing14.xml" ContentType="application/vnd.ms-office.drawingml.diagramDrawing+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diagrams/drawing7.xml" ContentType="application/vnd.ms-office.drawingml.diagramDrawing+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diagrams/data47.xml" ContentType="application/vnd.openxmlformats-officedocument.drawingml.diagramData+xml"/>
  <Override PartName="/ppt/slides/slide48.xml" ContentType="application/vnd.openxmlformats-officedocument.presentationml.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29.xml" ContentType="application/vnd.openxmlformats-officedocument.drawingml.diagramStyle+xml"/>
  <Override PartName="/ppt/diagrams/drawing19.xml" ContentType="application/vnd.ms-office.drawingml.diagramDrawing+xml"/>
  <Override PartName="/ppt/slides/slide51.xml" ContentType="application/vnd.openxmlformats-officedocument.presentationml.slid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diagrams/quickStyle43.xml" ContentType="application/vnd.openxmlformats-officedocument.drawingml.diagramStyle+xml"/>
  <Override PartName="/ppt/diagrams/drawing44.xml" ContentType="application/vnd.ms-office.drawingml.diagramDrawing+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colors39.xml" ContentType="application/vnd.openxmlformats-officedocument.drawingml.diagramColors+xml"/>
  <Override PartName="/ppt/diagrams/drawing33.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diagrams/layout43.xml" ContentType="application/vnd.openxmlformats-officedocument.drawingml.diagramLayout+xml"/>
  <Override PartName="/ppt/diagrams/drawing22.xml" ContentType="application/vnd.ms-office.drawingml.diagramDrawing+xml"/>
  <Override PartName="/ppt/diagrams/drawing11.xml" ContentType="application/vnd.ms-office.drawingml.diagramDrawing+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slides/slide45.xml" ContentType="application/vnd.openxmlformats-officedocument.presentationml.slide+xml"/>
  <Override PartName="/ppt/diagrams/colors20.xml" ContentType="application/vnd.openxmlformats-officedocument.drawingml.diagramColors+xml"/>
  <Override PartName="/ppt/diagrams/data33.xml" ContentType="application/vnd.openxmlformats-officedocument.drawingml.diagramData+xml"/>
  <Override PartName="/ppt/slides/slide34.xml" ContentType="application/vnd.openxmlformats-officedocument.presentationml.slide+xml"/>
  <Override PartName="/ppt/diagrams/data11.xml" ContentType="application/vnd.openxmlformats-officedocument.drawingml.diagramData+xml"/>
  <Override PartName="/ppt/diagrams/data22.xml" ContentType="application/vnd.openxmlformats-officedocument.drawingml.diagramData+xml"/>
  <Override PartName="/ppt/diagrams/quickStyle37.xml" ContentType="application/vnd.openxmlformats-officedocument.drawingml.diagramStyle+xml"/>
  <Override PartName="/ppt/diagrams/quickStyle48.xml" ContentType="application/vnd.openxmlformats-officedocument.drawingml.diagramStyle+xml"/>
  <Override PartName="/ppt/diagrams/drawing49.xml" ContentType="application/vnd.ms-office.drawingml.diagramDrawing+xml"/>
  <Override PartName="/ppt/diagrams/drawing38.xml" ContentType="application/vnd.ms-office.drawingml.diagramDrawing+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diagrams/layout48.xml" ContentType="application/vnd.openxmlformats-officedocument.drawingml.diagramLayout+xml"/>
  <Override PartName="/ppt/diagrams/drawing27.xml" ContentType="application/vnd.ms-office.drawingml.diagramDrawing+xml"/>
  <Override PartName="/ppt/slides/slide12.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layout37.xml" ContentType="application/vnd.openxmlformats-officedocument.drawingml.diagramLayout+xml"/>
  <Override PartName="/ppt/diagrams/drawing16.xml" ContentType="application/vnd.ms-office.drawingml.diagramDrawing+xml"/>
  <Override PartName="/ppt/diagrams/layout15.xml" ContentType="application/vnd.openxmlformats-officedocument.drawingml.diagramLayout+xml"/>
  <Override PartName="/ppt/diagrams/layout26.xml" ContentType="application/vnd.openxmlformats-officedocument.drawingml.diagramLayout+xml"/>
  <Override PartName="/ppt/diagrams/colors47.xml" ContentType="application/vnd.openxmlformats-officedocument.drawingml.diagramColors+xml"/>
  <Override PartName="/ppt/diagrams/drawing9.xml" ContentType="application/vnd.ms-office.drawingml.diagramDrawing+xml"/>
  <Override PartName="/ppt/diagrams/drawing41.xml" ContentType="application/vnd.ms-office.drawingml.diagramDrawing+xml"/>
  <Override PartName="/ppt/diagrams/quickStyle9.xml" ContentType="application/vnd.openxmlformats-officedocument.drawingml.diagramStyle+xml"/>
  <Override PartName="/ppt/diagrams/colors36.xml" ContentType="application/vnd.openxmlformats-officedocument.drawingml.diagramColors+xml"/>
  <Override PartName="/ppt/diagrams/quickStyle40.xml" ContentType="application/vnd.openxmlformats-officedocument.drawingml.diagramStyle+xml"/>
  <Override PartName="/ppt/diagrams/data49.xml" ContentType="application/vnd.openxmlformats-officedocument.drawingml.diagramData+xml"/>
  <Override PartName="/ppt/diagrams/drawing30.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7" r:id="rId2"/>
    <p:sldId id="262" r:id="rId3"/>
    <p:sldId id="263" r:id="rId4"/>
    <p:sldId id="258" r:id="rId5"/>
    <p:sldId id="259" r:id="rId6"/>
    <p:sldId id="260" r:id="rId7"/>
    <p:sldId id="261"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D146FF-4B16-4B79-B9E6-EFC0EB8BC3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9F3B57A-E31F-4756-8CA4-5F4F945D2887}">
      <dgm:prSet/>
      <dgm:spPr/>
      <dgm:t>
        <a:bodyPr/>
        <a:lstStyle/>
        <a:p>
          <a:r>
            <a:rPr lang="en-IN" dirty="0"/>
            <a:t>Presented </a:t>
          </a:r>
          <a:r>
            <a:rPr lang="en-IN" dirty="0" err="1" smtClean="0"/>
            <a:t>by:PRAKASH</a:t>
          </a:r>
          <a:r>
            <a:rPr lang="en-IN" dirty="0" smtClean="0"/>
            <a:t> </a:t>
          </a:r>
          <a:r>
            <a:rPr lang="en-IN" dirty="0"/>
            <a:t>KUMAR</a:t>
          </a:r>
        </a:p>
      </dgm:t>
    </dgm:pt>
    <dgm:pt modelId="{80C73F0D-0395-46FA-89D8-203250DFFB01}" type="parTrans" cxnId="{CD0C09C7-6AA8-43AE-AC53-61357667F904}">
      <dgm:prSet/>
      <dgm:spPr/>
      <dgm:t>
        <a:bodyPr/>
        <a:lstStyle/>
        <a:p>
          <a:endParaRPr lang="en-IN"/>
        </a:p>
      </dgm:t>
    </dgm:pt>
    <dgm:pt modelId="{F8C4674C-0043-4E03-BA22-3F560028967C}" type="sibTrans" cxnId="{CD0C09C7-6AA8-43AE-AC53-61357667F904}">
      <dgm:prSet/>
      <dgm:spPr/>
      <dgm:t>
        <a:bodyPr/>
        <a:lstStyle/>
        <a:p>
          <a:endParaRPr lang="en-IN"/>
        </a:p>
      </dgm:t>
    </dgm:pt>
    <dgm:pt modelId="{165FE812-2906-4FEE-A79B-478CA69EF7FF}" type="pres">
      <dgm:prSet presAssocID="{87D146FF-4B16-4B79-B9E6-EFC0EB8BC32C}" presName="linear" presStyleCnt="0">
        <dgm:presLayoutVars>
          <dgm:animLvl val="lvl"/>
          <dgm:resizeHandles val="exact"/>
        </dgm:presLayoutVars>
      </dgm:prSet>
      <dgm:spPr/>
      <dgm:t>
        <a:bodyPr/>
        <a:lstStyle/>
        <a:p>
          <a:endParaRPr lang="en-IN"/>
        </a:p>
      </dgm:t>
    </dgm:pt>
    <dgm:pt modelId="{E09D7218-0E14-4A66-BEE8-33617D536A00}" type="pres">
      <dgm:prSet presAssocID="{19F3B57A-E31F-4756-8CA4-5F4F945D2887}" presName="parentText" presStyleLbl="node1" presStyleIdx="0" presStyleCnt="1">
        <dgm:presLayoutVars>
          <dgm:chMax val="0"/>
          <dgm:bulletEnabled val="1"/>
        </dgm:presLayoutVars>
      </dgm:prSet>
      <dgm:spPr/>
      <dgm:t>
        <a:bodyPr/>
        <a:lstStyle/>
        <a:p>
          <a:endParaRPr lang="en-IN"/>
        </a:p>
      </dgm:t>
    </dgm:pt>
  </dgm:ptLst>
  <dgm:cxnLst>
    <dgm:cxn modelId="{CD0C09C7-6AA8-43AE-AC53-61357667F904}" srcId="{87D146FF-4B16-4B79-B9E6-EFC0EB8BC32C}" destId="{19F3B57A-E31F-4756-8CA4-5F4F945D2887}" srcOrd="0" destOrd="0" parTransId="{80C73F0D-0395-46FA-89D8-203250DFFB01}" sibTransId="{F8C4674C-0043-4E03-BA22-3F560028967C}"/>
    <dgm:cxn modelId="{4F70A102-6CCE-45BB-802B-2B498A372CF9}" type="presOf" srcId="{19F3B57A-E31F-4756-8CA4-5F4F945D2887}" destId="{E09D7218-0E14-4A66-BEE8-33617D536A00}" srcOrd="0" destOrd="0" presId="urn:microsoft.com/office/officeart/2005/8/layout/vList2"/>
    <dgm:cxn modelId="{1BD6069B-537A-4471-98B7-5354BD68215D}" type="presOf" srcId="{87D146FF-4B16-4B79-B9E6-EFC0EB8BC32C}" destId="{165FE812-2906-4FEE-A79B-478CA69EF7FF}" srcOrd="0" destOrd="0" presId="urn:microsoft.com/office/officeart/2005/8/layout/vList2"/>
    <dgm:cxn modelId="{B7B9CE34-DF31-4D28-A1E6-CF5135E3799F}" type="presParOf" srcId="{165FE812-2906-4FEE-A79B-478CA69EF7FF}" destId="{E09D7218-0E14-4A66-BEE8-33617D536A00}"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976F2E0-F808-4852-A2DC-C5F3D77230A2}"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969EA168-582D-4390-8E84-509AC62993DD}">
      <dgm:prSet/>
      <dgm:spPr/>
      <dgm:t>
        <a:bodyPr/>
        <a:lstStyle/>
        <a:p>
          <a:r>
            <a:rPr lang="en-US" baseline="0" dirty="0"/>
            <a:t>Exploratory Data Analysis (EDA) </a:t>
          </a:r>
          <a:r>
            <a:rPr lang="en-US" baseline="0" dirty="0" smtClean="0"/>
            <a:t>Steps</a:t>
          </a:r>
          <a:endParaRPr lang="en-IN" dirty="0"/>
        </a:p>
      </dgm:t>
    </dgm:pt>
    <dgm:pt modelId="{A3CF883C-4FC8-4023-A38C-732CBA53B2C1}" type="parTrans" cxnId="{7BA35905-3626-4EDB-BBC0-2662DA748BE6}">
      <dgm:prSet/>
      <dgm:spPr/>
      <dgm:t>
        <a:bodyPr/>
        <a:lstStyle/>
        <a:p>
          <a:endParaRPr lang="en-IN"/>
        </a:p>
      </dgm:t>
    </dgm:pt>
    <dgm:pt modelId="{1E06DC90-45FF-477F-B56F-0B5D3EE04702}" type="sibTrans" cxnId="{7BA35905-3626-4EDB-BBC0-2662DA748BE6}">
      <dgm:prSet/>
      <dgm:spPr/>
      <dgm:t>
        <a:bodyPr/>
        <a:lstStyle/>
        <a:p>
          <a:endParaRPr lang="en-IN"/>
        </a:p>
      </dgm:t>
    </dgm:pt>
    <dgm:pt modelId="{2EFF2612-BEC7-41A4-B2E3-033050A9F70F}" type="pres">
      <dgm:prSet presAssocID="{F976F2E0-F808-4852-A2DC-C5F3D77230A2}" presName="Name0" presStyleCnt="0">
        <dgm:presLayoutVars>
          <dgm:dir/>
          <dgm:animLvl val="lvl"/>
          <dgm:resizeHandles val="exact"/>
        </dgm:presLayoutVars>
      </dgm:prSet>
      <dgm:spPr/>
      <dgm:t>
        <a:bodyPr/>
        <a:lstStyle/>
        <a:p>
          <a:endParaRPr lang="en-IN"/>
        </a:p>
      </dgm:t>
    </dgm:pt>
    <dgm:pt modelId="{7B19EB3A-6FAC-489D-83E2-C3E9FB8DD1D2}" type="pres">
      <dgm:prSet presAssocID="{969EA168-582D-4390-8E84-509AC62993DD}" presName="linNode" presStyleCnt="0"/>
      <dgm:spPr/>
    </dgm:pt>
    <dgm:pt modelId="{80C7493A-526D-4840-8FC0-A960F0785A5D}" type="pres">
      <dgm:prSet presAssocID="{969EA168-582D-4390-8E84-509AC62993DD}" presName="parentText" presStyleLbl="node1" presStyleIdx="0" presStyleCnt="1" custScaleX="277778">
        <dgm:presLayoutVars>
          <dgm:chMax val="1"/>
          <dgm:bulletEnabled val="1"/>
        </dgm:presLayoutVars>
      </dgm:prSet>
      <dgm:spPr/>
      <dgm:t>
        <a:bodyPr/>
        <a:lstStyle/>
        <a:p>
          <a:endParaRPr lang="en-IN"/>
        </a:p>
      </dgm:t>
    </dgm:pt>
  </dgm:ptLst>
  <dgm:cxnLst>
    <dgm:cxn modelId="{0A4064A2-90F0-4F97-A077-1228258973DE}" type="presOf" srcId="{969EA168-582D-4390-8E84-509AC62993DD}" destId="{80C7493A-526D-4840-8FC0-A960F0785A5D}" srcOrd="0" destOrd="0" presId="urn:microsoft.com/office/officeart/2005/8/layout/vList5"/>
    <dgm:cxn modelId="{7BA35905-3626-4EDB-BBC0-2662DA748BE6}" srcId="{F976F2E0-F808-4852-A2DC-C5F3D77230A2}" destId="{969EA168-582D-4390-8E84-509AC62993DD}" srcOrd="0" destOrd="0" parTransId="{A3CF883C-4FC8-4023-A38C-732CBA53B2C1}" sibTransId="{1E06DC90-45FF-477F-B56F-0B5D3EE04702}"/>
    <dgm:cxn modelId="{1EE6281B-2782-4B24-BC2A-14E8C9942F1D}" type="presOf" srcId="{F976F2E0-F808-4852-A2DC-C5F3D77230A2}" destId="{2EFF2612-BEC7-41A4-B2E3-033050A9F70F}" srcOrd="0" destOrd="0" presId="urn:microsoft.com/office/officeart/2005/8/layout/vList5"/>
    <dgm:cxn modelId="{844CA714-58B6-4FD5-AA6E-C4AA2322148A}" type="presParOf" srcId="{2EFF2612-BEC7-41A4-B2E3-033050A9F70F}" destId="{7B19EB3A-6FAC-489D-83E2-C3E9FB8DD1D2}" srcOrd="0" destOrd="0" presId="urn:microsoft.com/office/officeart/2005/8/layout/vList5"/>
    <dgm:cxn modelId="{F9F78C11-9631-45CE-8EDA-38C67EE773A3}" type="presParOf" srcId="{7B19EB3A-6FAC-489D-83E2-C3E9FB8DD1D2}" destId="{80C7493A-526D-4840-8FC0-A960F0785A5D}"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498628C-69D0-4A9B-A3C0-B4F21A4D0439}"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B69D7F20-BC64-4DB1-8510-66C6FD375455}">
      <dgm:prSet/>
      <dgm:spPr/>
      <dgm:t>
        <a:bodyPr/>
        <a:lstStyle/>
        <a:p>
          <a:r>
            <a:rPr lang="en-US" baseline="0" dirty="0"/>
            <a:t>Exploratory Data Analysis (EDA) </a:t>
          </a:r>
          <a:r>
            <a:rPr lang="en-US" baseline="0" dirty="0" smtClean="0"/>
            <a:t>Steps</a:t>
          </a:r>
          <a:endParaRPr lang="en-IN" dirty="0"/>
        </a:p>
      </dgm:t>
    </dgm:pt>
    <dgm:pt modelId="{6CCA4BEB-F008-4E5F-A4EC-E7A446BFCE7C}" type="parTrans" cxnId="{380A3A8D-F626-4B55-B123-40DD4811966B}">
      <dgm:prSet/>
      <dgm:spPr/>
      <dgm:t>
        <a:bodyPr/>
        <a:lstStyle/>
        <a:p>
          <a:endParaRPr lang="en-IN"/>
        </a:p>
      </dgm:t>
    </dgm:pt>
    <dgm:pt modelId="{3278BC01-B0D9-41DE-B3FF-AA146C6622DC}" type="sibTrans" cxnId="{380A3A8D-F626-4B55-B123-40DD4811966B}">
      <dgm:prSet/>
      <dgm:spPr/>
      <dgm:t>
        <a:bodyPr/>
        <a:lstStyle/>
        <a:p>
          <a:endParaRPr lang="en-IN"/>
        </a:p>
      </dgm:t>
    </dgm:pt>
    <dgm:pt modelId="{BB29D013-2EFF-4768-B8E6-CF8126BC074F}" type="pres">
      <dgm:prSet presAssocID="{A498628C-69D0-4A9B-A3C0-B4F21A4D0439}" presName="Name0" presStyleCnt="0">
        <dgm:presLayoutVars>
          <dgm:dir/>
          <dgm:animLvl val="lvl"/>
          <dgm:resizeHandles val="exact"/>
        </dgm:presLayoutVars>
      </dgm:prSet>
      <dgm:spPr/>
      <dgm:t>
        <a:bodyPr/>
        <a:lstStyle/>
        <a:p>
          <a:endParaRPr lang="en-IN"/>
        </a:p>
      </dgm:t>
    </dgm:pt>
    <dgm:pt modelId="{722EF264-B99F-4042-8600-A293E95FCB53}" type="pres">
      <dgm:prSet presAssocID="{B69D7F20-BC64-4DB1-8510-66C6FD375455}" presName="linNode" presStyleCnt="0"/>
      <dgm:spPr/>
    </dgm:pt>
    <dgm:pt modelId="{0A07CE5C-37C4-40F3-B840-09A1BA85AE86}" type="pres">
      <dgm:prSet presAssocID="{B69D7F20-BC64-4DB1-8510-66C6FD375455}" presName="parentText" presStyleLbl="node1" presStyleIdx="0" presStyleCnt="1" custScaleX="276513">
        <dgm:presLayoutVars>
          <dgm:chMax val="1"/>
          <dgm:bulletEnabled val="1"/>
        </dgm:presLayoutVars>
      </dgm:prSet>
      <dgm:spPr/>
      <dgm:t>
        <a:bodyPr/>
        <a:lstStyle/>
        <a:p>
          <a:endParaRPr lang="en-IN"/>
        </a:p>
      </dgm:t>
    </dgm:pt>
  </dgm:ptLst>
  <dgm:cxnLst>
    <dgm:cxn modelId="{380A3A8D-F626-4B55-B123-40DD4811966B}" srcId="{A498628C-69D0-4A9B-A3C0-B4F21A4D0439}" destId="{B69D7F20-BC64-4DB1-8510-66C6FD375455}" srcOrd="0" destOrd="0" parTransId="{6CCA4BEB-F008-4E5F-A4EC-E7A446BFCE7C}" sibTransId="{3278BC01-B0D9-41DE-B3FF-AA146C6622DC}"/>
    <dgm:cxn modelId="{26450951-1278-4EC8-882E-845F1B311445}" type="presOf" srcId="{A498628C-69D0-4A9B-A3C0-B4F21A4D0439}" destId="{BB29D013-2EFF-4768-B8E6-CF8126BC074F}" srcOrd="0" destOrd="0" presId="urn:microsoft.com/office/officeart/2005/8/layout/vList5"/>
    <dgm:cxn modelId="{E7AB75CC-34BE-496A-A0B4-2C1DBC27E44D}" type="presOf" srcId="{B69D7F20-BC64-4DB1-8510-66C6FD375455}" destId="{0A07CE5C-37C4-40F3-B840-09A1BA85AE86}" srcOrd="0" destOrd="0" presId="urn:microsoft.com/office/officeart/2005/8/layout/vList5"/>
    <dgm:cxn modelId="{E2812D8A-72D6-49A0-956B-E5B113A6D44E}" type="presParOf" srcId="{BB29D013-2EFF-4768-B8E6-CF8126BC074F}" destId="{722EF264-B99F-4042-8600-A293E95FCB53}" srcOrd="0" destOrd="0" presId="urn:microsoft.com/office/officeart/2005/8/layout/vList5"/>
    <dgm:cxn modelId="{0072205B-CE25-4149-A40A-5D45CC333219}" type="presParOf" srcId="{722EF264-B99F-4042-8600-A293E95FCB53}" destId="{0A07CE5C-37C4-40F3-B840-09A1BA85AE86}"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A36C89D-1B79-4178-BE5F-9A5535A66E6A}"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33485C63-9CD8-4BF2-90B3-9E4E8ACF6472}">
      <dgm:prSet/>
      <dgm:spPr/>
      <dgm:t>
        <a:bodyPr/>
        <a:lstStyle/>
        <a:p>
          <a:r>
            <a:rPr lang="en-US" baseline="0" dirty="0"/>
            <a:t>Visualizing Continuous Variables </a:t>
          </a:r>
          <a:r>
            <a:rPr lang="en-US" baseline="0" dirty="0" err="1"/>
            <a:t>vs</a:t>
          </a:r>
          <a:r>
            <a:rPr lang="en-US" baseline="0" dirty="0"/>
            <a:t> Sale </a:t>
          </a:r>
          <a:r>
            <a:rPr lang="en-US" baseline="0" dirty="0" smtClean="0"/>
            <a:t>Price</a:t>
          </a:r>
          <a:endParaRPr lang="en-IN" dirty="0"/>
        </a:p>
      </dgm:t>
    </dgm:pt>
    <dgm:pt modelId="{93618A0D-8DCC-4C60-9A5F-3A14A90D81D2}" type="parTrans" cxnId="{25C90D37-3146-42B3-9087-0D7AB9D86371}">
      <dgm:prSet/>
      <dgm:spPr/>
      <dgm:t>
        <a:bodyPr/>
        <a:lstStyle/>
        <a:p>
          <a:endParaRPr lang="en-IN"/>
        </a:p>
      </dgm:t>
    </dgm:pt>
    <dgm:pt modelId="{121248C2-32DC-46C1-8002-15979B015922}" type="sibTrans" cxnId="{25C90D37-3146-42B3-9087-0D7AB9D86371}">
      <dgm:prSet/>
      <dgm:spPr/>
      <dgm:t>
        <a:bodyPr/>
        <a:lstStyle/>
        <a:p>
          <a:endParaRPr lang="en-IN"/>
        </a:p>
      </dgm:t>
    </dgm:pt>
    <dgm:pt modelId="{FAFAD7C8-BD7C-4C71-9626-0EA4B0C83BD4}" type="pres">
      <dgm:prSet presAssocID="{5A36C89D-1B79-4178-BE5F-9A5535A66E6A}" presName="Name0" presStyleCnt="0">
        <dgm:presLayoutVars>
          <dgm:dir/>
          <dgm:animLvl val="lvl"/>
          <dgm:resizeHandles val="exact"/>
        </dgm:presLayoutVars>
      </dgm:prSet>
      <dgm:spPr/>
      <dgm:t>
        <a:bodyPr/>
        <a:lstStyle/>
        <a:p>
          <a:endParaRPr lang="en-IN"/>
        </a:p>
      </dgm:t>
    </dgm:pt>
    <dgm:pt modelId="{F2FC5517-56AB-43A3-A826-0368E754F5D3}" type="pres">
      <dgm:prSet presAssocID="{33485C63-9CD8-4BF2-90B3-9E4E8ACF6472}" presName="linNode" presStyleCnt="0"/>
      <dgm:spPr/>
    </dgm:pt>
    <dgm:pt modelId="{B093428A-F85F-4D7D-8467-27987167302B}" type="pres">
      <dgm:prSet presAssocID="{33485C63-9CD8-4BF2-90B3-9E4E8ACF6472}" presName="parentText" presStyleLbl="node1" presStyleIdx="0" presStyleCnt="1" custScaleX="277778">
        <dgm:presLayoutVars>
          <dgm:chMax val="1"/>
          <dgm:bulletEnabled val="1"/>
        </dgm:presLayoutVars>
      </dgm:prSet>
      <dgm:spPr/>
      <dgm:t>
        <a:bodyPr/>
        <a:lstStyle/>
        <a:p>
          <a:endParaRPr lang="en-IN"/>
        </a:p>
      </dgm:t>
    </dgm:pt>
  </dgm:ptLst>
  <dgm:cxnLst>
    <dgm:cxn modelId="{25C90D37-3146-42B3-9087-0D7AB9D86371}" srcId="{5A36C89D-1B79-4178-BE5F-9A5535A66E6A}" destId="{33485C63-9CD8-4BF2-90B3-9E4E8ACF6472}" srcOrd="0" destOrd="0" parTransId="{93618A0D-8DCC-4C60-9A5F-3A14A90D81D2}" sibTransId="{121248C2-32DC-46C1-8002-15979B015922}"/>
    <dgm:cxn modelId="{055A1AEC-12CB-492C-BDD2-9ACCCDEBA14E}" type="presOf" srcId="{33485C63-9CD8-4BF2-90B3-9E4E8ACF6472}" destId="{B093428A-F85F-4D7D-8467-27987167302B}" srcOrd="0" destOrd="0" presId="urn:microsoft.com/office/officeart/2005/8/layout/vList5"/>
    <dgm:cxn modelId="{F0548A8F-F1B1-4D2E-A306-AE46658AC8EA}" type="presOf" srcId="{5A36C89D-1B79-4178-BE5F-9A5535A66E6A}" destId="{FAFAD7C8-BD7C-4C71-9626-0EA4B0C83BD4}" srcOrd="0" destOrd="0" presId="urn:microsoft.com/office/officeart/2005/8/layout/vList5"/>
    <dgm:cxn modelId="{D0B35353-FEF4-4BC8-AB46-5CAAE4AFDAA1}" type="presParOf" srcId="{FAFAD7C8-BD7C-4C71-9626-0EA4B0C83BD4}" destId="{F2FC5517-56AB-43A3-A826-0368E754F5D3}" srcOrd="0" destOrd="0" presId="urn:microsoft.com/office/officeart/2005/8/layout/vList5"/>
    <dgm:cxn modelId="{6C2E5562-A3CE-4ECB-8F84-72CFDA556884}" type="presParOf" srcId="{F2FC5517-56AB-43A3-A826-0368E754F5D3}" destId="{B093428A-F85F-4D7D-8467-27987167302B}"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2911439-A2ED-4C98-8DB1-46A11A193580}"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D12E5B60-A218-4476-B956-874C23CB41DB}">
      <dgm:prSet/>
      <dgm:spPr/>
      <dgm:t>
        <a:bodyPr/>
        <a:lstStyle/>
        <a:p>
          <a:r>
            <a:rPr lang="en-US" baseline="0" dirty="0"/>
            <a:t>Observations from the above graphs</a:t>
          </a:r>
          <a:r>
            <a:rPr lang="en-US" baseline="0" dirty="0" smtClean="0"/>
            <a:t>:</a:t>
          </a:r>
          <a:endParaRPr lang="en-IN" dirty="0"/>
        </a:p>
      </dgm:t>
    </dgm:pt>
    <dgm:pt modelId="{36CD8C45-7B2A-484A-AD54-ECBFAD344F37}" type="parTrans" cxnId="{45C0096A-532F-4ED3-88F0-1C532C0180E5}">
      <dgm:prSet/>
      <dgm:spPr/>
      <dgm:t>
        <a:bodyPr/>
        <a:lstStyle/>
        <a:p>
          <a:endParaRPr lang="en-IN"/>
        </a:p>
      </dgm:t>
    </dgm:pt>
    <dgm:pt modelId="{02ED961E-B70D-45BC-9365-4E8E792D0142}" type="sibTrans" cxnId="{45C0096A-532F-4ED3-88F0-1C532C0180E5}">
      <dgm:prSet/>
      <dgm:spPr/>
      <dgm:t>
        <a:bodyPr/>
        <a:lstStyle/>
        <a:p>
          <a:endParaRPr lang="en-IN"/>
        </a:p>
      </dgm:t>
    </dgm:pt>
    <dgm:pt modelId="{CA4155FF-99EA-4B51-9522-464BCC3504B5}" type="pres">
      <dgm:prSet presAssocID="{D2911439-A2ED-4C98-8DB1-46A11A193580}" presName="Name0" presStyleCnt="0">
        <dgm:presLayoutVars>
          <dgm:dir/>
          <dgm:animLvl val="lvl"/>
          <dgm:resizeHandles val="exact"/>
        </dgm:presLayoutVars>
      </dgm:prSet>
      <dgm:spPr/>
      <dgm:t>
        <a:bodyPr/>
        <a:lstStyle/>
        <a:p>
          <a:endParaRPr lang="en-IN"/>
        </a:p>
      </dgm:t>
    </dgm:pt>
    <dgm:pt modelId="{5E7EDC91-E964-463D-B773-86C5EB1A2F70}" type="pres">
      <dgm:prSet presAssocID="{D12E5B60-A218-4476-B956-874C23CB41DB}" presName="linNode" presStyleCnt="0"/>
      <dgm:spPr/>
    </dgm:pt>
    <dgm:pt modelId="{E412A708-A7FE-4371-BB36-F63502E6EEDA}" type="pres">
      <dgm:prSet presAssocID="{D12E5B60-A218-4476-B956-874C23CB41DB}" presName="parentText" presStyleLbl="node1" presStyleIdx="0" presStyleCnt="1" custScaleX="277778" custLinFactNeighborX="345">
        <dgm:presLayoutVars>
          <dgm:chMax val="1"/>
          <dgm:bulletEnabled val="1"/>
        </dgm:presLayoutVars>
      </dgm:prSet>
      <dgm:spPr/>
      <dgm:t>
        <a:bodyPr/>
        <a:lstStyle/>
        <a:p>
          <a:endParaRPr lang="en-IN"/>
        </a:p>
      </dgm:t>
    </dgm:pt>
  </dgm:ptLst>
  <dgm:cxnLst>
    <dgm:cxn modelId="{45C0096A-532F-4ED3-88F0-1C532C0180E5}" srcId="{D2911439-A2ED-4C98-8DB1-46A11A193580}" destId="{D12E5B60-A218-4476-B956-874C23CB41DB}" srcOrd="0" destOrd="0" parTransId="{36CD8C45-7B2A-484A-AD54-ECBFAD344F37}" sibTransId="{02ED961E-B70D-45BC-9365-4E8E792D0142}"/>
    <dgm:cxn modelId="{A5686972-2C7D-4B8F-B679-2999B604740F}" type="presOf" srcId="{D2911439-A2ED-4C98-8DB1-46A11A193580}" destId="{CA4155FF-99EA-4B51-9522-464BCC3504B5}" srcOrd="0" destOrd="0" presId="urn:microsoft.com/office/officeart/2005/8/layout/vList5"/>
    <dgm:cxn modelId="{D55472F5-EFA6-4363-897A-68139E065B6A}" type="presOf" srcId="{D12E5B60-A218-4476-B956-874C23CB41DB}" destId="{E412A708-A7FE-4371-BB36-F63502E6EEDA}" srcOrd="0" destOrd="0" presId="urn:microsoft.com/office/officeart/2005/8/layout/vList5"/>
    <dgm:cxn modelId="{5C01A59B-2B54-4262-A71D-033EF6BE821D}" type="presParOf" srcId="{CA4155FF-99EA-4B51-9522-464BCC3504B5}" destId="{5E7EDC91-E964-463D-B773-86C5EB1A2F70}" srcOrd="0" destOrd="0" presId="urn:microsoft.com/office/officeart/2005/8/layout/vList5"/>
    <dgm:cxn modelId="{B81D8E15-0E4F-4837-9884-7A5B280C5F84}" type="presParOf" srcId="{5E7EDC91-E964-463D-B773-86C5EB1A2F70}" destId="{E412A708-A7FE-4371-BB36-F63502E6EEDA}"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01E8A0F-02F2-4564-A510-4B080B44ACB3}"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C277F854-7FA7-41CF-82FC-AC2C0B4D1252}">
      <dgm:prSet/>
      <dgm:spPr/>
      <dgm:t>
        <a:bodyPr/>
        <a:lstStyle/>
        <a:p>
          <a:r>
            <a:rPr lang="en-IN" baseline="0" dirty="0"/>
            <a:t>Visualizing Continuous Variables </a:t>
          </a:r>
          <a:r>
            <a:rPr lang="en-IN" baseline="0" dirty="0" err="1"/>
            <a:t>vs</a:t>
          </a:r>
          <a:r>
            <a:rPr lang="en-IN" baseline="0" dirty="0"/>
            <a:t> Sale </a:t>
          </a:r>
          <a:r>
            <a:rPr lang="en-IN" baseline="0" dirty="0" smtClean="0"/>
            <a:t>Price</a:t>
          </a:r>
          <a:endParaRPr lang="en-IN" dirty="0"/>
        </a:p>
      </dgm:t>
    </dgm:pt>
    <dgm:pt modelId="{16D492AE-9E5E-4CFD-AF1D-4BEEEA4D7441}" type="parTrans" cxnId="{06332692-38DD-4AB7-BAD3-4C823F28A413}">
      <dgm:prSet/>
      <dgm:spPr/>
      <dgm:t>
        <a:bodyPr/>
        <a:lstStyle/>
        <a:p>
          <a:endParaRPr lang="en-IN"/>
        </a:p>
      </dgm:t>
    </dgm:pt>
    <dgm:pt modelId="{5AFDFDC0-D83E-4F4B-AF30-268D4D2710E5}" type="sibTrans" cxnId="{06332692-38DD-4AB7-BAD3-4C823F28A413}">
      <dgm:prSet/>
      <dgm:spPr/>
      <dgm:t>
        <a:bodyPr/>
        <a:lstStyle/>
        <a:p>
          <a:endParaRPr lang="en-IN"/>
        </a:p>
      </dgm:t>
    </dgm:pt>
    <dgm:pt modelId="{177CE362-B8CA-41CD-9A51-DB35CC49223B}" type="pres">
      <dgm:prSet presAssocID="{C01E8A0F-02F2-4564-A510-4B080B44ACB3}" presName="Name0" presStyleCnt="0">
        <dgm:presLayoutVars>
          <dgm:dir/>
          <dgm:animLvl val="lvl"/>
          <dgm:resizeHandles val="exact"/>
        </dgm:presLayoutVars>
      </dgm:prSet>
      <dgm:spPr/>
      <dgm:t>
        <a:bodyPr/>
        <a:lstStyle/>
        <a:p>
          <a:endParaRPr lang="en-IN"/>
        </a:p>
      </dgm:t>
    </dgm:pt>
    <dgm:pt modelId="{19D6F260-F890-42D8-958C-5AB9CEE0D700}" type="pres">
      <dgm:prSet presAssocID="{C277F854-7FA7-41CF-82FC-AC2C0B4D1252}" presName="linNode" presStyleCnt="0"/>
      <dgm:spPr/>
    </dgm:pt>
    <dgm:pt modelId="{9A4070BB-E43A-48A1-A6B1-BD9F3E9F8E61}" type="pres">
      <dgm:prSet presAssocID="{C277F854-7FA7-41CF-82FC-AC2C0B4D1252}" presName="parentText" presStyleLbl="node1" presStyleIdx="0" presStyleCnt="1" custScaleX="276513" custLinFactNeighborX="-4486" custLinFactNeighborY="6589">
        <dgm:presLayoutVars>
          <dgm:chMax val="1"/>
          <dgm:bulletEnabled val="1"/>
        </dgm:presLayoutVars>
      </dgm:prSet>
      <dgm:spPr/>
      <dgm:t>
        <a:bodyPr/>
        <a:lstStyle/>
        <a:p>
          <a:endParaRPr lang="en-IN"/>
        </a:p>
      </dgm:t>
    </dgm:pt>
  </dgm:ptLst>
  <dgm:cxnLst>
    <dgm:cxn modelId="{06332692-38DD-4AB7-BAD3-4C823F28A413}" srcId="{C01E8A0F-02F2-4564-A510-4B080B44ACB3}" destId="{C277F854-7FA7-41CF-82FC-AC2C0B4D1252}" srcOrd="0" destOrd="0" parTransId="{16D492AE-9E5E-4CFD-AF1D-4BEEEA4D7441}" sibTransId="{5AFDFDC0-D83E-4F4B-AF30-268D4D2710E5}"/>
    <dgm:cxn modelId="{D8A6AF76-3EB7-4A88-87D5-C9FC54243CDC}" type="presOf" srcId="{C277F854-7FA7-41CF-82FC-AC2C0B4D1252}" destId="{9A4070BB-E43A-48A1-A6B1-BD9F3E9F8E61}" srcOrd="0" destOrd="0" presId="urn:microsoft.com/office/officeart/2005/8/layout/vList5"/>
    <dgm:cxn modelId="{E3FA11C9-761E-4703-8FDD-62553DDDA9EF}" type="presOf" srcId="{C01E8A0F-02F2-4564-A510-4B080B44ACB3}" destId="{177CE362-B8CA-41CD-9A51-DB35CC49223B}" srcOrd="0" destOrd="0" presId="urn:microsoft.com/office/officeart/2005/8/layout/vList5"/>
    <dgm:cxn modelId="{5AA739CE-139F-4685-AE15-ED7066D147FE}" type="presParOf" srcId="{177CE362-B8CA-41CD-9A51-DB35CC49223B}" destId="{19D6F260-F890-42D8-958C-5AB9CEE0D700}" srcOrd="0" destOrd="0" presId="urn:microsoft.com/office/officeart/2005/8/layout/vList5"/>
    <dgm:cxn modelId="{41FB9970-D4F5-4D64-A695-509B4E9F36FD}" type="presParOf" srcId="{19D6F260-F890-42D8-958C-5AB9CEE0D700}" destId="{9A4070BB-E43A-48A1-A6B1-BD9F3E9F8E61}"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E38BA4A-3CBC-4000-9D4B-4DA4C054E852}"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43C82906-DBD0-446B-BEA6-9E94875759BA}">
      <dgm:prSet custT="1"/>
      <dgm:spPr/>
      <dgm:t>
        <a:bodyPr/>
        <a:lstStyle/>
        <a:p>
          <a:r>
            <a:rPr lang="en-US" sz="2800" baseline="0" dirty="0"/>
            <a:t>Observations</a:t>
          </a:r>
          <a:endParaRPr lang="en-IN" sz="2800" dirty="0"/>
        </a:p>
      </dgm:t>
    </dgm:pt>
    <dgm:pt modelId="{3C3A99C0-DAA2-40C2-8B9E-B99276CD561B}" type="parTrans" cxnId="{50EDEAEF-841E-4A68-9536-CB8CEA023C84}">
      <dgm:prSet/>
      <dgm:spPr/>
      <dgm:t>
        <a:bodyPr/>
        <a:lstStyle/>
        <a:p>
          <a:endParaRPr lang="en-IN"/>
        </a:p>
      </dgm:t>
    </dgm:pt>
    <dgm:pt modelId="{58BDD07B-D784-499F-A6C3-00490BD54CCD}" type="sibTrans" cxnId="{50EDEAEF-841E-4A68-9536-CB8CEA023C84}">
      <dgm:prSet/>
      <dgm:spPr/>
      <dgm:t>
        <a:bodyPr/>
        <a:lstStyle/>
        <a:p>
          <a:endParaRPr lang="en-IN"/>
        </a:p>
      </dgm:t>
    </dgm:pt>
    <dgm:pt modelId="{00549288-9765-4504-A7C0-00E97BD2CED6}" type="pres">
      <dgm:prSet presAssocID="{3E38BA4A-3CBC-4000-9D4B-4DA4C054E852}" presName="Name0" presStyleCnt="0">
        <dgm:presLayoutVars>
          <dgm:dir/>
          <dgm:animLvl val="lvl"/>
          <dgm:resizeHandles val="exact"/>
        </dgm:presLayoutVars>
      </dgm:prSet>
      <dgm:spPr/>
      <dgm:t>
        <a:bodyPr/>
        <a:lstStyle/>
        <a:p>
          <a:endParaRPr lang="en-IN"/>
        </a:p>
      </dgm:t>
    </dgm:pt>
    <dgm:pt modelId="{90578F59-D481-4FF1-9523-6A7F09E6D765}" type="pres">
      <dgm:prSet presAssocID="{43C82906-DBD0-446B-BEA6-9E94875759BA}" presName="linNode" presStyleCnt="0"/>
      <dgm:spPr/>
    </dgm:pt>
    <dgm:pt modelId="{3BEF3674-E1C1-4057-9531-C05F7D485AAA}" type="pres">
      <dgm:prSet presAssocID="{43C82906-DBD0-446B-BEA6-9E94875759BA}" presName="parentText" presStyleLbl="node1" presStyleIdx="0" presStyleCnt="1" custScaleX="277778">
        <dgm:presLayoutVars>
          <dgm:chMax val="1"/>
          <dgm:bulletEnabled val="1"/>
        </dgm:presLayoutVars>
      </dgm:prSet>
      <dgm:spPr/>
      <dgm:t>
        <a:bodyPr/>
        <a:lstStyle/>
        <a:p>
          <a:endParaRPr lang="en-IN"/>
        </a:p>
      </dgm:t>
    </dgm:pt>
  </dgm:ptLst>
  <dgm:cxnLst>
    <dgm:cxn modelId="{50EDEAEF-841E-4A68-9536-CB8CEA023C84}" srcId="{3E38BA4A-3CBC-4000-9D4B-4DA4C054E852}" destId="{43C82906-DBD0-446B-BEA6-9E94875759BA}" srcOrd="0" destOrd="0" parTransId="{3C3A99C0-DAA2-40C2-8B9E-B99276CD561B}" sibTransId="{58BDD07B-D784-499F-A6C3-00490BD54CCD}"/>
    <dgm:cxn modelId="{3FEF77AE-BE9E-44E0-A6AB-4580B8190711}" type="presOf" srcId="{43C82906-DBD0-446B-BEA6-9E94875759BA}" destId="{3BEF3674-E1C1-4057-9531-C05F7D485AAA}" srcOrd="0" destOrd="0" presId="urn:microsoft.com/office/officeart/2005/8/layout/vList5"/>
    <dgm:cxn modelId="{A00B8AC4-1F85-4648-99F4-DF0553988FE0}" type="presOf" srcId="{3E38BA4A-3CBC-4000-9D4B-4DA4C054E852}" destId="{00549288-9765-4504-A7C0-00E97BD2CED6}" srcOrd="0" destOrd="0" presId="urn:microsoft.com/office/officeart/2005/8/layout/vList5"/>
    <dgm:cxn modelId="{A05FA7BD-831C-432A-8D35-1B7AFA28CF7E}" type="presParOf" srcId="{00549288-9765-4504-A7C0-00E97BD2CED6}" destId="{90578F59-D481-4FF1-9523-6A7F09E6D765}" srcOrd="0" destOrd="0" presId="urn:microsoft.com/office/officeart/2005/8/layout/vList5"/>
    <dgm:cxn modelId="{4D595A7A-72DF-4367-8B0A-D01F8C677DE3}" type="presParOf" srcId="{90578F59-D481-4FF1-9523-6A7F09E6D765}" destId="{3BEF3674-E1C1-4057-9531-C05F7D485AAA}"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0DDA10E-8476-4233-9BB5-82DE4C91E087}"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7B13BD90-9090-4E97-B8C8-6427603481AE}">
      <dgm:prSet/>
      <dgm:spPr/>
      <dgm:t>
        <a:bodyPr/>
        <a:lstStyle/>
        <a:p>
          <a:r>
            <a:rPr lang="en-US" baseline="0" dirty="0"/>
            <a:t>Visualizing Continuous Variables </a:t>
          </a:r>
          <a:r>
            <a:rPr lang="en-US" baseline="0" dirty="0" err="1"/>
            <a:t>vs</a:t>
          </a:r>
          <a:r>
            <a:rPr lang="en-US" baseline="0" dirty="0"/>
            <a:t> Sale </a:t>
          </a:r>
          <a:r>
            <a:rPr lang="en-US" baseline="0" dirty="0" smtClean="0"/>
            <a:t>Price</a:t>
          </a:r>
          <a:endParaRPr lang="en-IN" dirty="0"/>
        </a:p>
      </dgm:t>
    </dgm:pt>
    <dgm:pt modelId="{0A4C2CD8-1676-4AE9-90AF-97821FB49477}" type="parTrans" cxnId="{B2FE4B31-CCD8-4642-BB04-B849A8ABD817}">
      <dgm:prSet/>
      <dgm:spPr/>
      <dgm:t>
        <a:bodyPr/>
        <a:lstStyle/>
        <a:p>
          <a:endParaRPr lang="en-IN"/>
        </a:p>
      </dgm:t>
    </dgm:pt>
    <dgm:pt modelId="{BBF15296-F8A5-4F8F-8FF8-9363B281FB01}" type="sibTrans" cxnId="{B2FE4B31-CCD8-4642-BB04-B849A8ABD817}">
      <dgm:prSet/>
      <dgm:spPr/>
      <dgm:t>
        <a:bodyPr/>
        <a:lstStyle/>
        <a:p>
          <a:endParaRPr lang="en-IN"/>
        </a:p>
      </dgm:t>
    </dgm:pt>
    <dgm:pt modelId="{703130DE-8697-4255-9764-EAB2CC56C8FC}" type="pres">
      <dgm:prSet presAssocID="{80DDA10E-8476-4233-9BB5-82DE4C91E087}" presName="Name0" presStyleCnt="0">
        <dgm:presLayoutVars>
          <dgm:dir/>
          <dgm:animLvl val="lvl"/>
          <dgm:resizeHandles val="exact"/>
        </dgm:presLayoutVars>
      </dgm:prSet>
      <dgm:spPr/>
      <dgm:t>
        <a:bodyPr/>
        <a:lstStyle/>
        <a:p>
          <a:endParaRPr lang="en-IN"/>
        </a:p>
      </dgm:t>
    </dgm:pt>
    <dgm:pt modelId="{ED4A129A-97A8-43C6-90CD-CF0CBA97EF82}" type="pres">
      <dgm:prSet presAssocID="{7B13BD90-9090-4E97-B8C8-6427603481AE}" presName="linNode" presStyleCnt="0"/>
      <dgm:spPr/>
    </dgm:pt>
    <dgm:pt modelId="{A4461D3C-E9D6-4597-BDEF-65E0B521B103}" type="pres">
      <dgm:prSet presAssocID="{7B13BD90-9090-4E97-B8C8-6427603481AE}" presName="parentText" presStyleLbl="node1" presStyleIdx="0" presStyleCnt="1" custScaleX="277778">
        <dgm:presLayoutVars>
          <dgm:chMax val="1"/>
          <dgm:bulletEnabled val="1"/>
        </dgm:presLayoutVars>
      </dgm:prSet>
      <dgm:spPr/>
      <dgm:t>
        <a:bodyPr/>
        <a:lstStyle/>
        <a:p>
          <a:endParaRPr lang="en-IN"/>
        </a:p>
      </dgm:t>
    </dgm:pt>
  </dgm:ptLst>
  <dgm:cxnLst>
    <dgm:cxn modelId="{C63B4BFC-987B-4303-8ED5-B872F439A13A}" type="presOf" srcId="{7B13BD90-9090-4E97-B8C8-6427603481AE}" destId="{A4461D3C-E9D6-4597-BDEF-65E0B521B103}" srcOrd="0" destOrd="0" presId="urn:microsoft.com/office/officeart/2005/8/layout/vList5"/>
    <dgm:cxn modelId="{E7E72BAE-1C43-43DE-9895-6799DB7E6852}" type="presOf" srcId="{80DDA10E-8476-4233-9BB5-82DE4C91E087}" destId="{703130DE-8697-4255-9764-EAB2CC56C8FC}" srcOrd="0" destOrd="0" presId="urn:microsoft.com/office/officeart/2005/8/layout/vList5"/>
    <dgm:cxn modelId="{B2FE4B31-CCD8-4642-BB04-B849A8ABD817}" srcId="{80DDA10E-8476-4233-9BB5-82DE4C91E087}" destId="{7B13BD90-9090-4E97-B8C8-6427603481AE}" srcOrd="0" destOrd="0" parTransId="{0A4C2CD8-1676-4AE9-90AF-97821FB49477}" sibTransId="{BBF15296-F8A5-4F8F-8FF8-9363B281FB01}"/>
    <dgm:cxn modelId="{0D482DB5-0477-4424-A922-7FCD4BE3FC31}" type="presParOf" srcId="{703130DE-8697-4255-9764-EAB2CC56C8FC}" destId="{ED4A129A-97A8-43C6-90CD-CF0CBA97EF82}" srcOrd="0" destOrd="0" presId="urn:microsoft.com/office/officeart/2005/8/layout/vList5"/>
    <dgm:cxn modelId="{CE1FBEA6-A48F-46A7-8805-1F60AEF8F6F2}" type="presParOf" srcId="{ED4A129A-97A8-43C6-90CD-CF0CBA97EF82}" destId="{A4461D3C-E9D6-4597-BDEF-65E0B521B103}"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0CED756-1866-4749-B666-B6EA42550EC6}"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EAB9EFE7-379A-42B4-9A6A-ED470A79D26E}">
      <dgm:prSet/>
      <dgm:spPr/>
      <dgm:t>
        <a:bodyPr/>
        <a:lstStyle/>
        <a:p>
          <a:r>
            <a:rPr lang="en-IN" baseline="0" dirty="0"/>
            <a:t>Observations</a:t>
          </a:r>
          <a:endParaRPr lang="en-IN" dirty="0"/>
        </a:p>
      </dgm:t>
    </dgm:pt>
    <dgm:pt modelId="{AD022D42-036B-41BC-ADDB-746660EE52BD}" type="parTrans" cxnId="{3F694A89-9C23-4F2C-A611-9BDCCCA3ED54}">
      <dgm:prSet/>
      <dgm:spPr/>
      <dgm:t>
        <a:bodyPr/>
        <a:lstStyle/>
        <a:p>
          <a:endParaRPr lang="en-IN"/>
        </a:p>
      </dgm:t>
    </dgm:pt>
    <dgm:pt modelId="{B205B05B-FE3E-464A-AF72-10F9BAEE871D}" type="sibTrans" cxnId="{3F694A89-9C23-4F2C-A611-9BDCCCA3ED54}">
      <dgm:prSet/>
      <dgm:spPr/>
      <dgm:t>
        <a:bodyPr/>
        <a:lstStyle/>
        <a:p>
          <a:endParaRPr lang="en-IN"/>
        </a:p>
      </dgm:t>
    </dgm:pt>
    <dgm:pt modelId="{7E49B131-67ED-4916-B324-28DB4804813A}" type="pres">
      <dgm:prSet presAssocID="{00CED756-1866-4749-B666-B6EA42550EC6}" presName="Name0" presStyleCnt="0">
        <dgm:presLayoutVars>
          <dgm:dir/>
          <dgm:animLvl val="lvl"/>
          <dgm:resizeHandles val="exact"/>
        </dgm:presLayoutVars>
      </dgm:prSet>
      <dgm:spPr/>
      <dgm:t>
        <a:bodyPr/>
        <a:lstStyle/>
        <a:p>
          <a:endParaRPr lang="en-IN"/>
        </a:p>
      </dgm:t>
    </dgm:pt>
    <dgm:pt modelId="{9718EC54-4858-4EF4-B0F8-72DB9D546BB3}" type="pres">
      <dgm:prSet presAssocID="{EAB9EFE7-379A-42B4-9A6A-ED470A79D26E}" presName="linNode" presStyleCnt="0"/>
      <dgm:spPr/>
    </dgm:pt>
    <dgm:pt modelId="{C61A049E-D131-417E-BC3C-500F4CAF0044}" type="pres">
      <dgm:prSet presAssocID="{EAB9EFE7-379A-42B4-9A6A-ED470A79D26E}" presName="parentText" presStyleLbl="node1" presStyleIdx="0" presStyleCnt="1" custScaleX="277778">
        <dgm:presLayoutVars>
          <dgm:chMax val="1"/>
          <dgm:bulletEnabled val="1"/>
        </dgm:presLayoutVars>
      </dgm:prSet>
      <dgm:spPr/>
      <dgm:t>
        <a:bodyPr/>
        <a:lstStyle/>
        <a:p>
          <a:endParaRPr lang="en-IN"/>
        </a:p>
      </dgm:t>
    </dgm:pt>
  </dgm:ptLst>
  <dgm:cxnLst>
    <dgm:cxn modelId="{A40D8028-245C-44FD-9C2A-400281F74EFC}" type="presOf" srcId="{EAB9EFE7-379A-42B4-9A6A-ED470A79D26E}" destId="{C61A049E-D131-417E-BC3C-500F4CAF0044}" srcOrd="0" destOrd="0" presId="urn:microsoft.com/office/officeart/2005/8/layout/vList5"/>
    <dgm:cxn modelId="{31E5DFD6-4DF2-4045-B24A-789F4B52EEEA}" type="presOf" srcId="{00CED756-1866-4749-B666-B6EA42550EC6}" destId="{7E49B131-67ED-4916-B324-28DB4804813A}" srcOrd="0" destOrd="0" presId="urn:microsoft.com/office/officeart/2005/8/layout/vList5"/>
    <dgm:cxn modelId="{3F694A89-9C23-4F2C-A611-9BDCCCA3ED54}" srcId="{00CED756-1866-4749-B666-B6EA42550EC6}" destId="{EAB9EFE7-379A-42B4-9A6A-ED470A79D26E}" srcOrd="0" destOrd="0" parTransId="{AD022D42-036B-41BC-ADDB-746660EE52BD}" sibTransId="{B205B05B-FE3E-464A-AF72-10F9BAEE871D}"/>
    <dgm:cxn modelId="{FC90B712-642C-4FC7-9628-F667546174E3}" type="presParOf" srcId="{7E49B131-67ED-4916-B324-28DB4804813A}" destId="{9718EC54-4858-4EF4-B0F8-72DB9D546BB3}" srcOrd="0" destOrd="0" presId="urn:microsoft.com/office/officeart/2005/8/layout/vList5"/>
    <dgm:cxn modelId="{36909862-ABD4-42E5-ABF4-80E4B048FA80}" type="presParOf" srcId="{9718EC54-4858-4EF4-B0F8-72DB9D546BB3}" destId="{C61A049E-D131-417E-BC3C-500F4CAF0044}"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FFF08C6-D667-477B-8412-3121BEEBB769}"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B69BFBF6-D974-41DA-B205-A5263E05EF89}">
      <dgm:prSet/>
      <dgm:spPr/>
      <dgm:t>
        <a:bodyPr/>
        <a:lstStyle/>
        <a:p>
          <a:r>
            <a:rPr lang="en-US" baseline="0" dirty="0"/>
            <a:t>Visualizing Continuous Variables </a:t>
          </a:r>
          <a:r>
            <a:rPr lang="en-US" baseline="0" dirty="0" err="1"/>
            <a:t>vs</a:t>
          </a:r>
          <a:r>
            <a:rPr lang="en-US" baseline="0" dirty="0"/>
            <a:t> Sale </a:t>
          </a:r>
          <a:r>
            <a:rPr lang="en-US" baseline="0" dirty="0" smtClean="0"/>
            <a:t>Price</a:t>
          </a:r>
          <a:endParaRPr lang="en-IN" dirty="0"/>
        </a:p>
      </dgm:t>
    </dgm:pt>
    <dgm:pt modelId="{4BEFDB27-C260-43B3-B2E2-4596F05B2B61}" type="parTrans" cxnId="{251B260F-89D7-45D3-A3E5-60AFA4FB105E}">
      <dgm:prSet/>
      <dgm:spPr/>
      <dgm:t>
        <a:bodyPr/>
        <a:lstStyle/>
        <a:p>
          <a:endParaRPr lang="en-IN"/>
        </a:p>
      </dgm:t>
    </dgm:pt>
    <dgm:pt modelId="{B26D5A17-811C-43EF-B906-F3C2BA89AF82}" type="sibTrans" cxnId="{251B260F-89D7-45D3-A3E5-60AFA4FB105E}">
      <dgm:prSet/>
      <dgm:spPr/>
      <dgm:t>
        <a:bodyPr/>
        <a:lstStyle/>
        <a:p>
          <a:endParaRPr lang="en-IN"/>
        </a:p>
      </dgm:t>
    </dgm:pt>
    <dgm:pt modelId="{97C14F90-89CD-4BC5-B4D5-D79BD7D43ECA}" type="pres">
      <dgm:prSet presAssocID="{7FFF08C6-D667-477B-8412-3121BEEBB769}" presName="Name0" presStyleCnt="0">
        <dgm:presLayoutVars>
          <dgm:dir/>
          <dgm:animLvl val="lvl"/>
          <dgm:resizeHandles val="exact"/>
        </dgm:presLayoutVars>
      </dgm:prSet>
      <dgm:spPr/>
      <dgm:t>
        <a:bodyPr/>
        <a:lstStyle/>
        <a:p>
          <a:endParaRPr lang="en-IN"/>
        </a:p>
      </dgm:t>
    </dgm:pt>
    <dgm:pt modelId="{79E4C8D1-D21E-439B-984A-638AF271C12E}" type="pres">
      <dgm:prSet presAssocID="{B69BFBF6-D974-41DA-B205-A5263E05EF89}" presName="linNode" presStyleCnt="0"/>
      <dgm:spPr/>
    </dgm:pt>
    <dgm:pt modelId="{CBDD3388-A710-4F5C-BBBD-9982BCC1B5A5}" type="pres">
      <dgm:prSet presAssocID="{B69BFBF6-D974-41DA-B205-A5263E05EF89}" presName="parentText" presStyleLbl="node1" presStyleIdx="0" presStyleCnt="1" custScaleX="277778">
        <dgm:presLayoutVars>
          <dgm:chMax val="1"/>
          <dgm:bulletEnabled val="1"/>
        </dgm:presLayoutVars>
      </dgm:prSet>
      <dgm:spPr/>
      <dgm:t>
        <a:bodyPr/>
        <a:lstStyle/>
        <a:p>
          <a:endParaRPr lang="en-IN"/>
        </a:p>
      </dgm:t>
    </dgm:pt>
  </dgm:ptLst>
  <dgm:cxnLst>
    <dgm:cxn modelId="{BEA4C2E4-9D20-4C7E-A29C-A690A5291C20}" type="presOf" srcId="{7FFF08C6-D667-477B-8412-3121BEEBB769}" destId="{97C14F90-89CD-4BC5-B4D5-D79BD7D43ECA}" srcOrd="0" destOrd="0" presId="urn:microsoft.com/office/officeart/2005/8/layout/vList5"/>
    <dgm:cxn modelId="{6C5014A7-7736-48F9-A6E6-918F0C0672BB}" type="presOf" srcId="{B69BFBF6-D974-41DA-B205-A5263E05EF89}" destId="{CBDD3388-A710-4F5C-BBBD-9982BCC1B5A5}" srcOrd="0" destOrd="0" presId="urn:microsoft.com/office/officeart/2005/8/layout/vList5"/>
    <dgm:cxn modelId="{251B260F-89D7-45D3-A3E5-60AFA4FB105E}" srcId="{7FFF08C6-D667-477B-8412-3121BEEBB769}" destId="{B69BFBF6-D974-41DA-B205-A5263E05EF89}" srcOrd="0" destOrd="0" parTransId="{4BEFDB27-C260-43B3-B2E2-4596F05B2B61}" sibTransId="{B26D5A17-811C-43EF-B906-F3C2BA89AF82}"/>
    <dgm:cxn modelId="{2F212955-EEC4-449D-A661-52760E16881E}" type="presParOf" srcId="{97C14F90-89CD-4BC5-B4D5-D79BD7D43ECA}" destId="{79E4C8D1-D21E-439B-984A-638AF271C12E}" srcOrd="0" destOrd="0" presId="urn:microsoft.com/office/officeart/2005/8/layout/vList5"/>
    <dgm:cxn modelId="{82EC00A6-438A-4DB7-B089-8F4BD28E3834}" type="presParOf" srcId="{79E4C8D1-D21E-439B-984A-638AF271C12E}" destId="{CBDD3388-A710-4F5C-BBBD-9982BCC1B5A5}"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98D3371-1AF7-44E4-8011-BCE19989B7F5}"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399604AD-194F-4143-B3BD-1A699D84F1FE}">
      <dgm:prSet custT="1"/>
      <dgm:spPr/>
      <dgm:t>
        <a:bodyPr/>
        <a:lstStyle/>
        <a:p>
          <a:r>
            <a:rPr lang="en-IN" sz="2800" baseline="0" dirty="0"/>
            <a:t>Observations</a:t>
          </a:r>
          <a:endParaRPr lang="en-IN" sz="2800" dirty="0"/>
        </a:p>
      </dgm:t>
    </dgm:pt>
    <dgm:pt modelId="{C4B5E918-102F-42DE-B1CF-17CB3B7A186A}" type="parTrans" cxnId="{6BED77D8-9BFE-4E76-8C7B-A191F76206AC}">
      <dgm:prSet/>
      <dgm:spPr/>
      <dgm:t>
        <a:bodyPr/>
        <a:lstStyle/>
        <a:p>
          <a:endParaRPr lang="en-IN"/>
        </a:p>
      </dgm:t>
    </dgm:pt>
    <dgm:pt modelId="{8E030ABC-0889-4076-8E50-26F55493D3CE}" type="sibTrans" cxnId="{6BED77D8-9BFE-4E76-8C7B-A191F76206AC}">
      <dgm:prSet/>
      <dgm:spPr/>
      <dgm:t>
        <a:bodyPr/>
        <a:lstStyle/>
        <a:p>
          <a:endParaRPr lang="en-IN"/>
        </a:p>
      </dgm:t>
    </dgm:pt>
    <dgm:pt modelId="{DE61D5C5-49EB-4D77-B1DC-87977D37BD27}" type="pres">
      <dgm:prSet presAssocID="{698D3371-1AF7-44E4-8011-BCE19989B7F5}" presName="Name0" presStyleCnt="0">
        <dgm:presLayoutVars>
          <dgm:dir/>
          <dgm:animLvl val="lvl"/>
          <dgm:resizeHandles val="exact"/>
        </dgm:presLayoutVars>
      </dgm:prSet>
      <dgm:spPr/>
      <dgm:t>
        <a:bodyPr/>
        <a:lstStyle/>
        <a:p>
          <a:endParaRPr lang="en-IN"/>
        </a:p>
      </dgm:t>
    </dgm:pt>
    <dgm:pt modelId="{C8A74170-7F79-4561-8097-9B80E73A34A1}" type="pres">
      <dgm:prSet presAssocID="{399604AD-194F-4143-B3BD-1A699D84F1FE}" presName="linNode" presStyleCnt="0"/>
      <dgm:spPr/>
    </dgm:pt>
    <dgm:pt modelId="{EF173961-D0C4-4D9D-80EE-91E3EC2C204A}" type="pres">
      <dgm:prSet presAssocID="{399604AD-194F-4143-B3BD-1A699D84F1FE}" presName="parentText" presStyleLbl="node1" presStyleIdx="0" presStyleCnt="1" custScaleX="277778">
        <dgm:presLayoutVars>
          <dgm:chMax val="1"/>
          <dgm:bulletEnabled val="1"/>
        </dgm:presLayoutVars>
      </dgm:prSet>
      <dgm:spPr/>
      <dgm:t>
        <a:bodyPr/>
        <a:lstStyle/>
        <a:p>
          <a:endParaRPr lang="en-IN"/>
        </a:p>
      </dgm:t>
    </dgm:pt>
  </dgm:ptLst>
  <dgm:cxnLst>
    <dgm:cxn modelId="{8DB049FD-CBB5-4FC0-8113-BC76A09DBE01}" type="presOf" srcId="{698D3371-1AF7-44E4-8011-BCE19989B7F5}" destId="{DE61D5C5-49EB-4D77-B1DC-87977D37BD27}" srcOrd="0" destOrd="0" presId="urn:microsoft.com/office/officeart/2005/8/layout/vList5"/>
    <dgm:cxn modelId="{EE11C87B-FD2C-4DD8-96DE-BE5E086A4723}" type="presOf" srcId="{399604AD-194F-4143-B3BD-1A699D84F1FE}" destId="{EF173961-D0C4-4D9D-80EE-91E3EC2C204A}" srcOrd="0" destOrd="0" presId="urn:microsoft.com/office/officeart/2005/8/layout/vList5"/>
    <dgm:cxn modelId="{6BED77D8-9BFE-4E76-8C7B-A191F76206AC}" srcId="{698D3371-1AF7-44E4-8011-BCE19989B7F5}" destId="{399604AD-194F-4143-B3BD-1A699D84F1FE}" srcOrd="0" destOrd="0" parTransId="{C4B5E918-102F-42DE-B1CF-17CB3B7A186A}" sibTransId="{8E030ABC-0889-4076-8E50-26F55493D3CE}"/>
    <dgm:cxn modelId="{1CB111C5-0A0E-4919-8EDA-1A552585FD35}" type="presParOf" srcId="{DE61D5C5-49EB-4D77-B1DC-87977D37BD27}" destId="{C8A74170-7F79-4561-8097-9B80E73A34A1}" srcOrd="0" destOrd="0" presId="urn:microsoft.com/office/officeart/2005/8/layout/vList5"/>
    <dgm:cxn modelId="{DA0B49AB-228A-4409-B838-7EEBF4CC74BA}" type="presParOf" srcId="{C8A74170-7F79-4561-8097-9B80E73A34A1}" destId="{EF173961-D0C4-4D9D-80EE-91E3EC2C204A}"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8E233D-64AA-4F7F-8C02-04308CAD2204}"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E3270E4F-349F-4FDE-86E5-157AB39EC1A3}">
      <dgm:prSet/>
      <dgm:spPr/>
      <dgm:t>
        <a:bodyPr/>
        <a:lstStyle/>
        <a:p>
          <a:r>
            <a:rPr lang="en-IN" dirty="0" smtClean="0"/>
            <a:t>Presentation plan</a:t>
          </a:r>
          <a:endParaRPr lang="en-IN" dirty="0"/>
        </a:p>
      </dgm:t>
    </dgm:pt>
    <dgm:pt modelId="{9CEED4FD-F742-471F-AD1A-006DAE9A6D61}" type="parTrans" cxnId="{43F90C25-4AD4-4B17-850C-05A705C7EF83}">
      <dgm:prSet/>
      <dgm:spPr/>
      <dgm:t>
        <a:bodyPr/>
        <a:lstStyle/>
        <a:p>
          <a:endParaRPr lang="en-IN"/>
        </a:p>
      </dgm:t>
    </dgm:pt>
    <dgm:pt modelId="{584F89DC-535F-4A04-A966-41B84CEA2680}" type="sibTrans" cxnId="{43F90C25-4AD4-4B17-850C-05A705C7EF83}">
      <dgm:prSet/>
      <dgm:spPr/>
      <dgm:t>
        <a:bodyPr/>
        <a:lstStyle/>
        <a:p>
          <a:endParaRPr lang="en-IN"/>
        </a:p>
      </dgm:t>
    </dgm:pt>
    <dgm:pt modelId="{4179F761-8BB3-4AA1-B06E-8D34B46F5CC7}" type="pres">
      <dgm:prSet presAssocID="{E38E233D-64AA-4F7F-8C02-04308CAD2204}" presName="Name0" presStyleCnt="0">
        <dgm:presLayoutVars>
          <dgm:dir/>
          <dgm:animLvl val="lvl"/>
          <dgm:resizeHandles val="exact"/>
        </dgm:presLayoutVars>
      </dgm:prSet>
      <dgm:spPr/>
      <dgm:t>
        <a:bodyPr/>
        <a:lstStyle/>
        <a:p>
          <a:endParaRPr lang="en-IN"/>
        </a:p>
      </dgm:t>
    </dgm:pt>
    <dgm:pt modelId="{75203BB1-A3E7-4024-B3D6-16B1667F65ED}" type="pres">
      <dgm:prSet presAssocID="{E3270E4F-349F-4FDE-86E5-157AB39EC1A3}" presName="linNode" presStyleCnt="0"/>
      <dgm:spPr/>
    </dgm:pt>
    <dgm:pt modelId="{14D473BC-AC41-4E1C-BDF9-742F7DE7DF2E}" type="pres">
      <dgm:prSet presAssocID="{E3270E4F-349F-4FDE-86E5-157AB39EC1A3}" presName="parentText" presStyleLbl="node1" presStyleIdx="0" presStyleCnt="1" custScaleX="277778">
        <dgm:presLayoutVars>
          <dgm:chMax val="1"/>
          <dgm:bulletEnabled val="1"/>
        </dgm:presLayoutVars>
      </dgm:prSet>
      <dgm:spPr/>
      <dgm:t>
        <a:bodyPr/>
        <a:lstStyle/>
        <a:p>
          <a:endParaRPr lang="en-IN"/>
        </a:p>
      </dgm:t>
    </dgm:pt>
  </dgm:ptLst>
  <dgm:cxnLst>
    <dgm:cxn modelId="{46C55E80-EE5A-4950-9D00-DBDF9E1CD88D}" type="presOf" srcId="{E38E233D-64AA-4F7F-8C02-04308CAD2204}" destId="{4179F761-8BB3-4AA1-B06E-8D34B46F5CC7}" srcOrd="0" destOrd="0" presId="urn:microsoft.com/office/officeart/2005/8/layout/vList5"/>
    <dgm:cxn modelId="{0F811BCB-C910-41EA-99E6-F86C8CD2B28A}" type="presOf" srcId="{E3270E4F-349F-4FDE-86E5-157AB39EC1A3}" destId="{14D473BC-AC41-4E1C-BDF9-742F7DE7DF2E}" srcOrd="0" destOrd="0" presId="urn:microsoft.com/office/officeart/2005/8/layout/vList5"/>
    <dgm:cxn modelId="{43F90C25-4AD4-4B17-850C-05A705C7EF83}" srcId="{E38E233D-64AA-4F7F-8C02-04308CAD2204}" destId="{E3270E4F-349F-4FDE-86E5-157AB39EC1A3}" srcOrd="0" destOrd="0" parTransId="{9CEED4FD-F742-471F-AD1A-006DAE9A6D61}" sibTransId="{584F89DC-535F-4A04-A966-41B84CEA2680}"/>
    <dgm:cxn modelId="{C05085F5-6620-42B5-8361-090DB5AAEDDD}" type="presParOf" srcId="{4179F761-8BB3-4AA1-B06E-8D34B46F5CC7}" destId="{75203BB1-A3E7-4024-B3D6-16B1667F65ED}" srcOrd="0" destOrd="0" presId="urn:microsoft.com/office/officeart/2005/8/layout/vList5"/>
    <dgm:cxn modelId="{1664EDFF-1E0A-4366-A6CB-E9193AFB852C}" type="presParOf" srcId="{75203BB1-A3E7-4024-B3D6-16B1667F65ED}" destId="{14D473BC-AC41-4E1C-BDF9-742F7DE7DF2E}"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DDA6F8D-9C58-4BC8-8A5D-A5C12D3EF496}"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888F8DD5-CC22-4642-96D5-B6755F124D06}">
      <dgm:prSet/>
      <dgm:spPr/>
      <dgm:t>
        <a:bodyPr/>
        <a:lstStyle/>
        <a:p>
          <a:r>
            <a:rPr lang="en-US" baseline="0" dirty="0"/>
            <a:t>Visualizing Discrete Variables </a:t>
          </a:r>
          <a:r>
            <a:rPr lang="en-US" baseline="0" dirty="0" err="1"/>
            <a:t>vs</a:t>
          </a:r>
          <a:r>
            <a:rPr lang="en-US" baseline="0" dirty="0"/>
            <a:t> Sale </a:t>
          </a:r>
          <a:r>
            <a:rPr lang="en-US" baseline="0" dirty="0" smtClean="0"/>
            <a:t>Price</a:t>
          </a:r>
          <a:endParaRPr lang="en-IN" dirty="0"/>
        </a:p>
      </dgm:t>
    </dgm:pt>
    <dgm:pt modelId="{DFED6000-F33B-40A0-B7CA-DD0AF283A8CE}" type="parTrans" cxnId="{4A52607C-3E10-432C-BAF1-1265D67AFF0D}">
      <dgm:prSet/>
      <dgm:spPr/>
      <dgm:t>
        <a:bodyPr/>
        <a:lstStyle/>
        <a:p>
          <a:endParaRPr lang="en-IN"/>
        </a:p>
      </dgm:t>
    </dgm:pt>
    <dgm:pt modelId="{EFB4B429-2C99-4751-885F-9C8BA8218555}" type="sibTrans" cxnId="{4A52607C-3E10-432C-BAF1-1265D67AFF0D}">
      <dgm:prSet/>
      <dgm:spPr/>
      <dgm:t>
        <a:bodyPr/>
        <a:lstStyle/>
        <a:p>
          <a:endParaRPr lang="en-IN"/>
        </a:p>
      </dgm:t>
    </dgm:pt>
    <dgm:pt modelId="{D24A5BBF-0B31-4A4B-80B9-DB9CEB63356F}" type="pres">
      <dgm:prSet presAssocID="{1DDA6F8D-9C58-4BC8-8A5D-A5C12D3EF496}" presName="Name0" presStyleCnt="0">
        <dgm:presLayoutVars>
          <dgm:dir/>
          <dgm:animLvl val="lvl"/>
          <dgm:resizeHandles val="exact"/>
        </dgm:presLayoutVars>
      </dgm:prSet>
      <dgm:spPr/>
      <dgm:t>
        <a:bodyPr/>
        <a:lstStyle/>
        <a:p>
          <a:endParaRPr lang="en-IN"/>
        </a:p>
      </dgm:t>
    </dgm:pt>
    <dgm:pt modelId="{9630ACDF-3E4F-4D6B-9C29-40AFAAABB15D}" type="pres">
      <dgm:prSet presAssocID="{888F8DD5-CC22-4642-96D5-B6755F124D06}" presName="linNode" presStyleCnt="0"/>
      <dgm:spPr/>
    </dgm:pt>
    <dgm:pt modelId="{548FC0D6-B0C7-41AD-BE19-651706A4ED14}" type="pres">
      <dgm:prSet presAssocID="{888F8DD5-CC22-4642-96D5-B6755F124D06}" presName="parentText" presStyleLbl="node1" presStyleIdx="0" presStyleCnt="1" custScaleX="277778">
        <dgm:presLayoutVars>
          <dgm:chMax val="1"/>
          <dgm:bulletEnabled val="1"/>
        </dgm:presLayoutVars>
      </dgm:prSet>
      <dgm:spPr/>
      <dgm:t>
        <a:bodyPr/>
        <a:lstStyle/>
        <a:p>
          <a:endParaRPr lang="en-IN"/>
        </a:p>
      </dgm:t>
    </dgm:pt>
  </dgm:ptLst>
  <dgm:cxnLst>
    <dgm:cxn modelId="{25090294-26D8-474B-8609-81DEAED63122}" type="presOf" srcId="{888F8DD5-CC22-4642-96D5-B6755F124D06}" destId="{548FC0D6-B0C7-41AD-BE19-651706A4ED14}" srcOrd="0" destOrd="0" presId="urn:microsoft.com/office/officeart/2005/8/layout/vList5"/>
    <dgm:cxn modelId="{CFF8AE3B-05BF-482C-BCDD-C636FCF9B395}" type="presOf" srcId="{1DDA6F8D-9C58-4BC8-8A5D-A5C12D3EF496}" destId="{D24A5BBF-0B31-4A4B-80B9-DB9CEB63356F}" srcOrd="0" destOrd="0" presId="urn:microsoft.com/office/officeart/2005/8/layout/vList5"/>
    <dgm:cxn modelId="{4A52607C-3E10-432C-BAF1-1265D67AFF0D}" srcId="{1DDA6F8D-9C58-4BC8-8A5D-A5C12D3EF496}" destId="{888F8DD5-CC22-4642-96D5-B6755F124D06}" srcOrd="0" destOrd="0" parTransId="{DFED6000-F33B-40A0-B7CA-DD0AF283A8CE}" sibTransId="{EFB4B429-2C99-4751-885F-9C8BA8218555}"/>
    <dgm:cxn modelId="{A792429D-5BA5-4A4C-911A-E7F89D4FBD61}" type="presParOf" srcId="{D24A5BBF-0B31-4A4B-80B9-DB9CEB63356F}" destId="{9630ACDF-3E4F-4D6B-9C29-40AFAAABB15D}" srcOrd="0" destOrd="0" presId="urn:microsoft.com/office/officeart/2005/8/layout/vList5"/>
    <dgm:cxn modelId="{0E16DCB7-A3DE-49CC-AF0D-BD8140B9C69E}" type="presParOf" srcId="{9630ACDF-3E4F-4D6B-9C29-40AFAAABB15D}" destId="{548FC0D6-B0C7-41AD-BE19-651706A4ED14}"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F91D111-0687-4DFA-95DB-7B54C2211B5C}"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73A2D3F0-0731-4D7D-B45D-539A56FA25E4}">
      <dgm:prSet custT="1"/>
      <dgm:spPr/>
      <dgm:t>
        <a:bodyPr/>
        <a:lstStyle/>
        <a:p>
          <a:r>
            <a:rPr lang="en-IN" sz="3200" baseline="0" dirty="0"/>
            <a:t>Observations</a:t>
          </a:r>
          <a:endParaRPr lang="en-IN" sz="3200" dirty="0"/>
        </a:p>
      </dgm:t>
    </dgm:pt>
    <dgm:pt modelId="{4B679D17-61BB-48BD-94DC-ACCB4F16CCF4}" type="parTrans" cxnId="{AB004AC3-2E13-4B92-B70A-973FD7582A3E}">
      <dgm:prSet/>
      <dgm:spPr/>
      <dgm:t>
        <a:bodyPr/>
        <a:lstStyle/>
        <a:p>
          <a:endParaRPr lang="en-IN"/>
        </a:p>
      </dgm:t>
    </dgm:pt>
    <dgm:pt modelId="{3FAC4559-D00B-4228-AF1B-0D4692CAD196}" type="sibTrans" cxnId="{AB004AC3-2E13-4B92-B70A-973FD7582A3E}">
      <dgm:prSet/>
      <dgm:spPr/>
      <dgm:t>
        <a:bodyPr/>
        <a:lstStyle/>
        <a:p>
          <a:endParaRPr lang="en-IN"/>
        </a:p>
      </dgm:t>
    </dgm:pt>
    <dgm:pt modelId="{F388E491-03E8-46EB-AAA4-508A1A071BE8}" type="pres">
      <dgm:prSet presAssocID="{9F91D111-0687-4DFA-95DB-7B54C2211B5C}" presName="Name0" presStyleCnt="0">
        <dgm:presLayoutVars>
          <dgm:dir/>
          <dgm:animLvl val="lvl"/>
          <dgm:resizeHandles val="exact"/>
        </dgm:presLayoutVars>
      </dgm:prSet>
      <dgm:spPr/>
      <dgm:t>
        <a:bodyPr/>
        <a:lstStyle/>
        <a:p>
          <a:endParaRPr lang="en-IN"/>
        </a:p>
      </dgm:t>
    </dgm:pt>
    <dgm:pt modelId="{E7C3F4D5-216C-4E82-A588-0C871A88A332}" type="pres">
      <dgm:prSet presAssocID="{73A2D3F0-0731-4D7D-B45D-539A56FA25E4}" presName="linNode" presStyleCnt="0"/>
      <dgm:spPr/>
    </dgm:pt>
    <dgm:pt modelId="{B1645DA0-6F28-4516-B7D7-85CEA9B940B1}" type="pres">
      <dgm:prSet presAssocID="{73A2D3F0-0731-4D7D-B45D-539A56FA25E4}" presName="parentText" presStyleLbl="node1" presStyleIdx="0" presStyleCnt="1" custScaleX="276973" custLinFactNeighborX="2761" custLinFactNeighborY="12098">
        <dgm:presLayoutVars>
          <dgm:chMax val="1"/>
          <dgm:bulletEnabled val="1"/>
        </dgm:presLayoutVars>
      </dgm:prSet>
      <dgm:spPr/>
      <dgm:t>
        <a:bodyPr/>
        <a:lstStyle/>
        <a:p>
          <a:endParaRPr lang="en-IN"/>
        </a:p>
      </dgm:t>
    </dgm:pt>
  </dgm:ptLst>
  <dgm:cxnLst>
    <dgm:cxn modelId="{31917B30-92F0-4F7B-9018-A2BDEFFD2A6F}" type="presOf" srcId="{9F91D111-0687-4DFA-95DB-7B54C2211B5C}" destId="{F388E491-03E8-46EB-AAA4-508A1A071BE8}" srcOrd="0" destOrd="0" presId="urn:microsoft.com/office/officeart/2005/8/layout/vList5"/>
    <dgm:cxn modelId="{AB004AC3-2E13-4B92-B70A-973FD7582A3E}" srcId="{9F91D111-0687-4DFA-95DB-7B54C2211B5C}" destId="{73A2D3F0-0731-4D7D-B45D-539A56FA25E4}" srcOrd="0" destOrd="0" parTransId="{4B679D17-61BB-48BD-94DC-ACCB4F16CCF4}" sibTransId="{3FAC4559-D00B-4228-AF1B-0D4692CAD196}"/>
    <dgm:cxn modelId="{4622AF7D-4E93-4170-AF24-29FEF4DBCEF5}" type="presOf" srcId="{73A2D3F0-0731-4D7D-B45D-539A56FA25E4}" destId="{B1645DA0-6F28-4516-B7D7-85CEA9B940B1}" srcOrd="0" destOrd="0" presId="urn:microsoft.com/office/officeart/2005/8/layout/vList5"/>
    <dgm:cxn modelId="{811CD4F3-A956-4D9B-99B6-CEF707641B62}" type="presParOf" srcId="{F388E491-03E8-46EB-AAA4-508A1A071BE8}" destId="{E7C3F4D5-216C-4E82-A588-0C871A88A332}" srcOrd="0" destOrd="0" presId="urn:microsoft.com/office/officeart/2005/8/layout/vList5"/>
    <dgm:cxn modelId="{A7BAD214-EB5E-4D2C-B11E-AE3A4C7D2336}" type="presParOf" srcId="{E7C3F4D5-216C-4E82-A588-0C871A88A332}" destId="{B1645DA0-6F28-4516-B7D7-85CEA9B940B1}"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D2EB8B9-0185-4333-8C9B-0BCB20444ABF}"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27670CCC-1585-4076-A8DB-654F7A44354F}">
      <dgm:prSet/>
      <dgm:spPr/>
      <dgm:t>
        <a:bodyPr/>
        <a:lstStyle/>
        <a:p>
          <a:r>
            <a:rPr lang="en-US" baseline="0" dirty="0"/>
            <a:t>Visualizing Discrete Variables </a:t>
          </a:r>
          <a:r>
            <a:rPr lang="en-US" baseline="0" dirty="0" err="1"/>
            <a:t>vs</a:t>
          </a:r>
          <a:r>
            <a:rPr lang="en-US" baseline="0" dirty="0"/>
            <a:t> Sale </a:t>
          </a:r>
          <a:r>
            <a:rPr lang="en-US" baseline="0" dirty="0" smtClean="0"/>
            <a:t>Price</a:t>
          </a:r>
          <a:endParaRPr lang="en-IN" dirty="0"/>
        </a:p>
      </dgm:t>
    </dgm:pt>
    <dgm:pt modelId="{8A4EEEDC-06FB-45DD-B06C-A8724C14935D}" type="parTrans" cxnId="{313CBAD2-4B91-4E32-8E45-9CC526F831A4}">
      <dgm:prSet/>
      <dgm:spPr/>
      <dgm:t>
        <a:bodyPr/>
        <a:lstStyle/>
        <a:p>
          <a:endParaRPr lang="en-IN"/>
        </a:p>
      </dgm:t>
    </dgm:pt>
    <dgm:pt modelId="{872C1443-3186-41CD-8CE6-8EED6200546B}" type="sibTrans" cxnId="{313CBAD2-4B91-4E32-8E45-9CC526F831A4}">
      <dgm:prSet/>
      <dgm:spPr/>
      <dgm:t>
        <a:bodyPr/>
        <a:lstStyle/>
        <a:p>
          <a:endParaRPr lang="en-IN"/>
        </a:p>
      </dgm:t>
    </dgm:pt>
    <dgm:pt modelId="{88ED27DA-7770-4CE0-AB2A-5418CEC263D5}" type="pres">
      <dgm:prSet presAssocID="{9D2EB8B9-0185-4333-8C9B-0BCB20444ABF}" presName="Name0" presStyleCnt="0">
        <dgm:presLayoutVars>
          <dgm:dir/>
          <dgm:animLvl val="lvl"/>
          <dgm:resizeHandles val="exact"/>
        </dgm:presLayoutVars>
      </dgm:prSet>
      <dgm:spPr/>
      <dgm:t>
        <a:bodyPr/>
        <a:lstStyle/>
        <a:p>
          <a:endParaRPr lang="en-IN"/>
        </a:p>
      </dgm:t>
    </dgm:pt>
    <dgm:pt modelId="{4B25CEF0-7063-4775-93E0-680C9001F33C}" type="pres">
      <dgm:prSet presAssocID="{27670CCC-1585-4076-A8DB-654F7A44354F}" presName="linNode" presStyleCnt="0"/>
      <dgm:spPr/>
    </dgm:pt>
    <dgm:pt modelId="{6E9816C2-1337-4F81-B12C-D4B11DE8A78F}" type="pres">
      <dgm:prSet presAssocID="{27670CCC-1585-4076-A8DB-654F7A44354F}" presName="parentText" presStyleLbl="node1" presStyleIdx="0" presStyleCnt="1" custScaleX="276513">
        <dgm:presLayoutVars>
          <dgm:chMax val="1"/>
          <dgm:bulletEnabled val="1"/>
        </dgm:presLayoutVars>
      </dgm:prSet>
      <dgm:spPr/>
      <dgm:t>
        <a:bodyPr/>
        <a:lstStyle/>
        <a:p>
          <a:endParaRPr lang="en-IN"/>
        </a:p>
      </dgm:t>
    </dgm:pt>
  </dgm:ptLst>
  <dgm:cxnLst>
    <dgm:cxn modelId="{389FF63B-ABB9-4307-BE92-980D512B1192}" type="presOf" srcId="{9D2EB8B9-0185-4333-8C9B-0BCB20444ABF}" destId="{88ED27DA-7770-4CE0-AB2A-5418CEC263D5}" srcOrd="0" destOrd="0" presId="urn:microsoft.com/office/officeart/2005/8/layout/vList5"/>
    <dgm:cxn modelId="{313CBAD2-4B91-4E32-8E45-9CC526F831A4}" srcId="{9D2EB8B9-0185-4333-8C9B-0BCB20444ABF}" destId="{27670CCC-1585-4076-A8DB-654F7A44354F}" srcOrd="0" destOrd="0" parTransId="{8A4EEEDC-06FB-45DD-B06C-A8724C14935D}" sibTransId="{872C1443-3186-41CD-8CE6-8EED6200546B}"/>
    <dgm:cxn modelId="{CE63F289-4553-4AED-AB12-7F5C61406A12}" type="presOf" srcId="{27670CCC-1585-4076-A8DB-654F7A44354F}" destId="{6E9816C2-1337-4F81-B12C-D4B11DE8A78F}" srcOrd="0" destOrd="0" presId="urn:microsoft.com/office/officeart/2005/8/layout/vList5"/>
    <dgm:cxn modelId="{1597E4DF-F8FD-4516-8173-A76D20D5579E}" type="presParOf" srcId="{88ED27DA-7770-4CE0-AB2A-5418CEC263D5}" destId="{4B25CEF0-7063-4775-93E0-680C9001F33C}" srcOrd="0" destOrd="0" presId="urn:microsoft.com/office/officeart/2005/8/layout/vList5"/>
    <dgm:cxn modelId="{1B55BE1A-4F34-4AAC-BF10-08DBC64DED8A}" type="presParOf" srcId="{4B25CEF0-7063-4775-93E0-680C9001F33C}" destId="{6E9816C2-1337-4F81-B12C-D4B11DE8A78F}"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48A04F09-4655-4BFF-A89E-413B5A6F4798}"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26F61C57-B5DB-4F18-807B-FD05BC74ACB7}">
      <dgm:prSet custT="1"/>
      <dgm:spPr/>
      <dgm:t>
        <a:bodyPr/>
        <a:lstStyle/>
        <a:p>
          <a:r>
            <a:rPr lang="en-IN" sz="3200" baseline="0" dirty="0"/>
            <a:t>Observations</a:t>
          </a:r>
          <a:endParaRPr lang="en-IN" sz="3200" dirty="0"/>
        </a:p>
      </dgm:t>
    </dgm:pt>
    <dgm:pt modelId="{14381970-43CB-4767-BFF2-C24FE11ABC3A}" type="parTrans" cxnId="{CFC54F68-4DE6-4B45-99C1-204AC21AD388}">
      <dgm:prSet/>
      <dgm:spPr/>
      <dgm:t>
        <a:bodyPr/>
        <a:lstStyle/>
        <a:p>
          <a:endParaRPr lang="en-IN"/>
        </a:p>
      </dgm:t>
    </dgm:pt>
    <dgm:pt modelId="{FA6EBC5A-B594-4664-B75B-8550E3298153}" type="sibTrans" cxnId="{CFC54F68-4DE6-4B45-99C1-204AC21AD388}">
      <dgm:prSet/>
      <dgm:spPr/>
      <dgm:t>
        <a:bodyPr/>
        <a:lstStyle/>
        <a:p>
          <a:endParaRPr lang="en-IN"/>
        </a:p>
      </dgm:t>
    </dgm:pt>
    <dgm:pt modelId="{A190702C-4138-4C29-9B3F-1C55D99B2353}" type="pres">
      <dgm:prSet presAssocID="{48A04F09-4655-4BFF-A89E-413B5A6F4798}" presName="Name0" presStyleCnt="0">
        <dgm:presLayoutVars>
          <dgm:dir/>
          <dgm:animLvl val="lvl"/>
          <dgm:resizeHandles val="exact"/>
        </dgm:presLayoutVars>
      </dgm:prSet>
      <dgm:spPr/>
      <dgm:t>
        <a:bodyPr/>
        <a:lstStyle/>
        <a:p>
          <a:endParaRPr lang="en-IN"/>
        </a:p>
      </dgm:t>
    </dgm:pt>
    <dgm:pt modelId="{9214E46D-22EF-4811-9C35-033DE9487F2F}" type="pres">
      <dgm:prSet presAssocID="{26F61C57-B5DB-4F18-807B-FD05BC74ACB7}" presName="linNode" presStyleCnt="0"/>
      <dgm:spPr/>
    </dgm:pt>
    <dgm:pt modelId="{3E909FA0-FE3A-49A1-8047-8601926A40A4}" type="pres">
      <dgm:prSet presAssocID="{26F61C57-B5DB-4F18-807B-FD05BC74ACB7}" presName="parentText" presStyleLbl="node1" presStyleIdx="0" presStyleCnt="1" custScaleX="277778">
        <dgm:presLayoutVars>
          <dgm:chMax val="1"/>
          <dgm:bulletEnabled val="1"/>
        </dgm:presLayoutVars>
      </dgm:prSet>
      <dgm:spPr/>
      <dgm:t>
        <a:bodyPr/>
        <a:lstStyle/>
        <a:p>
          <a:endParaRPr lang="en-IN"/>
        </a:p>
      </dgm:t>
    </dgm:pt>
  </dgm:ptLst>
  <dgm:cxnLst>
    <dgm:cxn modelId="{6AF25F5E-BE20-48DF-A119-BB18FB7914F4}" type="presOf" srcId="{48A04F09-4655-4BFF-A89E-413B5A6F4798}" destId="{A190702C-4138-4C29-9B3F-1C55D99B2353}" srcOrd="0" destOrd="0" presId="urn:microsoft.com/office/officeart/2005/8/layout/vList5"/>
    <dgm:cxn modelId="{CFC54F68-4DE6-4B45-99C1-204AC21AD388}" srcId="{48A04F09-4655-4BFF-A89E-413B5A6F4798}" destId="{26F61C57-B5DB-4F18-807B-FD05BC74ACB7}" srcOrd="0" destOrd="0" parTransId="{14381970-43CB-4767-BFF2-C24FE11ABC3A}" sibTransId="{FA6EBC5A-B594-4664-B75B-8550E3298153}"/>
    <dgm:cxn modelId="{876AC0F2-D28B-467D-BBC1-49B0ADA8D8EF}" type="presOf" srcId="{26F61C57-B5DB-4F18-807B-FD05BC74ACB7}" destId="{3E909FA0-FE3A-49A1-8047-8601926A40A4}" srcOrd="0" destOrd="0" presId="urn:microsoft.com/office/officeart/2005/8/layout/vList5"/>
    <dgm:cxn modelId="{40B4BFB7-F0DB-47D0-95F8-EB4F8A40E082}" type="presParOf" srcId="{A190702C-4138-4C29-9B3F-1C55D99B2353}" destId="{9214E46D-22EF-4811-9C35-033DE9487F2F}" srcOrd="0" destOrd="0" presId="urn:microsoft.com/office/officeart/2005/8/layout/vList5"/>
    <dgm:cxn modelId="{CCFB0DD2-650D-4B47-BE55-2E37489EF9CF}" type="presParOf" srcId="{9214E46D-22EF-4811-9C35-033DE9487F2F}" destId="{3E909FA0-FE3A-49A1-8047-8601926A40A4}"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504E18C-D865-4BC8-B86C-6D60FBA240A4}"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8D1E7ABE-F754-4F02-BEA5-8C22B77E1F7C}">
      <dgm:prSet/>
      <dgm:spPr/>
      <dgm:t>
        <a:bodyPr/>
        <a:lstStyle/>
        <a:p>
          <a:r>
            <a:rPr lang="en-US" baseline="0" dirty="0"/>
            <a:t>Visualizing Discrete Variables </a:t>
          </a:r>
          <a:r>
            <a:rPr lang="en-US" baseline="0" dirty="0" err="1"/>
            <a:t>vs</a:t>
          </a:r>
          <a:r>
            <a:rPr lang="en-US" baseline="0" dirty="0"/>
            <a:t> Sale </a:t>
          </a:r>
          <a:r>
            <a:rPr lang="en-US" baseline="0" dirty="0" smtClean="0"/>
            <a:t>Price</a:t>
          </a:r>
          <a:endParaRPr lang="en-IN" dirty="0"/>
        </a:p>
      </dgm:t>
    </dgm:pt>
    <dgm:pt modelId="{46209B73-6679-4C45-AFE0-CB1AEEC7DB07}" type="parTrans" cxnId="{73AD2A02-7E96-4133-AE25-2CC9DB951B66}">
      <dgm:prSet/>
      <dgm:spPr/>
      <dgm:t>
        <a:bodyPr/>
        <a:lstStyle/>
        <a:p>
          <a:endParaRPr lang="en-IN"/>
        </a:p>
      </dgm:t>
    </dgm:pt>
    <dgm:pt modelId="{6E1E64B3-7C7F-4C12-8167-D39F85F747D1}" type="sibTrans" cxnId="{73AD2A02-7E96-4133-AE25-2CC9DB951B66}">
      <dgm:prSet/>
      <dgm:spPr/>
      <dgm:t>
        <a:bodyPr/>
        <a:lstStyle/>
        <a:p>
          <a:endParaRPr lang="en-IN"/>
        </a:p>
      </dgm:t>
    </dgm:pt>
    <dgm:pt modelId="{8D3947DF-CD8A-44A0-9BE4-166E80F97B8D}" type="pres">
      <dgm:prSet presAssocID="{E504E18C-D865-4BC8-B86C-6D60FBA240A4}" presName="Name0" presStyleCnt="0">
        <dgm:presLayoutVars>
          <dgm:dir/>
          <dgm:animLvl val="lvl"/>
          <dgm:resizeHandles val="exact"/>
        </dgm:presLayoutVars>
      </dgm:prSet>
      <dgm:spPr/>
      <dgm:t>
        <a:bodyPr/>
        <a:lstStyle/>
        <a:p>
          <a:endParaRPr lang="en-IN"/>
        </a:p>
      </dgm:t>
    </dgm:pt>
    <dgm:pt modelId="{BB90D3FB-C8B6-4747-810D-EA004B4B3913}" type="pres">
      <dgm:prSet presAssocID="{8D1E7ABE-F754-4F02-BEA5-8C22B77E1F7C}" presName="linNode" presStyleCnt="0"/>
      <dgm:spPr/>
    </dgm:pt>
    <dgm:pt modelId="{D6EB9482-8FC5-416B-9494-064E1F648C26}" type="pres">
      <dgm:prSet presAssocID="{8D1E7ABE-F754-4F02-BEA5-8C22B77E1F7C}" presName="parentText" presStyleLbl="node1" presStyleIdx="0" presStyleCnt="1" custScaleX="277778">
        <dgm:presLayoutVars>
          <dgm:chMax val="1"/>
          <dgm:bulletEnabled val="1"/>
        </dgm:presLayoutVars>
      </dgm:prSet>
      <dgm:spPr/>
      <dgm:t>
        <a:bodyPr/>
        <a:lstStyle/>
        <a:p>
          <a:endParaRPr lang="en-IN"/>
        </a:p>
      </dgm:t>
    </dgm:pt>
  </dgm:ptLst>
  <dgm:cxnLst>
    <dgm:cxn modelId="{73AD2A02-7E96-4133-AE25-2CC9DB951B66}" srcId="{E504E18C-D865-4BC8-B86C-6D60FBA240A4}" destId="{8D1E7ABE-F754-4F02-BEA5-8C22B77E1F7C}" srcOrd="0" destOrd="0" parTransId="{46209B73-6679-4C45-AFE0-CB1AEEC7DB07}" sibTransId="{6E1E64B3-7C7F-4C12-8167-D39F85F747D1}"/>
    <dgm:cxn modelId="{A01A6B30-9004-4A10-8487-934F84829739}" type="presOf" srcId="{8D1E7ABE-F754-4F02-BEA5-8C22B77E1F7C}" destId="{D6EB9482-8FC5-416B-9494-064E1F648C26}" srcOrd="0" destOrd="0" presId="urn:microsoft.com/office/officeart/2005/8/layout/vList5"/>
    <dgm:cxn modelId="{521F8102-8B2F-4546-ACEB-269AFDE062D6}" type="presOf" srcId="{E504E18C-D865-4BC8-B86C-6D60FBA240A4}" destId="{8D3947DF-CD8A-44A0-9BE4-166E80F97B8D}" srcOrd="0" destOrd="0" presId="urn:microsoft.com/office/officeart/2005/8/layout/vList5"/>
    <dgm:cxn modelId="{458349C1-6300-4035-93DF-F091A36BA11F}" type="presParOf" srcId="{8D3947DF-CD8A-44A0-9BE4-166E80F97B8D}" destId="{BB90D3FB-C8B6-4747-810D-EA004B4B3913}" srcOrd="0" destOrd="0" presId="urn:microsoft.com/office/officeart/2005/8/layout/vList5"/>
    <dgm:cxn modelId="{28130C19-742D-4512-B9AB-28158B0D396E}" type="presParOf" srcId="{BB90D3FB-C8B6-4747-810D-EA004B4B3913}" destId="{D6EB9482-8FC5-416B-9494-064E1F648C26}"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07D0C838-FD7B-42EB-9C1B-312C7A94BB7E}"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D14EBD4E-1E23-452D-943B-92FE3BC30D0F}">
      <dgm:prSet/>
      <dgm:spPr/>
      <dgm:t>
        <a:bodyPr/>
        <a:lstStyle/>
        <a:p>
          <a:r>
            <a:rPr lang="en-IN" baseline="0" dirty="0"/>
            <a:t>Observations</a:t>
          </a:r>
          <a:endParaRPr lang="en-IN" dirty="0"/>
        </a:p>
      </dgm:t>
    </dgm:pt>
    <dgm:pt modelId="{1A49B99E-0C60-40FF-B7EA-12ADF56A492F}" type="parTrans" cxnId="{A43BEC49-617B-4CC3-A899-0E7E6C405491}">
      <dgm:prSet/>
      <dgm:spPr/>
      <dgm:t>
        <a:bodyPr/>
        <a:lstStyle/>
        <a:p>
          <a:endParaRPr lang="en-IN"/>
        </a:p>
      </dgm:t>
    </dgm:pt>
    <dgm:pt modelId="{FAADBF69-86A3-4F97-962A-13906D810995}" type="sibTrans" cxnId="{A43BEC49-617B-4CC3-A899-0E7E6C405491}">
      <dgm:prSet/>
      <dgm:spPr/>
      <dgm:t>
        <a:bodyPr/>
        <a:lstStyle/>
        <a:p>
          <a:endParaRPr lang="en-IN"/>
        </a:p>
      </dgm:t>
    </dgm:pt>
    <dgm:pt modelId="{14FFB540-7EAE-4DB8-9142-C4011550B3C5}" type="pres">
      <dgm:prSet presAssocID="{07D0C838-FD7B-42EB-9C1B-312C7A94BB7E}" presName="Name0" presStyleCnt="0">
        <dgm:presLayoutVars>
          <dgm:dir/>
          <dgm:animLvl val="lvl"/>
          <dgm:resizeHandles val="exact"/>
        </dgm:presLayoutVars>
      </dgm:prSet>
      <dgm:spPr/>
      <dgm:t>
        <a:bodyPr/>
        <a:lstStyle/>
        <a:p>
          <a:endParaRPr lang="en-IN"/>
        </a:p>
      </dgm:t>
    </dgm:pt>
    <dgm:pt modelId="{07E7E14C-43BA-41B7-8D18-8F3860D2C253}" type="pres">
      <dgm:prSet presAssocID="{D14EBD4E-1E23-452D-943B-92FE3BC30D0F}" presName="linNode" presStyleCnt="0"/>
      <dgm:spPr/>
    </dgm:pt>
    <dgm:pt modelId="{5BCF4221-3049-4B07-BEE2-1CD7BB827120}" type="pres">
      <dgm:prSet presAssocID="{D14EBD4E-1E23-452D-943B-92FE3BC30D0F}" presName="parentText" presStyleLbl="node1" presStyleIdx="0" presStyleCnt="1" custScaleX="277778">
        <dgm:presLayoutVars>
          <dgm:chMax val="1"/>
          <dgm:bulletEnabled val="1"/>
        </dgm:presLayoutVars>
      </dgm:prSet>
      <dgm:spPr/>
      <dgm:t>
        <a:bodyPr/>
        <a:lstStyle/>
        <a:p>
          <a:endParaRPr lang="en-IN"/>
        </a:p>
      </dgm:t>
    </dgm:pt>
  </dgm:ptLst>
  <dgm:cxnLst>
    <dgm:cxn modelId="{8D1BE136-8C1C-49B6-92B6-A74B89478E80}" type="presOf" srcId="{07D0C838-FD7B-42EB-9C1B-312C7A94BB7E}" destId="{14FFB540-7EAE-4DB8-9142-C4011550B3C5}" srcOrd="0" destOrd="0" presId="urn:microsoft.com/office/officeart/2005/8/layout/vList5"/>
    <dgm:cxn modelId="{FB51FBBB-D9B4-4BD1-B09F-1EC7B7338F5B}" type="presOf" srcId="{D14EBD4E-1E23-452D-943B-92FE3BC30D0F}" destId="{5BCF4221-3049-4B07-BEE2-1CD7BB827120}" srcOrd="0" destOrd="0" presId="urn:microsoft.com/office/officeart/2005/8/layout/vList5"/>
    <dgm:cxn modelId="{A43BEC49-617B-4CC3-A899-0E7E6C405491}" srcId="{07D0C838-FD7B-42EB-9C1B-312C7A94BB7E}" destId="{D14EBD4E-1E23-452D-943B-92FE3BC30D0F}" srcOrd="0" destOrd="0" parTransId="{1A49B99E-0C60-40FF-B7EA-12ADF56A492F}" sibTransId="{FAADBF69-86A3-4F97-962A-13906D810995}"/>
    <dgm:cxn modelId="{3D061842-5009-4286-BB27-EA433FBABC67}" type="presParOf" srcId="{14FFB540-7EAE-4DB8-9142-C4011550B3C5}" destId="{07E7E14C-43BA-41B7-8D18-8F3860D2C253}" srcOrd="0" destOrd="0" presId="urn:microsoft.com/office/officeart/2005/8/layout/vList5"/>
    <dgm:cxn modelId="{F3B2B2ED-F5EE-4367-9EC6-D4EC003B2D4A}" type="presParOf" srcId="{07E7E14C-43BA-41B7-8D18-8F3860D2C253}" destId="{5BCF4221-3049-4B07-BEE2-1CD7BB827120}"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4D70D21F-A094-4C02-B595-082D10744B24}"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A3805726-E172-4E7B-8267-54DF29E96E9A}">
      <dgm:prSet/>
      <dgm:spPr/>
      <dgm:t>
        <a:bodyPr/>
        <a:lstStyle/>
        <a:p>
          <a:r>
            <a:rPr lang="en-IN" dirty="0"/>
            <a:t>Observations</a:t>
          </a:r>
        </a:p>
      </dgm:t>
    </dgm:pt>
    <dgm:pt modelId="{3010CF66-0FCB-4AB3-B035-3907043A2017}" type="parTrans" cxnId="{745FDC0E-5B81-47CA-8EFD-D66B02805524}">
      <dgm:prSet/>
      <dgm:spPr/>
      <dgm:t>
        <a:bodyPr/>
        <a:lstStyle/>
        <a:p>
          <a:endParaRPr lang="en-IN"/>
        </a:p>
      </dgm:t>
    </dgm:pt>
    <dgm:pt modelId="{AA8B6A06-7CC4-4882-92ED-34F78406A296}" type="sibTrans" cxnId="{745FDC0E-5B81-47CA-8EFD-D66B02805524}">
      <dgm:prSet/>
      <dgm:spPr/>
      <dgm:t>
        <a:bodyPr/>
        <a:lstStyle/>
        <a:p>
          <a:endParaRPr lang="en-IN"/>
        </a:p>
      </dgm:t>
    </dgm:pt>
    <dgm:pt modelId="{45CC8853-11C7-4605-B668-E629EB484808}" type="pres">
      <dgm:prSet presAssocID="{4D70D21F-A094-4C02-B595-082D10744B24}" presName="Name0" presStyleCnt="0">
        <dgm:presLayoutVars>
          <dgm:dir/>
          <dgm:animLvl val="lvl"/>
          <dgm:resizeHandles val="exact"/>
        </dgm:presLayoutVars>
      </dgm:prSet>
      <dgm:spPr/>
      <dgm:t>
        <a:bodyPr/>
        <a:lstStyle/>
        <a:p>
          <a:endParaRPr lang="en-IN"/>
        </a:p>
      </dgm:t>
    </dgm:pt>
    <dgm:pt modelId="{B27C985E-1D1B-4B6E-A7BD-5256F0E54E6F}" type="pres">
      <dgm:prSet presAssocID="{A3805726-E172-4E7B-8267-54DF29E96E9A}" presName="linNode" presStyleCnt="0"/>
      <dgm:spPr/>
    </dgm:pt>
    <dgm:pt modelId="{26DA3408-2AED-432E-8086-EF27BAE810DA}" type="pres">
      <dgm:prSet presAssocID="{A3805726-E172-4E7B-8267-54DF29E96E9A}" presName="parentText" presStyleLbl="node1" presStyleIdx="0" presStyleCnt="1" custScaleX="277778">
        <dgm:presLayoutVars>
          <dgm:chMax val="1"/>
          <dgm:bulletEnabled val="1"/>
        </dgm:presLayoutVars>
      </dgm:prSet>
      <dgm:spPr/>
      <dgm:t>
        <a:bodyPr/>
        <a:lstStyle/>
        <a:p>
          <a:endParaRPr lang="en-IN"/>
        </a:p>
      </dgm:t>
    </dgm:pt>
  </dgm:ptLst>
  <dgm:cxnLst>
    <dgm:cxn modelId="{2C03F4C9-7835-476F-93DC-7A2674EEBB3D}" type="presOf" srcId="{A3805726-E172-4E7B-8267-54DF29E96E9A}" destId="{26DA3408-2AED-432E-8086-EF27BAE810DA}" srcOrd="0" destOrd="0" presId="urn:microsoft.com/office/officeart/2005/8/layout/vList5"/>
    <dgm:cxn modelId="{745FDC0E-5B81-47CA-8EFD-D66B02805524}" srcId="{4D70D21F-A094-4C02-B595-082D10744B24}" destId="{A3805726-E172-4E7B-8267-54DF29E96E9A}" srcOrd="0" destOrd="0" parTransId="{3010CF66-0FCB-4AB3-B035-3907043A2017}" sibTransId="{AA8B6A06-7CC4-4882-92ED-34F78406A296}"/>
    <dgm:cxn modelId="{4F35D42A-2D69-4EDF-8690-AC6EC74AD26E}" type="presOf" srcId="{4D70D21F-A094-4C02-B595-082D10744B24}" destId="{45CC8853-11C7-4605-B668-E629EB484808}" srcOrd="0" destOrd="0" presId="urn:microsoft.com/office/officeart/2005/8/layout/vList5"/>
    <dgm:cxn modelId="{7766F23A-4ED2-4F81-A63E-9B3682605F72}" type="presParOf" srcId="{45CC8853-11C7-4605-B668-E629EB484808}" destId="{B27C985E-1D1B-4B6E-A7BD-5256F0E54E6F}" srcOrd="0" destOrd="0" presId="urn:microsoft.com/office/officeart/2005/8/layout/vList5"/>
    <dgm:cxn modelId="{15FF16F1-B24C-4E37-8935-48CBA6F3186B}" type="presParOf" srcId="{B27C985E-1D1B-4B6E-A7BD-5256F0E54E6F}" destId="{26DA3408-2AED-432E-8086-EF27BAE810DA}"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5B4DCBF2-B3E2-4A90-AD83-8D87CA1C0C2A}"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7D671455-0147-40A5-84F1-662A79BCFC8B}">
      <dgm:prSet/>
      <dgm:spPr/>
      <dgm:t>
        <a:bodyPr/>
        <a:lstStyle/>
        <a:p>
          <a:r>
            <a:rPr lang="en-IN" dirty="0"/>
            <a:t>Observations</a:t>
          </a:r>
        </a:p>
      </dgm:t>
    </dgm:pt>
    <dgm:pt modelId="{31051C08-FA6F-42B2-BF20-0DB62B1F926F}" type="parTrans" cxnId="{4C3D77E8-F95A-485D-A637-AEFF734A803D}">
      <dgm:prSet/>
      <dgm:spPr/>
      <dgm:t>
        <a:bodyPr/>
        <a:lstStyle/>
        <a:p>
          <a:endParaRPr lang="en-IN"/>
        </a:p>
      </dgm:t>
    </dgm:pt>
    <dgm:pt modelId="{551BF61B-5031-4176-82C6-6F13AFED86E2}" type="sibTrans" cxnId="{4C3D77E8-F95A-485D-A637-AEFF734A803D}">
      <dgm:prSet/>
      <dgm:spPr/>
      <dgm:t>
        <a:bodyPr/>
        <a:lstStyle/>
        <a:p>
          <a:endParaRPr lang="en-IN"/>
        </a:p>
      </dgm:t>
    </dgm:pt>
    <dgm:pt modelId="{836D578E-F5F4-4FE4-B976-61156A1BB696}" type="pres">
      <dgm:prSet presAssocID="{5B4DCBF2-B3E2-4A90-AD83-8D87CA1C0C2A}" presName="Name0" presStyleCnt="0">
        <dgm:presLayoutVars>
          <dgm:dir/>
          <dgm:animLvl val="lvl"/>
          <dgm:resizeHandles val="exact"/>
        </dgm:presLayoutVars>
      </dgm:prSet>
      <dgm:spPr/>
      <dgm:t>
        <a:bodyPr/>
        <a:lstStyle/>
        <a:p>
          <a:endParaRPr lang="en-IN"/>
        </a:p>
      </dgm:t>
    </dgm:pt>
    <dgm:pt modelId="{DE9A2D51-3FF1-4EC7-8AE3-361F3EE472F5}" type="pres">
      <dgm:prSet presAssocID="{7D671455-0147-40A5-84F1-662A79BCFC8B}" presName="linNode" presStyleCnt="0"/>
      <dgm:spPr/>
    </dgm:pt>
    <dgm:pt modelId="{565D2BC4-F3BB-4B76-BF2B-700E0B0BCDD5}" type="pres">
      <dgm:prSet presAssocID="{7D671455-0147-40A5-84F1-662A79BCFC8B}" presName="parentText" presStyleLbl="node1" presStyleIdx="0" presStyleCnt="1" custScaleX="277778" custLinFactNeighborX="-2738">
        <dgm:presLayoutVars>
          <dgm:chMax val="1"/>
          <dgm:bulletEnabled val="1"/>
        </dgm:presLayoutVars>
      </dgm:prSet>
      <dgm:spPr/>
      <dgm:t>
        <a:bodyPr/>
        <a:lstStyle/>
        <a:p>
          <a:endParaRPr lang="en-IN"/>
        </a:p>
      </dgm:t>
    </dgm:pt>
  </dgm:ptLst>
  <dgm:cxnLst>
    <dgm:cxn modelId="{BF068386-DB7E-465B-BFDE-4D4B6D691BC7}" type="presOf" srcId="{7D671455-0147-40A5-84F1-662A79BCFC8B}" destId="{565D2BC4-F3BB-4B76-BF2B-700E0B0BCDD5}" srcOrd="0" destOrd="0" presId="urn:microsoft.com/office/officeart/2005/8/layout/vList5"/>
    <dgm:cxn modelId="{4C3D77E8-F95A-485D-A637-AEFF734A803D}" srcId="{5B4DCBF2-B3E2-4A90-AD83-8D87CA1C0C2A}" destId="{7D671455-0147-40A5-84F1-662A79BCFC8B}" srcOrd="0" destOrd="0" parTransId="{31051C08-FA6F-42B2-BF20-0DB62B1F926F}" sibTransId="{551BF61B-5031-4176-82C6-6F13AFED86E2}"/>
    <dgm:cxn modelId="{E9288428-57F0-4BC1-8E9F-EACC41E89435}" type="presOf" srcId="{5B4DCBF2-B3E2-4A90-AD83-8D87CA1C0C2A}" destId="{836D578E-F5F4-4FE4-B976-61156A1BB696}" srcOrd="0" destOrd="0" presId="urn:microsoft.com/office/officeart/2005/8/layout/vList5"/>
    <dgm:cxn modelId="{F215C80C-D16B-4AA2-9365-E95E40A742AA}" type="presParOf" srcId="{836D578E-F5F4-4FE4-B976-61156A1BB696}" destId="{DE9A2D51-3FF1-4EC7-8AE3-361F3EE472F5}" srcOrd="0" destOrd="0" presId="urn:microsoft.com/office/officeart/2005/8/layout/vList5"/>
    <dgm:cxn modelId="{95F8E5AA-314B-460F-A89C-274E8F2C66D3}" type="presParOf" srcId="{DE9A2D51-3FF1-4EC7-8AE3-361F3EE472F5}" destId="{565D2BC4-F3BB-4B76-BF2B-700E0B0BCDD5}"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AAF8C32-89A4-4F6F-9A1B-67BECCBC3FB4}"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FB1E719F-CD01-4560-A486-1CEEE0174F65}">
      <dgm:prSet/>
      <dgm:spPr/>
      <dgm:t>
        <a:bodyPr/>
        <a:lstStyle/>
        <a:p>
          <a:r>
            <a:rPr lang="en-IN" baseline="0" dirty="0"/>
            <a:t>Observations</a:t>
          </a:r>
          <a:endParaRPr lang="en-IN" dirty="0"/>
        </a:p>
      </dgm:t>
    </dgm:pt>
    <dgm:pt modelId="{01BD4CF5-0F94-4436-800B-F39EC531E2CC}" type="parTrans" cxnId="{7134D76E-51BF-4E2A-944F-3AEBCFDF8FF3}">
      <dgm:prSet/>
      <dgm:spPr/>
      <dgm:t>
        <a:bodyPr/>
        <a:lstStyle/>
        <a:p>
          <a:endParaRPr lang="en-IN"/>
        </a:p>
      </dgm:t>
    </dgm:pt>
    <dgm:pt modelId="{8A637420-0BD3-47AD-A76D-21ADEF3DCD79}" type="sibTrans" cxnId="{7134D76E-51BF-4E2A-944F-3AEBCFDF8FF3}">
      <dgm:prSet/>
      <dgm:spPr/>
      <dgm:t>
        <a:bodyPr/>
        <a:lstStyle/>
        <a:p>
          <a:endParaRPr lang="en-IN"/>
        </a:p>
      </dgm:t>
    </dgm:pt>
    <dgm:pt modelId="{174A5A49-4EA8-4954-BE92-5E22F57D088C}" type="pres">
      <dgm:prSet presAssocID="{DAAF8C32-89A4-4F6F-9A1B-67BECCBC3FB4}" presName="Name0" presStyleCnt="0">
        <dgm:presLayoutVars>
          <dgm:dir/>
          <dgm:animLvl val="lvl"/>
          <dgm:resizeHandles val="exact"/>
        </dgm:presLayoutVars>
      </dgm:prSet>
      <dgm:spPr/>
      <dgm:t>
        <a:bodyPr/>
        <a:lstStyle/>
        <a:p>
          <a:endParaRPr lang="en-IN"/>
        </a:p>
      </dgm:t>
    </dgm:pt>
    <dgm:pt modelId="{DAEB1FB3-3CC5-4682-984B-B004BEDE787E}" type="pres">
      <dgm:prSet presAssocID="{FB1E719F-CD01-4560-A486-1CEEE0174F65}" presName="linNode" presStyleCnt="0"/>
      <dgm:spPr/>
    </dgm:pt>
    <dgm:pt modelId="{9B15B3C8-2759-43FF-9BD1-61D78722D3BE}" type="pres">
      <dgm:prSet presAssocID="{FB1E719F-CD01-4560-A486-1CEEE0174F65}" presName="parentText" presStyleLbl="node1" presStyleIdx="0" presStyleCnt="1" custScaleX="277778">
        <dgm:presLayoutVars>
          <dgm:chMax val="1"/>
          <dgm:bulletEnabled val="1"/>
        </dgm:presLayoutVars>
      </dgm:prSet>
      <dgm:spPr/>
      <dgm:t>
        <a:bodyPr/>
        <a:lstStyle/>
        <a:p>
          <a:endParaRPr lang="en-IN"/>
        </a:p>
      </dgm:t>
    </dgm:pt>
  </dgm:ptLst>
  <dgm:cxnLst>
    <dgm:cxn modelId="{00583153-1399-4AB3-BA9D-C3EA1499EDC9}" type="presOf" srcId="{DAAF8C32-89A4-4F6F-9A1B-67BECCBC3FB4}" destId="{174A5A49-4EA8-4954-BE92-5E22F57D088C}" srcOrd="0" destOrd="0" presId="urn:microsoft.com/office/officeart/2005/8/layout/vList5"/>
    <dgm:cxn modelId="{7134D76E-51BF-4E2A-944F-3AEBCFDF8FF3}" srcId="{DAAF8C32-89A4-4F6F-9A1B-67BECCBC3FB4}" destId="{FB1E719F-CD01-4560-A486-1CEEE0174F65}" srcOrd="0" destOrd="0" parTransId="{01BD4CF5-0F94-4436-800B-F39EC531E2CC}" sibTransId="{8A637420-0BD3-47AD-A76D-21ADEF3DCD79}"/>
    <dgm:cxn modelId="{F5461A0D-362D-43A9-BE5B-68080633AD08}" type="presOf" srcId="{FB1E719F-CD01-4560-A486-1CEEE0174F65}" destId="{9B15B3C8-2759-43FF-9BD1-61D78722D3BE}" srcOrd="0" destOrd="0" presId="urn:microsoft.com/office/officeart/2005/8/layout/vList5"/>
    <dgm:cxn modelId="{C0691693-5A46-442B-8508-A41402245BDB}" type="presParOf" srcId="{174A5A49-4EA8-4954-BE92-5E22F57D088C}" destId="{DAEB1FB3-3CC5-4682-984B-B004BEDE787E}" srcOrd="0" destOrd="0" presId="urn:microsoft.com/office/officeart/2005/8/layout/vList5"/>
    <dgm:cxn modelId="{CDF3BFA4-ACEA-4F87-BC7B-EAEE773E4CAB}" type="presParOf" srcId="{DAEB1FB3-3CC5-4682-984B-B004BEDE787E}" destId="{9B15B3C8-2759-43FF-9BD1-61D78722D3BE}"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53A32ED-39CD-49F1-8A8E-D4828D81E8C5}"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1879A5AC-01CD-401C-BC2A-5F737B4BA00A}">
      <dgm:prSet/>
      <dgm:spPr/>
      <dgm:t>
        <a:bodyPr/>
        <a:lstStyle/>
        <a:p>
          <a:r>
            <a:rPr lang="en-IN" baseline="0" dirty="0"/>
            <a:t>Observations</a:t>
          </a:r>
          <a:endParaRPr lang="en-IN" dirty="0"/>
        </a:p>
      </dgm:t>
    </dgm:pt>
    <dgm:pt modelId="{514A30CB-08B6-4ACA-A230-3F83370AAD8C}" type="parTrans" cxnId="{DA3C66D4-A1E0-48B0-A5D7-8208546C0919}">
      <dgm:prSet/>
      <dgm:spPr/>
      <dgm:t>
        <a:bodyPr/>
        <a:lstStyle/>
        <a:p>
          <a:endParaRPr lang="en-IN"/>
        </a:p>
      </dgm:t>
    </dgm:pt>
    <dgm:pt modelId="{6B5FC5CC-BF97-4974-89B9-7EF3B62F3911}" type="sibTrans" cxnId="{DA3C66D4-A1E0-48B0-A5D7-8208546C0919}">
      <dgm:prSet/>
      <dgm:spPr/>
      <dgm:t>
        <a:bodyPr/>
        <a:lstStyle/>
        <a:p>
          <a:endParaRPr lang="en-IN"/>
        </a:p>
      </dgm:t>
    </dgm:pt>
    <dgm:pt modelId="{C7441EF9-B54A-44E1-B210-76A741E868CB}" type="pres">
      <dgm:prSet presAssocID="{853A32ED-39CD-49F1-8A8E-D4828D81E8C5}" presName="Name0" presStyleCnt="0">
        <dgm:presLayoutVars>
          <dgm:dir/>
          <dgm:animLvl val="lvl"/>
          <dgm:resizeHandles val="exact"/>
        </dgm:presLayoutVars>
      </dgm:prSet>
      <dgm:spPr/>
      <dgm:t>
        <a:bodyPr/>
        <a:lstStyle/>
        <a:p>
          <a:endParaRPr lang="en-IN"/>
        </a:p>
      </dgm:t>
    </dgm:pt>
    <dgm:pt modelId="{DE428CC7-76D3-46B2-A51A-1840EA3DB8B9}" type="pres">
      <dgm:prSet presAssocID="{1879A5AC-01CD-401C-BC2A-5F737B4BA00A}" presName="linNode" presStyleCnt="0"/>
      <dgm:spPr/>
    </dgm:pt>
    <dgm:pt modelId="{D318F0CC-7650-4612-B259-4CC033CDB8CC}" type="pres">
      <dgm:prSet presAssocID="{1879A5AC-01CD-401C-BC2A-5F737B4BA00A}" presName="parentText" presStyleLbl="node1" presStyleIdx="0" presStyleCnt="1" custScaleX="276521">
        <dgm:presLayoutVars>
          <dgm:chMax val="1"/>
          <dgm:bulletEnabled val="1"/>
        </dgm:presLayoutVars>
      </dgm:prSet>
      <dgm:spPr/>
      <dgm:t>
        <a:bodyPr/>
        <a:lstStyle/>
        <a:p>
          <a:endParaRPr lang="en-IN"/>
        </a:p>
      </dgm:t>
    </dgm:pt>
  </dgm:ptLst>
  <dgm:cxnLst>
    <dgm:cxn modelId="{65054B5D-3FA6-48C3-82B0-9F9FA6198418}" type="presOf" srcId="{1879A5AC-01CD-401C-BC2A-5F737B4BA00A}" destId="{D318F0CC-7650-4612-B259-4CC033CDB8CC}" srcOrd="0" destOrd="0" presId="urn:microsoft.com/office/officeart/2005/8/layout/vList5"/>
    <dgm:cxn modelId="{A87623A6-52CB-4012-8B09-E0CB0A3DEB25}" type="presOf" srcId="{853A32ED-39CD-49F1-8A8E-D4828D81E8C5}" destId="{C7441EF9-B54A-44E1-B210-76A741E868CB}" srcOrd="0" destOrd="0" presId="urn:microsoft.com/office/officeart/2005/8/layout/vList5"/>
    <dgm:cxn modelId="{DA3C66D4-A1E0-48B0-A5D7-8208546C0919}" srcId="{853A32ED-39CD-49F1-8A8E-D4828D81E8C5}" destId="{1879A5AC-01CD-401C-BC2A-5F737B4BA00A}" srcOrd="0" destOrd="0" parTransId="{514A30CB-08B6-4ACA-A230-3F83370AAD8C}" sibTransId="{6B5FC5CC-BF97-4974-89B9-7EF3B62F3911}"/>
    <dgm:cxn modelId="{2ED69AD4-62E1-4909-894D-C6B2871A59A8}" type="presParOf" srcId="{C7441EF9-B54A-44E1-B210-76A741E868CB}" destId="{DE428CC7-76D3-46B2-A51A-1840EA3DB8B9}" srcOrd="0" destOrd="0" presId="urn:microsoft.com/office/officeart/2005/8/layout/vList5"/>
    <dgm:cxn modelId="{550775C4-4F7B-4916-B7A0-5E17F71B813C}" type="presParOf" srcId="{DE428CC7-76D3-46B2-A51A-1840EA3DB8B9}" destId="{D318F0CC-7650-4612-B259-4CC033CDB8CC}"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DC0DB5-C5B8-4C75-B4E7-EFB210EF58D6}"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en-IN"/>
        </a:p>
      </dgm:t>
    </dgm:pt>
    <dgm:pt modelId="{D583B45A-C2B3-4B13-B194-B9AD2EBC984D}">
      <dgm:prSet custT="1"/>
      <dgm:spPr/>
      <dgm:t>
        <a:bodyPr/>
        <a:lstStyle/>
        <a:p>
          <a:r>
            <a:rPr lang="en-IN" sz="4000" b="1" baseline="0" dirty="0" smtClean="0">
              <a:latin typeface="Arial" pitchFamily="34" charset="0"/>
              <a:cs typeface="Arial" pitchFamily="34" charset="0"/>
            </a:rPr>
            <a:t>Introduction</a:t>
          </a:r>
          <a:endParaRPr lang="en-IN" sz="4000" dirty="0">
            <a:latin typeface="Arial" pitchFamily="34" charset="0"/>
            <a:cs typeface="Arial" pitchFamily="34" charset="0"/>
          </a:endParaRPr>
        </a:p>
      </dgm:t>
    </dgm:pt>
    <dgm:pt modelId="{CEF91E28-DD7C-4395-98C7-4F7C7A96DAE4}" type="parTrans" cxnId="{BA3D8923-8052-4987-A2DB-3621678D4926}">
      <dgm:prSet/>
      <dgm:spPr/>
      <dgm:t>
        <a:bodyPr/>
        <a:lstStyle/>
        <a:p>
          <a:endParaRPr lang="en-IN"/>
        </a:p>
      </dgm:t>
    </dgm:pt>
    <dgm:pt modelId="{A8D5EFA6-92AC-4A15-964C-7CAC7E939D42}" type="sibTrans" cxnId="{BA3D8923-8052-4987-A2DB-3621678D4926}">
      <dgm:prSet/>
      <dgm:spPr/>
      <dgm:t>
        <a:bodyPr/>
        <a:lstStyle/>
        <a:p>
          <a:endParaRPr lang="en-IN"/>
        </a:p>
      </dgm:t>
    </dgm:pt>
    <dgm:pt modelId="{C5CDB228-E140-4460-AB0B-7585BC464F96}" type="pres">
      <dgm:prSet presAssocID="{13DC0DB5-C5B8-4C75-B4E7-EFB210EF58D6}" presName="Name0" presStyleCnt="0">
        <dgm:presLayoutVars>
          <dgm:dir/>
          <dgm:animLvl val="lvl"/>
          <dgm:resizeHandles val="exact"/>
        </dgm:presLayoutVars>
      </dgm:prSet>
      <dgm:spPr/>
      <dgm:t>
        <a:bodyPr/>
        <a:lstStyle/>
        <a:p>
          <a:endParaRPr lang="en-IN"/>
        </a:p>
      </dgm:t>
    </dgm:pt>
    <dgm:pt modelId="{94622941-FBF4-4C37-B665-4C11BD6BD779}" type="pres">
      <dgm:prSet presAssocID="{D583B45A-C2B3-4B13-B194-B9AD2EBC984D}" presName="linNode" presStyleCnt="0"/>
      <dgm:spPr/>
    </dgm:pt>
    <dgm:pt modelId="{C35DA5EE-8F28-4DA1-8264-5A4FE61862DB}" type="pres">
      <dgm:prSet presAssocID="{D583B45A-C2B3-4B13-B194-B9AD2EBC984D}" presName="parentText" presStyleLbl="node1" presStyleIdx="0" presStyleCnt="1" custScaleX="277778" custLinFactNeighborY="4513">
        <dgm:presLayoutVars>
          <dgm:chMax val="1"/>
          <dgm:bulletEnabled val="1"/>
        </dgm:presLayoutVars>
      </dgm:prSet>
      <dgm:spPr/>
      <dgm:t>
        <a:bodyPr/>
        <a:lstStyle/>
        <a:p>
          <a:endParaRPr lang="en-IN"/>
        </a:p>
      </dgm:t>
    </dgm:pt>
  </dgm:ptLst>
  <dgm:cxnLst>
    <dgm:cxn modelId="{894F4D31-1352-4EF5-AC44-A0059EC5262C}" type="presOf" srcId="{D583B45A-C2B3-4B13-B194-B9AD2EBC984D}" destId="{C35DA5EE-8F28-4DA1-8264-5A4FE61862DB}" srcOrd="0" destOrd="0" presId="urn:microsoft.com/office/officeart/2005/8/layout/vList5"/>
    <dgm:cxn modelId="{BA3D8923-8052-4987-A2DB-3621678D4926}" srcId="{13DC0DB5-C5B8-4C75-B4E7-EFB210EF58D6}" destId="{D583B45A-C2B3-4B13-B194-B9AD2EBC984D}" srcOrd="0" destOrd="0" parTransId="{CEF91E28-DD7C-4395-98C7-4F7C7A96DAE4}" sibTransId="{A8D5EFA6-92AC-4A15-964C-7CAC7E939D42}"/>
    <dgm:cxn modelId="{3E67ECDD-8090-473F-92D0-D5667D8B0884}" type="presOf" srcId="{13DC0DB5-C5B8-4C75-B4E7-EFB210EF58D6}" destId="{C5CDB228-E140-4460-AB0B-7585BC464F96}" srcOrd="0" destOrd="0" presId="urn:microsoft.com/office/officeart/2005/8/layout/vList5"/>
    <dgm:cxn modelId="{630EADC2-A15C-444D-B9B0-621469E2C6BE}" type="presParOf" srcId="{C5CDB228-E140-4460-AB0B-7585BC464F96}" destId="{94622941-FBF4-4C37-B665-4C11BD6BD779}" srcOrd="0" destOrd="0" presId="urn:microsoft.com/office/officeart/2005/8/layout/vList5"/>
    <dgm:cxn modelId="{B1EA3970-552E-4058-9F0D-86B144C53D82}" type="presParOf" srcId="{94622941-FBF4-4C37-B665-4C11BD6BD779}" destId="{C35DA5EE-8F28-4DA1-8264-5A4FE61862DB}"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DE2BC090-A96F-432B-BCA3-CCF8E6F04FD2}"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CE9AE02A-E3F8-4647-8E1F-365D2A8A8606}">
      <dgm:prSet/>
      <dgm:spPr/>
      <dgm:t>
        <a:bodyPr/>
        <a:lstStyle/>
        <a:p>
          <a:r>
            <a:rPr lang="en-IN" baseline="0" dirty="0"/>
            <a:t>Observations</a:t>
          </a:r>
          <a:endParaRPr lang="en-IN" dirty="0"/>
        </a:p>
      </dgm:t>
    </dgm:pt>
    <dgm:pt modelId="{AAB5E87D-E902-4750-9E82-5E19A1FE1243}" type="parTrans" cxnId="{C25C825F-8E97-4493-9657-2BE70440B808}">
      <dgm:prSet/>
      <dgm:spPr/>
      <dgm:t>
        <a:bodyPr/>
        <a:lstStyle/>
        <a:p>
          <a:endParaRPr lang="en-IN"/>
        </a:p>
      </dgm:t>
    </dgm:pt>
    <dgm:pt modelId="{B34E6317-5419-4E1C-924D-5108872ABB8C}" type="sibTrans" cxnId="{C25C825F-8E97-4493-9657-2BE70440B808}">
      <dgm:prSet/>
      <dgm:spPr/>
      <dgm:t>
        <a:bodyPr/>
        <a:lstStyle/>
        <a:p>
          <a:endParaRPr lang="en-IN"/>
        </a:p>
      </dgm:t>
    </dgm:pt>
    <dgm:pt modelId="{2B3608FF-9FAC-4A4F-B22A-C50403FE3BA9}" type="pres">
      <dgm:prSet presAssocID="{DE2BC090-A96F-432B-BCA3-CCF8E6F04FD2}" presName="Name0" presStyleCnt="0">
        <dgm:presLayoutVars>
          <dgm:dir/>
          <dgm:animLvl val="lvl"/>
          <dgm:resizeHandles val="exact"/>
        </dgm:presLayoutVars>
      </dgm:prSet>
      <dgm:spPr/>
      <dgm:t>
        <a:bodyPr/>
        <a:lstStyle/>
        <a:p>
          <a:endParaRPr lang="en-IN"/>
        </a:p>
      </dgm:t>
    </dgm:pt>
    <dgm:pt modelId="{975A4AF8-AC25-4D5D-8944-BB9982D34BC9}" type="pres">
      <dgm:prSet presAssocID="{CE9AE02A-E3F8-4647-8E1F-365D2A8A8606}" presName="linNode" presStyleCnt="0"/>
      <dgm:spPr/>
    </dgm:pt>
    <dgm:pt modelId="{CC235A42-9E25-4EB9-BF14-2C6175E7B586}" type="pres">
      <dgm:prSet presAssocID="{CE9AE02A-E3F8-4647-8E1F-365D2A8A8606}" presName="parentText" presStyleLbl="node1" presStyleIdx="0" presStyleCnt="1" custScaleX="277778">
        <dgm:presLayoutVars>
          <dgm:chMax val="1"/>
          <dgm:bulletEnabled val="1"/>
        </dgm:presLayoutVars>
      </dgm:prSet>
      <dgm:spPr/>
      <dgm:t>
        <a:bodyPr/>
        <a:lstStyle/>
        <a:p>
          <a:endParaRPr lang="en-IN"/>
        </a:p>
      </dgm:t>
    </dgm:pt>
  </dgm:ptLst>
  <dgm:cxnLst>
    <dgm:cxn modelId="{8050213A-0F2A-4AD1-8056-D0CD8E36642D}" type="presOf" srcId="{DE2BC090-A96F-432B-BCA3-CCF8E6F04FD2}" destId="{2B3608FF-9FAC-4A4F-B22A-C50403FE3BA9}" srcOrd="0" destOrd="0" presId="urn:microsoft.com/office/officeart/2005/8/layout/vList5"/>
    <dgm:cxn modelId="{C25C825F-8E97-4493-9657-2BE70440B808}" srcId="{DE2BC090-A96F-432B-BCA3-CCF8E6F04FD2}" destId="{CE9AE02A-E3F8-4647-8E1F-365D2A8A8606}" srcOrd="0" destOrd="0" parTransId="{AAB5E87D-E902-4750-9E82-5E19A1FE1243}" sibTransId="{B34E6317-5419-4E1C-924D-5108872ABB8C}"/>
    <dgm:cxn modelId="{3FF90B88-97B4-4A1D-A280-C0092FDC678B}" type="presOf" srcId="{CE9AE02A-E3F8-4647-8E1F-365D2A8A8606}" destId="{CC235A42-9E25-4EB9-BF14-2C6175E7B586}" srcOrd="0" destOrd="0" presId="urn:microsoft.com/office/officeart/2005/8/layout/vList5"/>
    <dgm:cxn modelId="{E8FBD688-3548-404E-A3CB-C5B7CEDE8806}" type="presParOf" srcId="{2B3608FF-9FAC-4A4F-B22A-C50403FE3BA9}" destId="{975A4AF8-AC25-4D5D-8944-BB9982D34BC9}" srcOrd="0" destOrd="0" presId="urn:microsoft.com/office/officeart/2005/8/layout/vList5"/>
    <dgm:cxn modelId="{4E2DCDCA-DB2F-4830-B6A9-CC76814732C7}" type="presParOf" srcId="{975A4AF8-AC25-4D5D-8944-BB9982D34BC9}" destId="{CC235A42-9E25-4EB9-BF14-2C6175E7B586}"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F075E4F9-82AB-4433-AD8E-757F1B365E43}"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04C0B760-D3B6-4585-A566-E7464641FEA9}">
      <dgm:prSet/>
      <dgm:spPr/>
      <dgm:t>
        <a:bodyPr/>
        <a:lstStyle/>
        <a:p>
          <a:r>
            <a:rPr lang="en-IN" baseline="0" dirty="0"/>
            <a:t>Observations</a:t>
          </a:r>
          <a:endParaRPr lang="en-IN" dirty="0"/>
        </a:p>
      </dgm:t>
    </dgm:pt>
    <dgm:pt modelId="{8C59DAE0-555F-4A4A-A9B5-B3498909D46F}" type="parTrans" cxnId="{6D7A747F-305F-4F2F-8A65-93328206A4AE}">
      <dgm:prSet/>
      <dgm:spPr/>
      <dgm:t>
        <a:bodyPr/>
        <a:lstStyle/>
        <a:p>
          <a:endParaRPr lang="en-IN"/>
        </a:p>
      </dgm:t>
    </dgm:pt>
    <dgm:pt modelId="{C96667C8-8F9E-4CC6-AD60-C1138DB9367E}" type="sibTrans" cxnId="{6D7A747F-305F-4F2F-8A65-93328206A4AE}">
      <dgm:prSet/>
      <dgm:spPr/>
      <dgm:t>
        <a:bodyPr/>
        <a:lstStyle/>
        <a:p>
          <a:endParaRPr lang="en-IN"/>
        </a:p>
      </dgm:t>
    </dgm:pt>
    <dgm:pt modelId="{116BA99E-D454-4FEB-BE09-8EBDD1F14818}" type="pres">
      <dgm:prSet presAssocID="{F075E4F9-82AB-4433-AD8E-757F1B365E43}" presName="Name0" presStyleCnt="0">
        <dgm:presLayoutVars>
          <dgm:dir/>
          <dgm:animLvl val="lvl"/>
          <dgm:resizeHandles val="exact"/>
        </dgm:presLayoutVars>
      </dgm:prSet>
      <dgm:spPr/>
      <dgm:t>
        <a:bodyPr/>
        <a:lstStyle/>
        <a:p>
          <a:endParaRPr lang="en-IN"/>
        </a:p>
      </dgm:t>
    </dgm:pt>
    <dgm:pt modelId="{D8EE1DEF-8C7C-4AF7-ABF6-04006C415728}" type="pres">
      <dgm:prSet presAssocID="{04C0B760-D3B6-4585-A566-E7464641FEA9}" presName="linNode" presStyleCnt="0"/>
      <dgm:spPr/>
    </dgm:pt>
    <dgm:pt modelId="{8D7CB802-F558-4D04-A25E-EAECBF6FA7F5}" type="pres">
      <dgm:prSet presAssocID="{04C0B760-D3B6-4585-A566-E7464641FEA9}" presName="parentText" presStyleLbl="node1" presStyleIdx="0" presStyleCnt="1" custScaleX="277778">
        <dgm:presLayoutVars>
          <dgm:chMax val="1"/>
          <dgm:bulletEnabled val="1"/>
        </dgm:presLayoutVars>
      </dgm:prSet>
      <dgm:spPr/>
      <dgm:t>
        <a:bodyPr/>
        <a:lstStyle/>
        <a:p>
          <a:endParaRPr lang="en-IN"/>
        </a:p>
      </dgm:t>
    </dgm:pt>
  </dgm:ptLst>
  <dgm:cxnLst>
    <dgm:cxn modelId="{179F7886-009B-4F4C-8F27-FC7408D4C7EB}" type="presOf" srcId="{F075E4F9-82AB-4433-AD8E-757F1B365E43}" destId="{116BA99E-D454-4FEB-BE09-8EBDD1F14818}" srcOrd="0" destOrd="0" presId="urn:microsoft.com/office/officeart/2005/8/layout/vList5"/>
    <dgm:cxn modelId="{FFA23641-0F52-4C48-BF61-2F0B098EFBCF}" type="presOf" srcId="{04C0B760-D3B6-4585-A566-E7464641FEA9}" destId="{8D7CB802-F558-4D04-A25E-EAECBF6FA7F5}" srcOrd="0" destOrd="0" presId="urn:microsoft.com/office/officeart/2005/8/layout/vList5"/>
    <dgm:cxn modelId="{6D7A747F-305F-4F2F-8A65-93328206A4AE}" srcId="{F075E4F9-82AB-4433-AD8E-757F1B365E43}" destId="{04C0B760-D3B6-4585-A566-E7464641FEA9}" srcOrd="0" destOrd="0" parTransId="{8C59DAE0-555F-4A4A-A9B5-B3498909D46F}" sibTransId="{C96667C8-8F9E-4CC6-AD60-C1138DB9367E}"/>
    <dgm:cxn modelId="{E8916C65-36B8-4A23-9CFE-339C961AF07B}" type="presParOf" srcId="{116BA99E-D454-4FEB-BE09-8EBDD1F14818}" destId="{D8EE1DEF-8C7C-4AF7-ABF6-04006C415728}" srcOrd="0" destOrd="0" presId="urn:microsoft.com/office/officeart/2005/8/layout/vList5"/>
    <dgm:cxn modelId="{A42DE97B-6CB3-49E4-9B0D-01AE92D9277A}" type="presParOf" srcId="{D8EE1DEF-8C7C-4AF7-ABF6-04006C415728}" destId="{8D7CB802-F558-4D04-A25E-EAECBF6FA7F5}"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96386B7D-A6EA-4116-A45E-AB91188AB7FE}"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117ACEC7-1237-4791-A3BF-20EAAA2287DE}">
      <dgm:prSet custT="1"/>
      <dgm:spPr/>
      <dgm:t>
        <a:bodyPr/>
        <a:lstStyle/>
        <a:p>
          <a:r>
            <a:rPr lang="en-IN" sz="2800" baseline="0" dirty="0" smtClean="0"/>
            <a:t>Observations</a:t>
          </a:r>
          <a:endParaRPr lang="en-IN" sz="2800" dirty="0"/>
        </a:p>
      </dgm:t>
    </dgm:pt>
    <dgm:pt modelId="{3236AFF3-6ADA-4682-BA6C-88CB14DF62A5}" type="parTrans" cxnId="{71F216CC-00C6-4DCC-A046-81971FB2F8E1}">
      <dgm:prSet/>
      <dgm:spPr/>
      <dgm:t>
        <a:bodyPr/>
        <a:lstStyle/>
        <a:p>
          <a:endParaRPr lang="en-IN"/>
        </a:p>
      </dgm:t>
    </dgm:pt>
    <dgm:pt modelId="{51C1AA5D-6A81-4D83-924F-0EF0D13DAD18}" type="sibTrans" cxnId="{71F216CC-00C6-4DCC-A046-81971FB2F8E1}">
      <dgm:prSet/>
      <dgm:spPr/>
      <dgm:t>
        <a:bodyPr/>
        <a:lstStyle/>
        <a:p>
          <a:endParaRPr lang="en-IN"/>
        </a:p>
      </dgm:t>
    </dgm:pt>
    <dgm:pt modelId="{F523E21E-A59B-4D78-ABF8-10E080A37859}" type="pres">
      <dgm:prSet presAssocID="{96386B7D-A6EA-4116-A45E-AB91188AB7FE}" presName="Name0" presStyleCnt="0">
        <dgm:presLayoutVars>
          <dgm:dir/>
          <dgm:animLvl val="lvl"/>
          <dgm:resizeHandles val="exact"/>
        </dgm:presLayoutVars>
      </dgm:prSet>
      <dgm:spPr/>
      <dgm:t>
        <a:bodyPr/>
        <a:lstStyle/>
        <a:p>
          <a:endParaRPr lang="en-IN"/>
        </a:p>
      </dgm:t>
    </dgm:pt>
    <dgm:pt modelId="{0A62512D-2D86-48AC-81B8-BBBEED102F6A}" type="pres">
      <dgm:prSet presAssocID="{117ACEC7-1237-4791-A3BF-20EAAA2287DE}" presName="linNode" presStyleCnt="0"/>
      <dgm:spPr/>
    </dgm:pt>
    <dgm:pt modelId="{08591AA1-E037-4B94-9D79-43D588FB2D6A}" type="pres">
      <dgm:prSet presAssocID="{117ACEC7-1237-4791-A3BF-20EAAA2287DE}" presName="parentText" presStyleLbl="node1" presStyleIdx="0" presStyleCnt="1" custScaleX="277778">
        <dgm:presLayoutVars>
          <dgm:chMax val="1"/>
          <dgm:bulletEnabled val="1"/>
        </dgm:presLayoutVars>
      </dgm:prSet>
      <dgm:spPr/>
      <dgm:t>
        <a:bodyPr/>
        <a:lstStyle/>
        <a:p>
          <a:endParaRPr lang="en-IN"/>
        </a:p>
      </dgm:t>
    </dgm:pt>
  </dgm:ptLst>
  <dgm:cxnLst>
    <dgm:cxn modelId="{71F216CC-00C6-4DCC-A046-81971FB2F8E1}" srcId="{96386B7D-A6EA-4116-A45E-AB91188AB7FE}" destId="{117ACEC7-1237-4791-A3BF-20EAAA2287DE}" srcOrd="0" destOrd="0" parTransId="{3236AFF3-6ADA-4682-BA6C-88CB14DF62A5}" sibTransId="{51C1AA5D-6A81-4D83-924F-0EF0D13DAD18}"/>
    <dgm:cxn modelId="{5CF08C74-B360-4149-96EC-C12B0CCE2F6E}" type="presOf" srcId="{117ACEC7-1237-4791-A3BF-20EAAA2287DE}" destId="{08591AA1-E037-4B94-9D79-43D588FB2D6A}" srcOrd="0" destOrd="0" presId="urn:microsoft.com/office/officeart/2005/8/layout/vList5"/>
    <dgm:cxn modelId="{A6DD051B-CD85-4D58-903E-87CA5F060C6B}" type="presOf" srcId="{96386B7D-A6EA-4116-A45E-AB91188AB7FE}" destId="{F523E21E-A59B-4D78-ABF8-10E080A37859}" srcOrd="0" destOrd="0" presId="urn:microsoft.com/office/officeart/2005/8/layout/vList5"/>
    <dgm:cxn modelId="{8092DD44-F4DA-46D9-AC1A-A389CEDFA6F0}" type="presParOf" srcId="{F523E21E-A59B-4D78-ABF8-10E080A37859}" destId="{0A62512D-2D86-48AC-81B8-BBBEED102F6A}" srcOrd="0" destOrd="0" presId="urn:microsoft.com/office/officeart/2005/8/layout/vList5"/>
    <dgm:cxn modelId="{FF38DD74-A773-4446-A1D2-145691F71EE6}" type="presParOf" srcId="{0A62512D-2D86-48AC-81B8-BBBEED102F6A}" destId="{08591AA1-E037-4B94-9D79-43D588FB2D6A}"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5CF28005-4C91-409C-B835-B0B275EC30A2}"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FFF897BB-A3FE-4887-8937-8067CEB599C4}">
      <dgm:prSet/>
      <dgm:spPr/>
      <dgm:t>
        <a:bodyPr/>
        <a:lstStyle/>
        <a:p>
          <a:r>
            <a:rPr lang="en-US" baseline="0" dirty="0"/>
            <a:t>Correlation Between Features and </a:t>
          </a:r>
          <a:r>
            <a:rPr lang="en-US" baseline="0" dirty="0" smtClean="0"/>
            <a:t>Label</a:t>
          </a:r>
          <a:endParaRPr lang="en-IN" dirty="0"/>
        </a:p>
      </dgm:t>
    </dgm:pt>
    <dgm:pt modelId="{1B121CF0-5260-4BC7-A89B-611A37886D1D}" type="parTrans" cxnId="{3386699B-8823-4423-A71B-ADE8F7DDE6CE}">
      <dgm:prSet/>
      <dgm:spPr/>
      <dgm:t>
        <a:bodyPr/>
        <a:lstStyle/>
        <a:p>
          <a:endParaRPr lang="en-IN"/>
        </a:p>
      </dgm:t>
    </dgm:pt>
    <dgm:pt modelId="{5F50A88C-96FC-4163-AD2D-B4C726B9DA9D}" type="sibTrans" cxnId="{3386699B-8823-4423-A71B-ADE8F7DDE6CE}">
      <dgm:prSet/>
      <dgm:spPr/>
      <dgm:t>
        <a:bodyPr/>
        <a:lstStyle/>
        <a:p>
          <a:endParaRPr lang="en-IN"/>
        </a:p>
      </dgm:t>
    </dgm:pt>
    <dgm:pt modelId="{E5E627CC-7D7D-4C40-96B9-CFF5AA50B560}" type="pres">
      <dgm:prSet presAssocID="{5CF28005-4C91-409C-B835-B0B275EC30A2}" presName="Name0" presStyleCnt="0">
        <dgm:presLayoutVars>
          <dgm:dir/>
          <dgm:animLvl val="lvl"/>
          <dgm:resizeHandles val="exact"/>
        </dgm:presLayoutVars>
      </dgm:prSet>
      <dgm:spPr/>
      <dgm:t>
        <a:bodyPr/>
        <a:lstStyle/>
        <a:p>
          <a:endParaRPr lang="en-IN"/>
        </a:p>
      </dgm:t>
    </dgm:pt>
    <dgm:pt modelId="{70E6AD36-8250-48A6-8C01-C03948EC75F8}" type="pres">
      <dgm:prSet presAssocID="{FFF897BB-A3FE-4887-8937-8067CEB599C4}" presName="linNode" presStyleCnt="0"/>
      <dgm:spPr/>
    </dgm:pt>
    <dgm:pt modelId="{964C0F85-1D66-4B9D-96D3-B3E0B6783448}" type="pres">
      <dgm:prSet presAssocID="{FFF897BB-A3FE-4887-8937-8067CEB599C4}" presName="parentText" presStyleLbl="node1" presStyleIdx="0" presStyleCnt="1" custScaleX="277778">
        <dgm:presLayoutVars>
          <dgm:chMax val="1"/>
          <dgm:bulletEnabled val="1"/>
        </dgm:presLayoutVars>
      </dgm:prSet>
      <dgm:spPr/>
      <dgm:t>
        <a:bodyPr/>
        <a:lstStyle/>
        <a:p>
          <a:endParaRPr lang="en-IN"/>
        </a:p>
      </dgm:t>
    </dgm:pt>
  </dgm:ptLst>
  <dgm:cxnLst>
    <dgm:cxn modelId="{3386699B-8823-4423-A71B-ADE8F7DDE6CE}" srcId="{5CF28005-4C91-409C-B835-B0B275EC30A2}" destId="{FFF897BB-A3FE-4887-8937-8067CEB599C4}" srcOrd="0" destOrd="0" parTransId="{1B121CF0-5260-4BC7-A89B-611A37886D1D}" sibTransId="{5F50A88C-96FC-4163-AD2D-B4C726B9DA9D}"/>
    <dgm:cxn modelId="{22572F5D-9A08-40F4-BDC1-EF9E84C31D32}" type="presOf" srcId="{5CF28005-4C91-409C-B835-B0B275EC30A2}" destId="{E5E627CC-7D7D-4C40-96B9-CFF5AA50B560}" srcOrd="0" destOrd="0" presId="urn:microsoft.com/office/officeart/2005/8/layout/vList5"/>
    <dgm:cxn modelId="{593B694F-E6A0-42EE-BDEF-FD01FF4747CB}" type="presOf" srcId="{FFF897BB-A3FE-4887-8937-8067CEB599C4}" destId="{964C0F85-1D66-4B9D-96D3-B3E0B6783448}" srcOrd="0" destOrd="0" presId="urn:microsoft.com/office/officeart/2005/8/layout/vList5"/>
    <dgm:cxn modelId="{DDF1C170-A898-4CBD-83B5-D8B687D0E0ED}" type="presParOf" srcId="{E5E627CC-7D7D-4C40-96B9-CFF5AA50B560}" destId="{70E6AD36-8250-48A6-8C01-C03948EC75F8}" srcOrd="0" destOrd="0" presId="urn:microsoft.com/office/officeart/2005/8/layout/vList5"/>
    <dgm:cxn modelId="{77573C19-303E-48B3-9068-44127E2BB443}" type="presParOf" srcId="{70E6AD36-8250-48A6-8C01-C03948EC75F8}" destId="{964C0F85-1D66-4B9D-96D3-B3E0B6783448}"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02518F43-5F6F-4307-8B45-E5095437FFBD}"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5CB42340-0524-4775-AEE1-BC512CCAC64A}">
      <dgm:prSet/>
      <dgm:spPr/>
      <dgm:t>
        <a:bodyPr/>
        <a:lstStyle/>
        <a:p>
          <a:r>
            <a:rPr lang="en-IN" baseline="0" dirty="0"/>
            <a:t>Data Analysis Steps </a:t>
          </a:r>
          <a:r>
            <a:rPr lang="en-IN" baseline="0" dirty="0" smtClean="0"/>
            <a:t>Done</a:t>
          </a:r>
          <a:endParaRPr lang="en-IN" dirty="0"/>
        </a:p>
      </dgm:t>
    </dgm:pt>
    <dgm:pt modelId="{EAB4F219-1D8A-49D9-9B1B-98F517080D8D}" type="parTrans" cxnId="{4E13512F-4360-4BAD-8305-D26880489F9C}">
      <dgm:prSet/>
      <dgm:spPr/>
      <dgm:t>
        <a:bodyPr/>
        <a:lstStyle/>
        <a:p>
          <a:endParaRPr lang="en-IN"/>
        </a:p>
      </dgm:t>
    </dgm:pt>
    <dgm:pt modelId="{0ECC5C39-E41C-44E5-9076-B5E9EF7605DD}" type="sibTrans" cxnId="{4E13512F-4360-4BAD-8305-D26880489F9C}">
      <dgm:prSet/>
      <dgm:spPr/>
      <dgm:t>
        <a:bodyPr/>
        <a:lstStyle/>
        <a:p>
          <a:endParaRPr lang="en-IN"/>
        </a:p>
      </dgm:t>
    </dgm:pt>
    <dgm:pt modelId="{41D4CFDC-AE8A-4423-A0B9-45E5B6A59A64}" type="pres">
      <dgm:prSet presAssocID="{02518F43-5F6F-4307-8B45-E5095437FFBD}" presName="Name0" presStyleCnt="0">
        <dgm:presLayoutVars>
          <dgm:dir/>
          <dgm:animLvl val="lvl"/>
          <dgm:resizeHandles val="exact"/>
        </dgm:presLayoutVars>
      </dgm:prSet>
      <dgm:spPr/>
      <dgm:t>
        <a:bodyPr/>
        <a:lstStyle/>
        <a:p>
          <a:endParaRPr lang="en-IN"/>
        </a:p>
      </dgm:t>
    </dgm:pt>
    <dgm:pt modelId="{0AB4640A-400F-4B76-B074-B42E6BC3E722}" type="pres">
      <dgm:prSet presAssocID="{5CB42340-0524-4775-AEE1-BC512CCAC64A}" presName="linNode" presStyleCnt="0"/>
      <dgm:spPr/>
    </dgm:pt>
    <dgm:pt modelId="{9327BA23-BFF7-48DD-A9C5-E6A4CD37B6C2}" type="pres">
      <dgm:prSet presAssocID="{5CB42340-0524-4775-AEE1-BC512CCAC64A}" presName="parentText" presStyleLbl="node1" presStyleIdx="0" presStyleCnt="1" custScaleX="277778">
        <dgm:presLayoutVars>
          <dgm:chMax val="1"/>
          <dgm:bulletEnabled val="1"/>
        </dgm:presLayoutVars>
      </dgm:prSet>
      <dgm:spPr/>
      <dgm:t>
        <a:bodyPr/>
        <a:lstStyle/>
        <a:p>
          <a:endParaRPr lang="en-IN"/>
        </a:p>
      </dgm:t>
    </dgm:pt>
  </dgm:ptLst>
  <dgm:cxnLst>
    <dgm:cxn modelId="{25846448-7883-47D0-899D-B1D0D26D0D12}" type="presOf" srcId="{02518F43-5F6F-4307-8B45-E5095437FFBD}" destId="{41D4CFDC-AE8A-4423-A0B9-45E5B6A59A64}" srcOrd="0" destOrd="0" presId="urn:microsoft.com/office/officeart/2005/8/layout/vList5"/>
    <dgm:cxn modelId="{4E13512F-4360-4BAD-8305-D26880489F9C}" srcId="{02518F43-5F6F-4307-8B45-E5095437FFBD}" destId="{5CB42340-0524-4775-AEE1-BC512CCAC64A}" srcOrd="0" destOrd="0" parTransId="{EAB4F219-1D8A-49D9-9B1B-98F517080D8D}" sibTransId="{0ECC5C39-E41C-44E5-9076-B5E9EF7605DD}"/>
    <dgm:cxn modelId="{73A9505D-CEC0-4178-9990-D15C3A38C32D}" type="presOf" srcId="{5CB42340-0524-4775-AEE1-BC512CCAC64A}" destId="{9327BA23-BFF7-48DD-A9C5-E6A4CD37B6C2}" srcOrd="0" destOrd="0" presId="urn:microsoft.com/office/officeart/2005/8/layout/vList5"/>
    <dgm:cxn modelId="{FEFD7695-AB8C-44D5-8FEF-AF551031FF48}" type="presParOf" srcId="{41D4CFDC-AE8A-4423-A0B9-45E5B6A59A64}" destId="{0AB4640A-400F-4B76-B074-B42E6BC3E722}" srcOrd="0" destOrd="0" presId="urn:microsoft.com/office/officeart/2005/8/layout/vList5"/>
    <dgm:cxn modelId="{B774E771-2116-4D11-A960-CE5C6C85B326}" type="presParOf" srcId="{0AB4640A-400F-4B76-B074-B42E6BC3E722}" destId="{9327BA23-BFF7-48DD-A9C5-E6A4CD37B6C2}"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F110D06-6C93-4DCC-BC34-4CE2EB81CD6F}"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D9A90633-35A4-437E-A413-E0758447DB91}">
      <dgm:prSet custT="1"/>
      <dgm:spPr/>
      <dgm:t>
        <a:bodyPr/>
        <a:lstStyle/>
        <a:p>
          <a:r>
            <a:rPr lang="en-IN" sz="2800" baseline="0" dirty="0" smtClean="0"/>
            <a:t>Assumptions</a:t>
          </a:r>
          <a:endParaRPr lang="en-IN" sz="2800" dirty="0"/>
        </a:p>
      </dgm:t>
    </dgm:pt>
    <dgm:pt modelId="{49FB9A98-C95D-4EBA-96AE-73ABA97297C9}" type="parTrans" cxnId="{0139C196-25CC-4FFD-99BD-0AA6C02835D3}">
      <dgm:prSet/>
      <dgm:spPr/>
      <dgm:t>
        <a:bodyPr/>
        <a:lstStyle/>
        <a:p>
          <a:endParaRPr lang="en-IN"/>
        </a:p>
      </dgm:t>
    </dgm:pt>
    <dgm:pt modelId="{7E3CFA1C-CB08-403B-9854-365C8C49F830}" type="sibTrans" cxnId="{0139C196-25CC-4FFD-99BD-0AA6C02835D3}">
      <dgm:prSet/>
      <dgm:spPr/>
      <dgm:t>
        <a:bodyPr/>
        <a:lstStyle/>
        <a:p>
          <a:endParaRPr lang="en-IN"/>
        </a:p>
      </dgm:t>
    </dgm:pt>
    <dgm:pt modelId="{71ADC57D-08AF-4532-B2C2-6A3DDDE2C7FC}" type="pres">
      <dgm:prSet presAssocID="{3F110D06-6C93-4DCC-BC34-4CE2EB81CD6F}" presName="Name0" presStyleCnt="0">
        <dgm:presLayoutVars>
          <dgm:dir/>
          <dgm:animLvl val="lvl"/>
          <dgm:resizeHandles val="exact"/>
        </dgm:presLayoutVars>
      </dgm:prSet>
      <dgm:spPr/>
      <dgm:t>
        <a:bodyPr/>
        <a:lstStyle/>
        <a:p>
          <a:endParaRPr lang="en-IN"/>
        </a:p>
      </dgm:t>
    </dgm:pt>
    <dgm:pt modelId="{984EFF86-42E6-40E3-A291-3C367FE3B365}" type="pres">
      <dgm:prSet presAssocID="{D9A90633-35A4-437E-A413-E0758447DB91}" presName="linNode" presStyleCnt="0"/>
      <dgm:spPr/>
    </dgm:pt>
    <dgm:pt modelId="{2A3CABBC-19ED-4470-9C98-5F54E208263F}" type="pres">
      <dgm:prSet presAssocID="{D9A90633-35A4-437E-A413-E0758447DB91}" presName="parentText" presStyleLbl="node1" presStyleIdx="0" presStyleCnt="1" custScaleX="277778">
        <dgm:presLayoutVars>
          <dgm:chMax val="1"/>
          <dgm:bulletEnabled val="1"/>
        </dgm:presLayoutVars>
      </dgm:prSet>
      <dgm:spPr/>
      <dgm:t>
        <a:bodyPr/>
        <a:lstStyle/>
        <a:p>
          <a:endParaRPr lang="en-IN"/>
        </a:p>
      </dgm:t>
    </dgm:pt>
  </dgm:ptLst>
  <dgm:cxnLst>
    <dgm:cxn modelId="{95F5336E-D011-4EE7-A47A-D13AE21A1759}" type="presOf" srcId="{3F110D06-6C93-4DCC-BC34-4CE2EB81CD6F}" destId="{71ADC57D-08AF-4532-B2C2-6A3DDDE2C7FC}" srcOrd="0" destOrd="0" presId="urn:microsoft.com/office/officeart/2005/8/layout/vList5"/>
    <dgm:cxn modelId="{0139C196-25CC-4FFD-99BD-0AA6C02835D3}" srcId="{3F110D06-6C93-4DCC-BC34-4CE2EB81CD6F}" destId="{D9A90633-35A4-437E-A413-E0758447DB91}" srcOrd="0" destOrd="0" parTransId="{49FB9A98-C95D-4EBA-96AE-73ABA97297C9}" sibTransId="{7E3CFA1C-CB08-403B-9854-365C8C49F830}"/>
    <dgm:cxn modelId="{4EA81AC9-3848-4A5A-BF48-E6425605B90E}" type="presOf" srcId="{D9A90633-35A4-437E-A413-E0758447DB91}" destId="{2A3CABBC-19ED-4470-9C98-5F54E208263F}" srcOrd="0" destOrd="0" presId="urn:microsoft.com/office/officeart/2005/8/layout/vList5"/>
    <dgm:cxn modelId="{DFA0E566-91F2-46BC-948A-55B5AF860647}" type="presParOf" srcId="{71ADC57D-08AF-4532-B2C2-6A3DDDE2C7FC}" destId="{984EFF86-42E6-40E3-A291-3C367FE3B365}" srcOrd="0" destOrd="0" presId="urn:microsoft.com/office/officeart/2005/8/layout/vList5"/>
    <dgm:cxn modelId="{2055BA32-85EC-47AF-898C-17B0BCB96B6D}" type="presParOf" srcId="{984EFF86-42E6-40E3-A291-3C367FE3B365}" destId="{2A3CABBC-19ED-4470-9C98-5F54E208263F}"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D86D6117-D3CC-4C2C-804D-4182B33DF3FB}"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A76A4374-7ECC-44E0-AF3C-FD1DBB133777}">
      <dgm:prSet/>
      <dgm:spPr/>
      <dgm:t>
        <a:bodyPr/>
        <a:lstStyle/>
        <a:p>
          <a:r>
            <a:rPr lang="en-IN" baseline="0" dirty="0"/>
            <a:t>Model </a:t>
          </a:r>
          <a:r>
            <a:rPr lang="en-IN" baseline="0" dirty="0" smtClean="0"/>
            <a:t>Building</a:t>
          </a:r>
          <a:endParaRPr lang="en-IN" dirty="0"/>
        </a:p>
      </dgm:t>
    </dgm:pt>
    <dgm:pt modelId="{8C77196C-9064-4267-ADEB-8243B97CC36D}" type="parTrans" cxnId="{19776C89-349B-4806-9441-D556439446C5}">
      <dgm:prSet/>
      <dgm:spPr/>
      <dgm:t>
        <a:bodyPr/>
        <a:lstStyle/>
        <a:p>
          <a:endParaRPr lang="en-IN"/>
        </a:p>
      </dgm:t>
    </dgm:pt>
    <dgm:pt modelId="{845DB8D6-1908-4678-8664-CF7C8C50F576}" type="sibTrans" cxnId="{19776C89-349B-4806-9441-D556439446C5}">
      <dgm:prSet/>
      <dgm:spPr/>
      <dgm:t>
        <a:bodyPr/>
        <a:lstStyle/>
        <a:p>
          <a:endParaRPr lang="en-IN"/>
        </a:p>
      </dgm:t>
    </dgm:pt>
    <dgm:pt modelId="{42346BFE-0F46-451A-A469-76755D339A82}" type="pres">
      <dgm:prSet presAssocID="{D86D6117-D3CC-4C2C-804D-4182B33DF3FB}" presName="Name0" presStyleCnt="0">
        <dgm:presLayoutVars>
          <dgm:dir/>
          <dgm:animLvl val="lvl"/>
          <dgm:resizeHandles val="exact"/>
        </dgm:presLayoutVars>
      </dgm:prSet>
      <dgm:spPr/>
      <dgm:t>
        <a:bodyPr/>
        <a:lstStyle/>
        <a:p>
          <a:endParaRPr lang="en-IN"/>
        </a:p>
      </dgm:t>
    </dgm:pt>
    <dgm:pt modelId="{26AE975B-D16E-44CC-BF2B-7D7A635FABB6}" type="pres">
      <dgm:prSet presAssocID="{A76A4374-7ECC-44E0-AF3C-FD1DBB133777}" presName="linNode" presStyleCnt="0"/>
      <dgm:spPr/>
    </dgm:pt>
    <dgm:pt modelId="{E89B8077-BB67-443C-8452-C6FE8D3AE31B}" type="pres">
      <dgm:prSet presAssocID="{A76A4374-7ECC-44E0-AF3C-FD1DBB133777}" presName="parentText" presStyleLbl="node1" presStyleIdx="0" presStyleCnt="1" custScaleX="277778">
        <dgm:presLayoutVars>
          <dgm:chMax val="1"/>
          <dgm:bulletEnabled val="1"/>
        </dgm:presLayoutVars>
      </dgm:prSet>
      <dgm:spPr/>
      <dgm:t>
        <a:bodyPr/>
        <a:lstStyle/>
        <a:p>
          <a:endParaRPr lang="en-IN"/>
        </a:p>
      </dgm:t>
    </dgm:pt>
  </dgm:ptLst>
  <dgm:cxnLst>
    <dgm:cxn modelId="{C4FE04B4-1DB8-49BB-8785-FBA9C36BF930}" type="presOf" srcId="{A76A4374-7ECC-44E0-AF3C-FD1DBB133777}" destId="{E89B8077-BB67-443C-8452-C6FE8D3AE31B}" srcOrd="0" destOrd="0" presId="urn:microsoft.com/office/officeart/2005/8/layout/vList5"/>
    <dgm:cxn modelId="{DA4CA543-7764-44C2-90D6-9623B5CDF8D0}" type="presOf" srcId="{D86D6117-D3CC-4C2C-804D-4182B33DF3FB}" destId="{42346BFE-0F46-451A-A469-76755D339A82}" srcOrd="0" destOrd="0" presId="urn:microsoft.com/office/officeart/2005/8/layout/vList5"/>
    <dgm:cxn modelId="{19776C89-349B-4806-9441-D556439446C5}" srcId="{D86D6117-D3CC-4C2C-804D-4182B33DF3FB}" destId="{A76A4374-7ECC-44E0-AF3C-FD1DBB133777}" srcOrd="0" destOrd="0" parTransId="{8C77196C-9064-4267-ADEB-8243B97CC36D}" sibTransId="{845DB8D6-1908-4678-8664-CF7C8C50F576}"/>
    <dgm:cxn modelId="{5D58CE1A-A6B4-481F-AC6B-36E5AACA4AEA}" type="presParOf" srcId="{42346BFE-0F46-451A-A469-76755D339A82}" destId="{26AE975B-D16E-44CC-BF2B-7D7A635FABB6}" srcOrd="0" destOrd="0" presId="urn:microsoft.com/office/officeart/2005/8/layout/vList5"/>
    <dgm:cxn modelId="{D6637FB4-A778-4064-9A32-DE30475E3610}" type="presParOf" srcId="{26AE975B-D16E-44CC-BF2B-7D7A635FABB6}" destId="{E89B8077-BB67-443C-8452-C6FE8D3AE31B}"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C7ACC54A-8F32-47F1-800C-05E87D9C9A1E}"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0C8B3F56-45CC-4444-AC06-3B589DA2B6DF}">
      <dgm:prSet/>
      <dgm:spPr/>
      <dgm:t>
        <a:bodyPr/>
        <a:lstStyle/>
        <a:p>
          <a:r>
            <a:rPr lang="en-IN" baseline="0" dirty="0"/>
            <a:t>Linear </a:t>
          </a:r>
          <a:r>
            <a:rPr lang="en-IN" baseline="0" dirty="0" smtClean="0"/>
            <a:t>Regression   </a:t>
          </a:r>
          <a:endParaRPr lang="en-IN" dirty="0"/>
        </a:p>
      </dgm:t>
    </dgm:pt>
    <dgm:pt modelId="{C8B751B4-B2FB-4E3B-A997-199F14B61DC9}" type="parTrans" cxnId="{EB61529A-1C30-41D3-BF30-4C9578AEB7C7}">
      <dgm:prSet/>
      <dgm:spPr/>
      <dgm:t>
        <a:bodyPr/>
        <a:lstStyle/>
        <a:p>
          <a:endParaRPr lang="en-IN"/>
        </a:p>
      </dgm:t>
    </dgm:pt>
    <dgm:pt modelId="{59DD0607-87A3-48F4-A745-A2F5B9951763}" type="sibTrans" cxnId="{EB61529A-1C30-41D3-BF30-4C9578AEB7C7}">
      <dgm:prSet/>
      <dgm:spPr/>
      <dgm:t>
        <a:bodyPr/>
        <a:lstStyle/>
        <a:p>
          <a:endParaRPr lang="en-IN"/>
        </a:p>
      </dgm:t>
    </dgm:pt>
    <dgm:pt modelId="{8B5ED1A4-C09C-4F18-A962-ABFD40DCB228}" type="pres">
      <dgm:prSet presAssocID="{C7ACC54A-8F32-47F1-800C-05E87D9C9A1E}" presName="Name0" presStyleCnt="0">
        <dgm:presLayoutVars>
          <dgm:dir/>
          <dgm:animLvl val="lvl"/>
          <dgm:resizeHandles val="exact"/>
        </dgm:presLayoutVars>
      </dgm:prSet>
      <dgm:spPr/>
      <dgm:t>
        <a:bodyPr/>
        <a:lstStyle/>
        <a:p>
          <a:endParaRPr lang="en-IN"/>
        </a:p>
      </dgm:t>
    </dgm:pt>
    <dgm:pt modelId="{5BD0052C-2E48-4273-983F-7DB28D13E3FD}" type="pres">
      <dgm:prSet presAssocID="{0C8B3F56-45CC-4444-AC06-3B589DA2B6DF}" presName="linNode" presStyleCnt="0"/>
      <dgm:spPr/>
    </dgm:pt>
    <dgm:pt modelId="{55446D87-7915-48C0-8EE8-6C7090116246}" type="pres">
      <dgm:prSet presAssocID="{0C8B3F56-45CC-4444-AC06-3B589DA2B6DF}" presName="parentText" presStyleLbl="node1" presStyleIdx="0" presStyleCnt="1" custScaleX="277778">
        <dgm:presLayoutVars>
          <dgm:chMax val="1"/>
          <dgm:bulletEnabled val="1"/>
        </dgm:presLayoutVars>
      </dgm:prSet>
      <dgm:spPr/>
      <dgm:t>
        <a:bodyPr/>
        <a:lstStyle/>
        <a:p>
          <a:endParaRPr lang="en-IN"/>
        </a:p>
      </dgm:t>
    </dgm:pt>
  </dgm:ptLst>
  <dgm:cxnLst>
    <dgm:cxn modelId="{EB61529A-1C30-41D3-BF30-4C9578AEB7C7}" srcId="{C7ACC54A-8F32-47F1-800C-05E87D9C9A1E}" destId="{0C8B3F56-45CC-4444-AC06-3B589DA2B6DF}" srcOrd="0" destOrd="0" parTransId="{C8B751B4-B2FB-4E3B-A997-199F14B61DC9}" sibTransId="{59DD0607-87A3-48F4-A745-A2F5B9951763}"/>
    <dgm:cxn modelId="{B4974DC0-1AD1-4646-8F50-2B794420E772}" type="presOf" srcId="{0C8B3F56-45CC-4444-AC06-3B589DA2B6DF}" destId="{55446D87-7915-48C0-8EE8-6C7090116246}" srcOrd="0" destOrd="0" presId="urn:microsoft.com/office/officeart/2005/8/layout/vList5"/>
    <dgm:cxn modelId="{68EC4236-3FB3-481B-ADD2-8F83F0D583A4}" type="presOf" srcId="{C7ACC54A-8F32-47F1-800C-05E87D9C9A1E}" destId="{8B5ED1A4-C09C-4F18-A962-ABFD40DCB228}" srcOrd="0" destOrd="0" presId="urn:microsoft.com/office/officeart/2005/8/layout/vList5"/>
    <dgm:cxn modelId="{CA79DF29-B1FB-4D17-BAB8-F01BCDF5D8FB}" type="presParOf" srcId="{8B5ED1A4-C09C-4F18-A962-ABFD40DCB228}" destId="{5BD0052C-2E48-4273-983F-7DB28D13E3FD}" srcOrd="0" destOrd="0" presId="urn:microsoft.com/office/officeart/2005/8/layout/vList5"/>
    <dgm:cxn modelId="{236B9F80-ABC0-47D4-95F7-FC49A745CAFC}" type="presParOf" srcId="{5BD0052C-2E48-4273-983F-7DB28D13E3FD}" destId="{55446D87-7915-48C0-8EE8-6C7090116246}"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97EA7A24-182C-4FB9-8AFC-1F224202BF29}"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0904CC0C-57EF-4103-B6B7-345BCD130A94}">
      <dgm:prSet/>
      <dgm:spPr/>
      <dgm:t>
        <a:bodyPr/>
        <a:lstStyle/>
        <a:p>
          <a:r>
            <a:rPr lang="en-IN" baseline="0" dirty="0"/>
            <a:t>Lasso </a:t>
          </a:r>
          <a:r>
            <a:rPr lang="en-IN" baseline="0" dirty="0" err="1"/>
            <a:t>Regressor</a:t>
          </a:r>
          <a:r>
            <a:rPr lang="en-IN" baseline="0" dirty="0"/>
            <a:t> (Regularization</a:t>
          </a:r>
          <a:r>
            <a:rPr lang="en-IN" baseline="0" dirty="0" smtClean="0"/>
            <a:t>):</a:t>
          </a:r>
          <a:endParaRPr lang="en-IN" dirty="0"/>
        </a:p>
      </dgm:t>
    </dgm:pt>
    <dgm:pt modelId="{3068696A-2DA4-4302-A982-DFE77A235B66}" type="parTrans" cxnId="{207BB15F-8D30-4E23-A889-CCFD6E2AEC33}">
      <dgm:prSet/>
      <dgm:spPr/>
      <dgm:t>
        <a:bodyPr/>
        <a:lstStyle/>
        <a:p>
          <a:endParaRPr lang="en-IN"/>
        </a:p>
      </dgm:t>
    </dgm:pt>
    <dgm:pt modelId="{CEB0068E-9F31-4F93-BFCE-654E44BC6994}" type="sibTrans" cxnId="{207BB15F-8D30-4E23-A889-CCFD6E2AEC33}">
      <dgm:prSet/>
      <dgm:spPr/>
      <dgm:t>
        <a:bodyPr/>
        <a:lstStyle/>
        <a:p>
          <a:endParaRPr lang="en-IN"/>
        </a:p>
      </dgm:t>
    </dgm:pt>
    <dgm:pt modelId="{DBA8A563-A374-45AA-882F-3FDE041F0B41}" type="pres">
      <dgm:prSet presAssocID="{97EA7A24-182C-4FB9-8AFC-1F224202BF29}" presName="Name0" presStyleCnt="0">
        <dgm:presLayoutVars>
          <dgm:dir/>
          <dgm:animLvl val="lvl"/>
          <dgm:resizeHandles val="exact"/>
        </dgm:presLayoutVars>
      </dgm:prSet>
      <dgm:spPr/>
      <dgm:t>
        <a:bodyPr/>
        <a:lstStyle/>
        <a:p>
          <a:endParaRPr lang="en-IN"/>
        </a:p>
      </dgm:t>
    </dgm:pt>
    <dgm:pt modelId="{9DDBF291-5DDE-4A27-99AD-970A7CA6889B}" type="pres">
      <dgm:prSet presAssocID="{0904CC0C-57EF-4103-B6B7-345BCD130A94}" presName="linNode" presStyleCnt="0"/>
      <dgm:spPr/>
    </dgm:pt>
    <dgm:pt modelId="{B4F6F59B-F498-479B-A288-5E6ECF8C4602}" type="pres">
      <dgm:prSet presAssocID="{0904CC0C-57EF-4103-B6B7-345BCD130A94}" presName="parentText" presStyleLbl="node1" presStyleIdx="0" presStyleCnt="1" custScaleX="277778">
        <dgm:presLayoutVars>
          <dgm:chMax val="1"/>
          <dgm:bulletEnabled val="1"/>
        </dgm:presLayoutVars>
      </dgm:prSet>
      <dgm:spPr/>
      <dgm:t>
        <a:bodyPr/>
        <a:lstStyle/>
        <a:p>
          <a:endParaRPr lang="en-IN"/>
        </a:p>
      </dgm:t>
    </dgm:pt>
  </dgm:ptLst>
  <dgm:cxnLst>
    <dgm:cxn modelId="{75B71D5E-BE11-4B3F-B82C-5FCE5D1B9B7E}" type="presOf" srcId="{0904CC0C-57EF-4103-B6B7-345BCD130A94}" destId="{B4F6F59B-F498-479B-A288-5E6ECF8C4602}" srcOrd="0" destOrd="0" presId="urn:microsoft.com/office/officeart/2005/8/layout/vList5"/>
    <dgm:cxn modelId="{1ADF1515-04B5-43C4-B327-4255778E929F}" type="presOf" srcId="{97EA7A24-182C-4FB9-8AFC-1F224202BF29}" destId="{DBA8A563-A374-45AA-882F-3FDE041F0B41}" srcOrd="0" destOrd="0" presId="urn:microsoft.com/office/officeart/2005/8/layout/vList5"/>
    <dgm:cxn modelId="{207BB15F-8D30-4E23-A889-CCFD6E2AEC33}" srcId="{97EA7A24-182C-4FB9-8AFC-1F224202BF29}" destId="{0904CC0C-57EF-4103-B6B7-345BCD130A94}" srcOrd="0" destOrd="0" parTransId="{3068696A-2DA4-4302-A982-DFE77A235B66}" sibTransId="{CEB0068E-9F31-4F93-BFCE-654E44BC6994}"/>
    <dgm:cxn modelId="{26B21A02-DB2C-43FE-83B4-B5A8D2B1C661}" type="presParOf" srcId="{DBA8A563-A374-45AA-882F-3FDE041F0B41}" destId="{9DDBF291-5DDE-4A27-99AD-970A7CA6889B}" srcOrd="0" destOrd="0" presId="urn:microsoft.com/office/officeart/2005/8/layout/vList5"/>
    <dgm:cxn modelId="{FA3ED0CB-F1B9-4B74-8167-BB56AB63EFA8}" type="presParOf" srcId="{9DDBF291-5DDE-4A27-99AD-970A7CA6889B}" destId="{B4F6F59B-F498-479B-A288-5E6ECF8C4602}"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96E8A013-93AE-44A9-A4AF-D2AE16BAFCA5}"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0A3C8C52-C507-41CF-919C-D08416A6B8B9}">
      <dgm:prSet/>
      <dgm:spPr/>
      <dgm:t>
        <a:bodyPr/>
        <a:lstStyle/>
        <a:p>
          <a:r>
            <a:rPr lang="en-IN" baseline="0" dirty="0"/>
            <a:t>Ridge </a:t>
          </a:r>
          <a:r>
            <a:rPr lang="en-IN" baseline="0" dirty="0" err="1"/>
            <a:t>Regressor</a:t>
          </a:r>
          <a:r>
            <a:rPr lang="en-IN" baseline="0" dirty="0"/>
            <a:t> (Regularization</a:t>
          </a:r>
          <a:r>
            <a:rPr lang="en-IN" baseline="0" dirty="0" smtClean="0"/>
            <a:t>)</a:t>
          </a:r>
          <a:endParaRPr lang="en-IN" dirty="0"/>
        </a:p>
      </dgm:t>
    </dgm:pt>
    <dgm:pt modelId="{388ABDD2-8BBC-459C-B190-A092D3CB4B73}" type="parTrans" cxnId="{9C7AB716-EB1B-4CF2-80C4-4CB255BB2F3F}">
      <dgm:prSet/>
      <dgm:spPr/>
      <dgm:t>
        <a:bodyPr/>
        <a:lstStyle/>
        <a:p>
          <a:endParaRPr lang="en-IN"/>
        </a:p>
      </dgm:t>
    </dgm:pt>
    <dgm:pt modelId="{6944E450-64C9-47C9-81F0-700D44433926}" type="sibTrans" cxnId="{9C7AB716-EB1B-4CF2-80C4-4CB255BB2F3F}">
      <dgm:prSet/>
      <dgm:spPr/>
      <dgm:t>
        <a:bodyPr/>
        <a:lstStyle/>
        <a:p>
          <a:endParaRPr lang="en-IN"/>
        </a:p>
      </dgm:t>
    </dgm:pt>
    <dgm:pt modelId="{DFFD7629-CD5C-4A3E-8C94-EB36236E2680}" type="pres">
      <dgm:prSet presAssocID="{96E8A013-93AE-44A9-A4AF-D2AE16BAFCA5}" presName="Name0" presStyleCnt="0">
        <dgm:presLayoutVars>
          <dgm:dir/>
          <dgm:animLvl val="lvl"/>
          <dgm:resizeHandles val="exact"/>
        </dgm:presLayoutVars>
      </dgm:prSet>
      <dgm:spPr/>
      <dgm:t>
        <a:bodyPr/>
        <a:lstStyle/>
        <a:p>
          <a:endParaRPr lang="en-IN"/>
        </a:p>
      </dgm:t>
    </dgm:pt>
    <dgm:pt modelId="{BF74CCD0-EAEC-44BD-907A-69D3AC6B7096}" type="pres">
      <dgm:prSet presAssocID="{0A3C8C52-C507-41CF-919C-D08416A6B8B9}" presName="linNode" presStyleCnt="0"/>
      <dgm:spPr/>
    </dgm:pt>
    <dgm:pt modelId="{4B326B14-FB04-478E-B3E5-B18DA36A067E}" type="pres">
      <dgm:prSet presAssocID="{0A3C8C52-C507-41CF-919C-D08416A6B8B9}" presName="parentText" presStyleLbl="node1" presStyleIdx="0" presStyleCnt="1" custScaleX="275822">
        <dgm:presLayoutVars>
          <dgm:chMax val="1"/>
          <dgm:bulletEnabled val="1"/>
        </dgm:presLayoutVars>
      </dgm:prSet>
      <dgm:spPr/>
      <dgm:t>
        <a:bodyPr/>
        <a:lstStyle/>
        <a:p>
          <a:endParaRPr lang="en-IN"/>
        </a:p>
      </dgm:t>
    </dgm:pt>
  </dgm:ptLst>
  <dgm:cxnLst>
    <dgm:cxn modelId="{8521F448-096B-46F2-B53D-94087FE53C41}" type="presOf" srcId="{0A3C8C52-C507-41CF-919C-D08416A6B8B9}" destId="{4B326B14-FB04-478E-B3E5-B18DA36A067E}" srcOrd="0" destOrd="0" presId="urn:microsoft.com/office/officeart/2005/8/layout/vList5"/>
    <dgm:cxn modelId="{15940EA9-B0FA-49D1-AC2E-4C693E78B561}" type="presOf" srcId="{96E8A013-93AE-44A9-A4AF-D2AE16BAFCA5}" destId="{DFFD7629-CD5C-4A3E-8C94-EB36236E2680}" srcOrd="0" destOrd="0" presId="urn:microsoft.com/office/officeart/2005/8/layout/vList5"/>
    <dgm:cxn modelId="{9C7AB716-EB1B-4CF2-80C4-4CB255BB2F3F}" srcId="{96E8A013-93AE-44A9-A4AF-D2AE16BAFCA5}" destId="{0A3C8C52-C507-41CF-919C-D08416A6B8B9}" srcOrd="0" destOrd="0" parTransId="{388ABDD2-8BBC-459C-B190-A092D3CB4B73}" sibTransId="{6944E450-64C9-47C9-81F0-700D44433926}"/>
    <dgm:cxn modelId="{DAB7E53F-6D57-4BFB-9BC5-F1CB7A7E806E}" type="presParOf" srcId="{DFFD7629-CD5C-4A3E-8C94-EB36236E2680}" destId="{BF74CCD0-EAEC-44BD-907A-69D3AC6B7096}" srcOrd="0" destOrd="0" presId="urn:microsoft.com/office/officeart/2005/8/layout/vList5"/>
    <dgm:cxn modelId="{219B418B-B30A-4248-9D07-ED7F5DC1E9F6}" type="presParOf" srcId="{BF74CCD0-EAEC-44BD-907A-69D3AC6B7096}" destId="{4B326B14-FB04-478E-B3E5-B18DA36A067E}"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CA7731-0098-4006-96A0-C9D4D058C22B}" type="doc">
      <dgm:prSet loTypeId="urn:microsoft.com/office/officeart/2005/8/layout/vList5" loCatId="list" qsTypeId="urn:microsoft.com/office/officeart/2005/8/quickstyle/3d2" qsCatId="3D" csTypeId="urn:microsoft.com/office/officeart/2005/8/colors/accent1_2" csCatId="accent1" phldr="1"/>
      <dgm:spPr/>
      <dgm:t>
        <a:bodyPr/>
        <a:lstStyle/>
        <a:p>
          <a:endParaRPr lang="en-IN"/>
        </a:p>
      </dgm:t>
    </dgm:pt>
    <dgm:pt modelId="{D8C42E0C-C17A-4CAD-940C-2B7396343AD4}">
      <dgm:prSet custT="1"/>
      <dgm:spPr/>
      <dgm:t>
        <a:bodyPr/>
        <a:lstStyle/>
        <a:p>
          <a:r>
            <a:rPr lang="en-IN" sz="4000" b="1" baseline="0" dirty="0"/>
            <a:t>Problem </a:t>
          </a:r>
          <a:r>
            <a:rPr lang="en-IN" sz="4000" b="1" baseline="0" dirty="0" smtClean="0"/>
            <a:t>Statement</a:t>
          </a:r>
          <a:endParaRPr lang="en-IN" sz="4000" b="1" dirty="0"/>
        </a:p>
      </dgm:t>
    </dgm:pt>
    <dgm:pt modelId="{EB5E4D8F-7B4E-49B7-BD59-924BE91F35E6}" type="parTrans" cxnId="{1AB12B93-5FFA-44F4-8E29-D43CF4C512D5}">
      <dgm:prSet/>
      <dgm:spPr/>
      <dgm:t>
        <a:bodyPr/>
        <a:lstStyle/>
        <a:p>
          <a:endParaRPr lang="en-IN"/>
        </a:p>
      </dgm:t>
    </dgm:pt>
    <dgm:pt modelId="{197AD813-D5A4-43C7-AB0A-37A99441C8BD}" type="sibTrans" cxnId="{1AB12B93-5FFA-44F4-8E29-D43CF4C512D5}">
      <dgm:prSet/>
      <dgm:spPr/>
      <dgm:t>
        <a:bodyPr/>
        <a:lstStyle/>
        <a:p>
          <a:endParaRPr lang="en-IN"/>
        </a:p>
      </dgm:t>
    </dgm:pt>
    <dgm:pt modelId="{6C185844-BDC3-4C85-8936-355364946FB5}" type="pres">
      <dgm:prSet presAssocID="{C3CA7731-0098-4006-96A0-C9D4D058C22B}" presName="Name0" presStyleCnt="0">
        <dgm:presLayoutVars>
          <dgm:dir/>
          <dgm:animLvl val="lvl"/>
          <dgm:resizeHandles val="exact"/>
        </dgm:presLayoutVars>
      </dgm:prSet>
      <dgm:spPr/>
      <dgm:t>
        <a:bodyPr/>
        <a:lstStyle/>
        <a:p>
          <a:endParaRPr lang="en-IN"/>
        </a:p>
      </dgm:t>
    </dgm:pt>
    <dgm:pt modelId="{4A33CE68-1A5A-4064-A1B8-A0EC199D2AD6}" type="pres">
      <dgm:prSet presAssocID="{D8C42E0C-C17A-4CAD-940C-2B7396343AD4}" presName="linNode" presStyleCnt="0"/>
      <dgm:spPr/>
    </dgm:pt>
    <dgm:pt modelId="{154B30D8-7E3A-4708-8F0B-EDA3DAE2629B}" type="pres">
      <dgm:prSet presAssocID="{D8C42E0C-C17A-4CAD-940C-2B7396343AD4}" presName="parentText" presStyleLbl="node1" presStyleIdx="0" presStyleCnt="1" custScaleX="277778" custLinFactNeighborX="-1517" custLinFactNeighborY="-2499">
        <dgm:presLayoutVars>
          <dgm:chMax val="1"/>
          <dgm:bulletEnabled val="1"/>
        </dgm:presLayoutVars>
      </dgm:prSet>
      <dgm:spPr/>
      <dgm:t>
        <a:bodyPr/>
        <a:lstStyle/>
        <a:p>
          <a:endParaRPr lang="en-IN"/>
        </a:p>
      </dgm:t>
    </dgm:pt>
  </dgm:ptLst>
  <dgm:cxnLst>
    <dgm:cxn modelId="{209CCEE8-F594-4466-ADC1-046724F7AA7D}" type="presOf" srcId="{C3CA7731-0098-4006-96A0-C9D4D058C22B}" destId="{6C185844-BDC3-4C85-8936-355364946FB5}" srcOrd="0" destOrd="0" presId="urn:microsoft.com/office/officeart/2005/8/layout/vList5"/>
    <dgm:cxn modelId="{5A09FFC1-BB65-4FF2-B25B-C808E3C52FFE}" type="presOf" srcId="{D8C42E0C-C17A-4CAD-940C-2B7396343AD4}" destId="{154B30D8-7E3A-4708-8F0B-EDA3DAE2629B}" srcOrd="0" destOrd="0" presId="urn:microsoft.com/office/officeart/2005/8/layout/vList5"/>
    <dgm:cxn modelId="{1AB12B93-5FFA-44F4-8E29-D43CF4C512D5}" srcId="{C3CA7731-0098-4006-96A0-C9D4D058C22B}" destId="{D8C42E0C-C17A-4CAD-940C-2B7396343AD4}" srcOrd="0" destOrd="0" parTransId="{EB5E4D8F-7B4E-49B7-BD59-924BE91F35E6}" sibTransId="{197AD813-D5A4-43C7-AB0A-37A99441C8BD}"/>
    <dgm:cxn modelId="{0E631549-B031-41DA-B7B9-113F5C824205}" type="presParOf" srcId="{6C185844-BDC3-4C85-8936-355364946FB5}" destId="{4A33CE68-1A5A-4064-A1B8-A0EC199D2AD6}" srcOrd="0" destOrd="0" presId="urn:microsoft.com/office/officeart/2005/8/layout/vList5"/>
    <dgm:cxn modelId="{29C1556C-7BC4-4456-9FD5-D6E0E441C516}" type="presParOf" srcId="{4A33CE68-1A5A-4064-A1B8-A0EC199D2AD6}" destId="{154B30D8-7E3A-4708-8F0B-EDA3DAE2629B}"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C51142E5-D181-46DD-A6A0-6A78B90C3B90}"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2D28423A-92C1-41DD-B3FC-046BBCE99349}">
      <dgm:prSet/>
      <dgm:spPr/>
      <dgm:t>
        <a:bodyPr/>
        <a:lstStyle/>
        <a:p>
          <a:r>
            <a:rPr lang="en-IN" baseline="0" dirty="0"/>
            <a:t>Random Forest </a:t>
          </a:r>
          <a:r>
            <a:rPr lang="en-IN" baseline="0" dirty="0" err="1" smtClean="0"/>
            <a:t>Regressor</a:t>
          </a:r>
          <a:endParaRPr lang="en-IN" dirty="0"/>
        </a:p>
      </dgm:t>
    </dgm:pt>
    <dgm:pt modelId="{BCAD3E7A-AE33-4846-AC69-2AC8E535BF46}" type="parTrans" cxnId="{12E6CC82-1060-488F-8106-225C7E770687}">
      <dgm:prSet/>
      <dgm:spPr/>
      <dgm:t>
        <a:bodyPr/>
        <a:lstStyle/>
        <a:p>
          <a:endParaRPr lang="en-IN"/>
        </a:p>
      </dgm:t>
    </dgm:pt>
    <dgm:pt modelId="{D6BFFEA1-99E3-4D23-8214-3652D2E96105}" type="sibTrans" cxnId="{12E6CC82-1060-488F-8106-225C7E770687}">
      <dgm:prSet/>
      <dgm:spPr/>
      <dgm:t>
        <a:bodyPr/>
        <a:lstStyle/>
        <a:p>
          <a:endParaRPr lang="en-IN"/>
        </a:p>
      </dgm:t>
    </dgm:pt>
    <dgm:pt modelId="{9FDA4A50-123A-4356-8F0E-E4C67AD8C765}" type="pres">
      <dgm:prSet presAssocID="{C51142E5-D181-46DD-A6A0-6A78B90C3B90}" presName="Name0" presStyleCnt="0">
        <dgm:presLayoutVars>
          <dgm:dir/>
          <dgm:animLvl val="lvl"/>
          <dgm:resizeHandles val="exact"/>
        </dgm:presLayoutVars>
      </dgm:prSet>
      <dgm:spPr/>
      <dgm:t>
        <a:bodyPr/>
        <a:lstStyle/>
        <a:p>
          <a:endParaRPr lang="en-IN"/>
        </a:p>
      </dgm:t>
    </dgm:pt>
    <dgm:pt modelId="{E1BBFDBF-4262-4DC2-B952-9ABB1CF974C0}" type="pres">
      <dgm:prSet presAssocID="{2D28423A-92C1-41DD-B3FC-046BBCE99349}" presName="linNode" presStyleCnt="0"/>
      <dgm:spPr/>
    </dgm:pt>
    <dgm:pt modelId="{2F741788-A77D-495F-8F38-F1978B440284}" type="pres">
      <dgm:prSet presAssocID="{2D28423A-92C1-41DD-B3FC-046BBCE99349}" presName="parentText" presStyleLbl="node1" presStyleIdx="0" presStyleCnt="1" custScaleX="277778">
        <dgm:presLayoutVars>
          <dgm:chMax val="1"/>
          <dgm:bulletEnabled val="1"/>
        </dgm:presLayoutVars>
      </dgm:prSet>
      <dgm:spPr/>
      <dgm:t>
        <a:bodyPr/>
        <a:lstStyle/>
        <a:p>
          <a:endParaRPr lang="en-IN"/>
        </a:p>
      </dgm:t>
    </dgm:pt>
  </dgm:ptLst>
  <dgm:cxnLst>
    <dgm:cxn modelId="{B92A5C09-21F2-4853-8C9B-544D6F93E4FA}" type="presOf" srcId="{C51142E5-D181-46DD-A6A0-6A78B90C3B90}" destId="{9FDA4A50-123A-4356-8F0E-E4C67AD8C765}" srcOrd="0" destOrd="0" presId="urn:microsoft.com/office/officeart/2005/8/layout/vList5"/>
    <dgm:cxn modelId="{12E6CC82-1060-488F-8106-225C7E770687}" srcId="{C51142E5-D181-46DD-A6A0-6A78B90C3B90}" destId="{2D28423A-92C1-41DD-B3FC-046BBCE99349}" srcOrd="0" destOrd="0" parTransId="{BCAD3E7A-AE33-4846-AC69-2AC8E535BF46}" sibTransId="{D6BFFEA1-99E3-4D23-8214-3652D2E96105}"/>
    <dgm:cxn modelId="{4EBFBE51-88FC-4441-BB2A-AA4C34205AA4}" type="presOf" srcId="{2D28423A-92C1-41DD-B3FC-046BBCE99349}" destId="{2F741788-A77D-495F-8F38-F1978B440284}" srcOrd="0" destOrd="0" presId="urn:microsoft.com/office/officeart/2005/8/layout/vList5"/>
    <dgm:cxn modelId="{AE7947BC-F65A-4A06-92A8-D6025F35C2B3}" type="presParOf" srcId="{9FDA4A50-123A-4356-8F0E-E4C67AD8C765}" destId="{E1BBFDBF-4262-4DC2-B952-9ABB1CF974C0}" srcOrd="0" destOrd="0" presId="urn:microsoft.com/office/officeart/2005/8/layout/vList5"/>
    <dgm:cxn modelId="{B300D541-B995-4DD0-8227-D1338D67698E}" type="presParOf" srcId="{E1BBFDBF-4262-4DC2-B952-9ABB1CF974C0}" destId="{2F741788-A77D-495F-8F38-F1978B440284}"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6947B050-E22E-44E4-8D42-2E5F03E2AAB2}"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928D7B8C-88CA-4C30-9161-1545BB162E59}">
      <dgm:prSet/>
      <dgm:spPr/>
      <dgm:t>
        <a:bodyPr/>
        <a:lstStyle/>
        <a:p>
          <a:r>
            <a:rPr lang="en-IN" baseline="0" dirty="0"/>
            <a:t>Extra Trees </a:t>
          </a:r>
          <a:r>
            <a:rPr lang="en-IN" baseline="0" dirty="0" err="1" smtClean="0"/>
            <a:t>Regressor</a:t>
          </a:r>
          <a:endParaRPr lang="en-IN" dirty="0"/>
        </a:p>
      </dgm:t>
    </dgm:pt>
    <dgm:pt modelId="{BDFE67BD-9077-4149-B7FE-72C3E9A79BEA}" type="parTrans" cxnId="{2301A695-0B2E-456B-A924-053AB87585F0}">
      <dgm:prSet/>
      <dgm:spPr/>
      <dgm:t>
        <a:bodyPr/>
        <a:lstStyle/>
        <a:p>
          <a:endParaRPr lang="en-IN"/>
        </a:p>
      </dgm:t>
    </dgm:pt>
    <dgm:pt modelId="{2E0A866D-53CF-40CF-AA5B-E61A127649B0}" type="sibTrans" cxnId="{2301A695-0B2E-456B-A924-053AB87585F0}">
      <dgm:prSet/>
      <dgm:spPr/>
      <dgm:t>
        <a:bodyPr/>
        <a:lstStyle/>
        <a:p>
          <a:endParaRPr lang="en-IN"/>
        </a:p>
      </dgm:t>
    </dgm:pt>
    <dgm:pt modelId="{FE268DF3-F07D-4C19-9CA5-2C75AA1F1E48}" type="pres">
      <dgm:prSet presAssocID="{6947B050-E22E-44E4-8D42-2E5F03E2AAB2}" presName="Name0" presStyleCnt="0">
        <dgm:presLayoutVars>
          <dgm:dir/>
          <dgm:animLvl val="lvl"/>
          <dgm:resizeHandles val="exact"/>
        </dgm:presLayoutVars>
      </dgm:prSet>
      <dgm:spPr/>
      <dgm:t>
        <a:bodyPr/>
        <a:lstStyle/>
        <a:p>
          <a:endParaRPr lang="en-IN"/>
        </a:p>
      </dgm:t>
    </dgm:pt>
    <dgm:pt modelId="{42B1FAC9-186B-48C7-B74B-30EB7041A53C}" type="pres">
      <dgm:prSet presAssocID="{928D7B8C-88CA-4C30-9161-1545BB162E59}" presName="linNode" presStyleCnt="0"/>
      <dgm:spPr/>
    </dgm:pt>
    <dgm:pt modelId="{402104CF-AD33-4D74-A2B7-407EEED0A64E}" type="pres">
      <dgm:prSet presAssocID="{928D7B8C-88CA-4C30-9161-1545BB162E59}" presName="parentText" presStyleLbl="node1" presStyleIdx="0" presStyleCnt="1" custScaleX="277778">
        <dgm:presLayoutVars>
          <dgm:chMax val="1"/>
          <dgm:bulletEnabled val="1"/>
        </dgm:presLayoutVars>
      </dgm:prSet>
      <dgm:spPr/>
      <dgm:t>
        <a:bodyPr/>
        <a:lstStyle/>
        <a:p>
          <a:endParaRPr lang="en-IN"/>
        </a:p>
      </dgm:t>
    </dgm:pt>
  </dgm:ptLst>
  <dgm:cxnLst>
    <dgm:cxn modelId="{9B995CB4-CD4F-4ACD-8D95-E9EBCA5F5973}" type="presOf" srcId="{928D7B8C-88CA-4C30-9161-1545BB162E59}" destId="{402104CF-AD33-4D74-A2B7-407EEED0A64E}" srcOrd="0" destOrd="0" presId="urn:microsoft.com/office/officeart/2005/8/layout/vList5"/>
    <dgm:cxn modelId="{2301A695-0B2E-456B-A924-053AB87585F0}" srcId="{6947B050-E22E-44E4-8D42-2E5F03E2AAB2}" destId="{928D7B8C-88CA-4C30-9161-1545BB162E59}" srcOrd="0" destOrd="0" parTransId="{BDFE67BD-9077-4149-B7FE-72C3E9A79BEA}" sibTransId="{2E0A866D-53CF-40CF-AA5B-E61A127649B0}"/>
    <dgm:cxn modelId="{79921F9B-991A-451A-B8C2-D5CBE997791E}" type="presOf" srcId="{6947B050-E22E-44E4-8D42-2E5F03E2AAB2}" destId="{FE268DF3-F07D-4C19-9CA5-2C75AA1F1E48}" srcOrd="0" destOrd="0" presId="urn:microsoft.com/office/officeart/2005/8/layout/vList5"/>
    <dgm:cxn modelId="{07644AD4-93DD-4972-B92F-635D301160AC}" type="presParOf" srcId="{FE268DF3-F07D-4C19-9CA5-2C75AA1F1E48}" destId="{42B1FAC9-186B-48C7-B74B-30EB7041A53C}" srcOrd="0" destOrd="0" presId="urn:microsoft.com/office/officeart/2005/8/layout/vList5"/>
    <dgm:cxn modelId="{999FA32A-C19E-46D8-AD11-660CE1D45A5D}" type="presParOf" srcId="{42B1FAC9-186B-48C7-B74B-30EB7041A53C}" destId="{402104CF-AD33-4D74-A2B7-407EEED0A64E}"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EB5A18A7-77B1-41C2-A9FF-E9902C0C81CB}"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560244E5-2ADD-4108-B565-2DFCDEF733D1}">
      <dgm:prSet/>
      <dgm:spPr/>
      <dgm:t>
        <a:bodyPr/>
        <a:lstStyle/>
        <a:p>
          <a:r>
            <a:rPr lang="en-IN" baseline="0" dirty="0"/>
            <a:t>Gradient Boosting </a:t>
          </a:r>
          <a:r>
            <a:rPr lang="en-IN" baseline="0" dirty="0" err="1" smtClean="0"/>
            <a:t>Regressor</a:t>
          </a:r>
          <a:endParaRPr lang="en-IN" dirty="0"/>
        </a:p>
      </dgm:t>
    </dgm:pt>
    <dgm:pt modelId="{97885CA1-2DAA-43D0-8EDC-153297F39E45}" type="parTrans" cxnId="{31B16E31-5998-4932-99C1-66C75C734D12}">
      <dgm:prSet/>
      <dgm:spPr/>
      <dgm:t>
        <a:bodyPr/>
        <a:lstStyle/>
        <a:p>
          <a:endParaRPr lang="en-IN"/>
        </a:p>
      </dgm:t>
    </dgm:pt>
    <dgm:pt modelId="{D3F0B969-700C-4827-936A-B714970578D9}" type="sibTrans" cxnId="{31B16E31-5998-4932-99C1-66C75C734D12}">
      <dgm:prSet/>
      <dgm:spPr/>
      <dgm:t>
        <a:bodyPr/>
        <a:lstStyle/>
        <a:p>
          <a:endParaRPr lang="en-IN"/>
        </a:p>
      </dgm:t>
    </dgm:pt>
    <dgm:pt modelId="{DFD9C71E-0D23-4678-AC74-C83DA1255BFD}" type="pres">
      <dgm:prSet presAssocID="{EB5A18A7-77B1-41C2-A9FF-E9902C0C81CB}" presName="Name0" presStyleCnt="0">
        <dgm:presLayoutVars>
          <dgm:dir/>
          <dgm:animLvl val="lvl"/>
          <dgm:resizeHandles val="exact"/>
        </dgm:presLayoutVars>
      </dgm:prSet>
      <dgm:spPr/>
      <dgm:t>
        <a:bodyPr/>
        <a:lstStyle/>
        <a:p>
          <a:endParaRPr lang="en-IN"/>
        </a:p>
      </dgm:t>
    </dgm:pt>
    <dgm:pt modelId="{08BEE37B-501E-4CDB-A270-152A5C7494C1}" type="pres">
      <dgm:prSet presAssocID="{560244E5-2ADD-4108-B565-2DFCDEF733D1}" presName="linNode" presStyleCnt="0"/>
      <dgm:spPr/>
    </dgm:pt>
    <dgm:pt modelId="{5E8FF39B-B2CD-4D09-95B1-53E23C995F5E}" type="pres">
      <dgm:prSet presAssocID="{560244E5-2ADD-4108-B565-2DFCDEF733D1}" presName="parentText" presStyleLbl="node1" presStyleIdx="0" presStyleCnt="1" custScaleX="277778">
        <dgm:presLayoutVars>
          <dgm:chMax val="1"/>
          <dgm:bulletEnabled val="1"/>
        </dgm:presLayoutVars>
      </dgm:prSet>
      <dgm:spPr/>
      <dgm:t>
        <a:bodyPr/>
        <a:lstStyle/>
        <a:p>
          <a:endParaRPr lang="en-IN"/>
        </a:p>
      </dgm:t>
    </dgm:pt>
  </dgm:ptLst>
  <dgm:cxnLst>
    <dgm:cxn modelId="{31B16E31-5998-4932-99C1-66C75C734D12}" srcId="{EB5A18A7-77B1-41C2-A9FF-E9902C0C81CB}" destId="{560244E5-2ADD-4108-B565-2DFCDEF733D1}" srcOrd="0" destOrd="0" parTransId="{97885CA1-2DAA-43D0-8EDC-153297F39E45}" sibTransId="{D3F0B969-700C-4827-936A-B714970578D9}"/>
    <dgm:cxn modelId="{894A3D3E-4D35-4C55-A72E-D002745E1DD9}" type="presOf" srcId="{560244E5-2ADD-4108-B565-2DFCDEF733D1}" destId="{5E8FF39B-B2CD-4D09-95B1-53E23C995F5E}" srcOrd="0" destOrd="0" presId="urn:microsoft.com/office/officeart/2005/8/layout/vList5"/>
    <dgm:cxn modelId="{8E581333-4AD4-4434-BDBE-8A49D09100D2}" type="presOf" srcId="{EB5A18A7-77B1-41C2-A9FF-E9902C0C81CB}" destId="{DFD9C71E-0D23-4678-AC74-C83DA1255BFD}" srcOrd="0" destOrd="0" presId="urn:microsoft.com/office/officeart/2005/8/layout/vList5"/>
    <dgm:cxn modelId="{B364AB3D-D3E2-46FF-AEB4-D43A89264515}" type="presParOf" srcId="{DFD9C71E-0D23-4678-AC74-C83DA1255BFD}" destId="{08BEE37B-501E-4CDB-A270-152A5C7494C1}" srcOrd="0" destOrd="0" presId="urn:microsoft.com/office/officeart/2005/8/layout/vList5"/>
    <dgm:cxn modelId="{5021E230-903E-46AC-9203-C058C06F9DF5}" type="presParOf" srcId="{08BEE37B-501E-4CDB-A270-152A5C7494C1}" destId="{5E8FF39B-B2CD-4D09-95B1-53E23C995F5E}"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ECAB38EB-1906-4F3D-AACB-27A78D09B36F}"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C1C148E1-FD7C-44DF-960E-9191E8DD897D}">
      <dgm:prSet/>
      <dgm:spPr/>
      <dgm:t>
        <a:bodyPr/>
        <a:lstStyle/>
        <a:p>
          <a:r>
            <a:rPr lang="en-US" baseline="0" dirty="0"/>
            <a:t>Extreme Gradient Boosting </a:t>
          </a:r>
          <a:r>
            <a:rPr lang="en-US" baseline="0" dirty="0" err="1"/>
            <a:t>Regressor</a:t>
          </a:r>
          <a:r>
            <a:rPr lang="en-US" baseline="0" dirty="0"/>
            <a:t> (XGB</a:t>
          </a:r>
          <a:r>
            <a:rPr lang="en-US" baseline="0" dirty="0" smtClean="0"/>
            <a:t>)</a:t>
          </a:r>
          <a:endParaRPr lang="en-IN" dirty="0"/>
        </a:p>
      </dgm:t>
    </dgm:pt>
    <dgm:pt modelId="{94AEA1C4-775D-408D-840E-B1D836A6D7EB}" type="parTrans" cxnId="{63DBA7F4-C1B2-4A1D-A03B-5E1E68F28166}">
      <dgm:prSet/>
      <dgm:spPr/>
      <dgm:t>
        <a:bodyPr/>
        <a:lstStyle/>
        <a:p>
          <a:endParaRPr lang="en-IN"/>
        </a:p>
      </dgm:t>
    </dgm:pt>
    <dgm:pt modelId="{E6A60117-1101-453A-B714-50049CD31774}" type="sibTrans" cxnId="{63DBA7F4-C1B2-4A1D-A03B-5E1E68F28166}">
      <dgm:prSet/>
      <dgm:spPr/>
      <dgm:t>
        <a:bodyPr/>
        <a:lstStyle/>
        <a:p>
          <a:endParaRPr lang="en-IN"/>
        </a:p>
      </dgm:t>
    </dgm:pt>
    <dgm:pt modelId="{055803A8-57D7-4A8B-B5E6-5D3621E82F43}" type="pres">
      <dgm:prSet presAssocID="{ECAB38EB-1906-4F3D-AACB-27A78D09B36F}" presName="Name0" presStyleCnt="0">
        <dgm:presLayoutVars>
          <dgm:dir/>
          <dgm:animLvl val="lvl"/>
          <dgm:resizeHandles val="exact"/>
        </dgm:presLayoutVars>
      </dgm:prSet>
      <dgm:spPr/>
      <dgm:t>
        <a:bodyPr/>
        <a:lstStyle/>
        <a:p>
          <a:endParaRPr lang="en-IN"/>
        </a:p>
      </dgm:t>
    </dgm:pt>
    <dgm:pt modelId="{55898B84-479E-46BF-AEED-1CD938B52EBB}" type="pres">
      <dgm:prSet presAssocID="{C1C148E1-FD7C-44DF-960E-9191E8DD897D}" presName="linNode" presStyleCnt="0"/>
      <dgm:spPr/>
    </dgm:pt>
    <dgm:pt modelId="{12F84E8D-0004-4A9E-8255-20C3B293FAAB}" type="pres">
      <dgm:prSet presAssocID="{C1C148E1-FD7C-44DF-960E-9191E8DD897D}" presName="parentText" presStyleLbl="node1" presStyleIdx="0" presStyleCnt="1" custScaleX="277778">
        <dgm:presLayoutVars>
          <dgm:chMax val="1"/>
          <dgm:bulletEnabled val="1"/>
        </dgm:presLayoutVars>
      </dgm:prSet>
      <dgm:spPr/>
      <dgm:t>
        <a:bodyPr/>
        <a:lstStyle/>
        <a:p>
          <a:endParaRPr lang="en-IN"/>
        </a:p>
      </dgm:t>
    </dgm:pt>
  </dgm:ptLst>
  <dgm:cxnLst>
    <dgm:cxn modelId="{63DBA7F4-C1B2-4A1D-A03B-5E1E68F28166}" srcId="{ECAB38EB-1906-4F3D-AACB-27A78D09B36F}" destId="{C1C148E1-FD7C-44DF-960E-9191E8DD897D}" srcOrd="0" destOrd="0" parTransId="{94AEA1C4-775D-408D-840E-B1D836A6D7EB}" sibTransId="{E6A60117-1101-453A-B714-50049CD31774}"/>
    <dgm:cxn modelId="{CF9BD401-6E5D-4BC0-A185-384EFA671951}" type="presOf" srcId="{ECAB38EB-1906-4F3D-AACB-27A78D09B36F}" destId="{055803A8-57D7-4A8B-B5E6-5D3621E82F43}" srcOrd="0" destOrd="0" presId="urn:microsoft.com/office/officeart/2005/8/layout/vList5"/>
    <dgm:cxn modelId="{9EBEE54B-8006-4AC4-B3D4-7DB73E49772F}" type="presOf" srcId="{C1C148E1-FD7C-44DF-960E-9191E8DD897D}" destId="{12F84E8D-0004-4A9E-8255-20C3B293FAAB}" srcOrd="0" destOrd="0" presId="urn:microsoft.com/office/officeart/2005/8/layout/vList5"/>
    <dgm:cxn modelId="{040FDC5D-D5CB-4A21-833E-355502490595}" type="presParOf" srcId="{055803A8-57D7-4A8B-B5E6-5D3621E82F43}" destId="{55898B84-479E-46BF-AEED-1CD938B52EBB}" srcOrd="0" destOrd="0" presId="urn:microsoft.com/office/officeart/2005/8/layout/vList5"/>
    <dgm:cxn modelId="{426F5136-CCD6-450B-A19B-89F82B1AF514}" type="presParOf" srcId="{55898B84-479E-46BF-AEED-1CD938B52EBB}" destId="{12F84E8D-0004-4A9E-8255-20C3B293FAAB}"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22A9A416-359A-4C02-A3E9-E159CEAD11BE}"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F3C0AF9B-559C-4F5E-A288-0929113F0E03}">
      <dgm:prSet/>
      <dgm:spPr/>
      <dgm:t>
        <a:bodyPr/>
        <a:lstStyle/>
        <a:p>
          <a:r>
            <a:rPr lang="en-IN" baseline="0" dirty="0"/>
            <a:t>Bagging </a:t>
          </a:r>
          <a:r>
            <a:rPr lang="en-IN" baseline="0" dirty="0" err="1" smtClean="0"/>
            <a:t>Regressor</a:t>
          </a:r>
          <a:endParaRPr lang="en-IN" dirty="0"/>
        </a:p>
      </dgm:t>
    </dgm:pt>
    <dgm:pt modelId="{A8AE8DB9-9942-464B-891C-4186CFEEB20A}" type="parTrans" cxnId="{164DC4E8-B489-47B7-B270-C2894C75EDBF}">
      <dgm:prSet/>
      <dgm:spPr/>
      <dgm:t>
        <a:bodyPr/>
        <a:lstStyle/>
        <a:p>
          <a:endParaRPr lang="en-IN"/>
        </a:p>
      </dgm:t>
    </dgm:pt>
    <dgm:pt modelId="{32E937E1-09ED-485B-BE15-4002E12A2416}" type="sibTrans" cxnId="{164DC4E8-B489-47B7-B270-C2894C75EDBF}">
      <dgm:prSet/>
      <dgm:spPr/>
      <dgm:t>
        <a:bodyPr/>
        <a:lstStyle/>
        <a:p>
          <a:endParaRPr lang="en-IN"/>
        </a:p>
      </dgm:t>
    </dgm:pt>
    <dgm:pt modelId="{2E2F61CB-12F7-47BD-A532-8036D730C56C}" type="pres">
      <dgm:prSet presAssocID="{22A9A416-359A-4C02-A3E9-E159CEAD11BE}" presName="Name0" presStyleCnt="0">
        <dgm:presLayoutVars>
          <dgm:dir/>
          <dgm:animLvl val="lvl"/>
          <dgm:resizeHandles val="exact"/>
        </dgm:presLayoutVars>
      </dgm:prSet>
      <dgm:spPr/>
      <dgm:t>
        <a:bodyPr/>
        <a:lstStyle/>
        <a:p>
          <a:endParaRPr lang="en-IN"/>
        </a:p>
      </dgm:t>
    </dgm:pt>
    <dgm:pt modelId="{BEA4A52A-14D2-4ED0-96B0-8ECE33338B11}" type="pres">
      <dgm:prSet presAssocID="{F3C0AF9B-559C-4F5E-A288-0929113F0E03}" presName="linNode" presStyleCnt="0"/>
      <dgm:spPr/>
    </dgm:pt>
    <dgm:pt modelId="{B606EE81-3D23-404E-B1D3-28AE6330B2DE}" type="pres">
      <dgm:prSet presAssocID="{F3C0AF9B-559C-4F5E-A288-0929113F0E03}" presName="parentText" presStyleLbl="node1" presStyleIdx="0" presStyleCnt="1" custScaleX="277778">
        <dgm:presLayoutVars>
          <dgm:chMax val="1"/>
          <dgm:bulletEnabled val="1"/>
        </dgm:presLayoutVars>
      </dgm:prSet>
      <dgm:spPr/>
      <dgm:t>
        <a:bodyPr/>
        <a:lstStyle/>
        <a:p>
          <a:endParaRPr lang="en-IN"/>
        </a:p>
      </dgm:t>
    </dgm:pt>
  </dgm:ptLst>
  <dgm:cxnLst>
    <dgm:cxn modelId="{39A06EAC-E3E0-4C84-A02E-0EB2ADFE40E1}" type="presOf" srcId="{F3C0AF9B-559C-4F5E-A288-0929113F0E03}" destId="{B606EE81-3D23-404E-B1D3-28AE6330B2DE}" srcOrd="0" destOrd="0" presId="urn:microsoft.com/office/officeart/2005/8/layout/vList5"/>
    <dgm:cxn modelId="{DFAAB39E-B016-4D79-B77E-F51B63F8A6E1}" type="presOf" srcId="{22A9A416-359A-4C02-A3E9-E159CEAD11BE}" destId="{2E2F61CB-12F7-47BD-A532-8036D730C56C}" srcOrd="0" destOrd="0" presId="urn:microsoft.com/office/officeart/2005/8/layout/vList5"/>
    <dgm:cxn modelId="{164DC4E8-B489-47B7-B270-C2894C75EDBF}" srcId="{22A9A416-359A-4C02-A3E9-E159CEAD11BE}" destId="{F3C0AF9B-559C-4F5E-A288-0929113F0E03}" srcOrd="0" destOrd="0" parTransId="{A8AE8DB9-9942-464B-891C-4186CFEEB20A}" sibTransId="{32E937E1-09ED-485B-BE15-4002E12A2416}"/>
    <dgm:cxn modelId="{05F7D0A9-F9B6-4C25-A06C-8111430FE6DF}" type="presParOf" srcId="{2E2F61CB-12F7-47BD-A532-8036D730C56C}" destId="{BEA4A52A-14D2-4ED0-96B0-8ECE33338B11}" srcOrd="0" destOrd="0" presId="urn:microsoft.com/office/officeart/2005/8/layout/vList5"/>
    <dgm:cxn modelId="{BC650EE6-3D84-4838-BDFD-C346C77E1CC9}" type="presParOf" srcId="{BEA4A52A-14D2-4ED0-96B0-8ECE33338B11}" destId="{B606EE81-3D23-404E-B1D3-28AE6330B2DE}"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1EF73A71-C527-4D06-B13C-B662FF81FEF5}"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8B20D37B-818D-4FC4-9E6A-09A212911250}">
      <dgm:prSet/>
      <dgm:spPr/>
      <dgm:t>
        <a:bodyPr/>
        <a:lstStyle/>
        <a:p>
          <a:r>
            <a:rPr lang="en-IN" baseline="0" dirty="0"/>
            <a:t>Model </a:t>
          </a:r>
          <a:r>
            <a:rPr lang="en-IN" baseline="0" dirty="0" smtClean="0"/>
            <a:t>Selection</a:t>
          </a:r>
          <a:endParaRPr lang="en-IN" dirty="0"/>
        </a:p>
      </dgm:t>
    </dgm:pt>
    <dgm:pt modelId="{B6EE15F9-ECFC-42DF-BF0F-93E5ACCCA3E0}" type="parTrans" cxnId="{1F8776D6-A7CA-4198-9CC9-C80065ED3102}">
      <dgm:prSet/>
      <dgm:spPr/>
      <dgm:t>
        <a:bodyPr/>
        <a:lstStyle/>
        <a:p>
          <a:endParaRPr lang="en-IN"/>
        </a:p>
      </dgm:t>
    </dgm:pt>
    <dgm:pt modelId="{679DC18C-1F40-43CC-A78A-1D79033E8562}" type="sibTrans" cxnId="{1F8776D6-A7CA-4198-9CC9-C80065ED3102}">
      <dgm:prSet/>
      <dgm:spPr/>
      <dgm:t>
        <a:bodyPr/>
        <a:lstStyle/>
        <a:p>
          <a:endParaRPr lang="en-IN"/>
        </a:p>
      </dgm:t>
    </dgm:pt>
    <dgm:pt modelId="{832F20EB-91DB-4B2A-9E21-0F2EE4559CCB}" type="pres">
      <dgm:prSet presAssocID="{1EF73A71-C527-4D06-B13C-B662FF81FEF5}" presName="Name0" presStyleCnt="0">
        <dgm:presLayoutVars>
          <dgm:dir/>
          <dgm:animLvl val="lvl"/>
          <dgm:resizeHandles val="exact"/>
        </dgm:presLayoutVars>
      </dgm:prSet>
      <dgm:spPr/>
      <dgm:t>
        <a:bodyPr/>
        <a:lstStyle/>
        <a:p>
          <a:endParaRPr lang="en-IN"/>
        </a:p>
      </dgm:t>
    </dgm:pt>
    <dgm:pt modelId="{7B4D5EC5-7736-4FA1-BFC9-B27DCB0C2162}" type="pres">
      <dgm:prSet presAssocID="{8B20D37B-818D-4FC4-9E6A-09A212911250}" presName="linNode" presStyleCnt="0"/>
      <dgm:spPr/>
    </dgm:pt>
    <dgm:pt modelId="{F077E0A3-1D2F-449B-B189-4EECBA8E4A25}" type="pres">
      <dgm:prSet presAssocID="{8B20D37B-818D-4FC4-9E6A-09A212911250}" presName="parentText" presStyleLbl="node1" presStyleIdx="0" presStyleCnt="1" custScaleX="276973">
        <dgm:presLayoutVars>
          <dgm:chMax val="1"/>
          <dgm:bulletEnabled val="1"/>
        </dgm:presLayoutVars>
      </dgm:prSet>
      <dgm:spPr/>
      <dgm:t>
        <a:bodyPr/>
        <a:lstStyle/>
        <a:p>
          <a:endParaRPr lang="en-IN"/>
        </a:p>
      </dgm:t>
    </dgm:pt>
  </dgm:ptLst>
  <dgm:cxnLst>
    <dgm:cxn modelId="{1F8776D6-A7CA-4198-9CC9-C80065ED3102}" srcId="{1EF73A71-C527-4D06-B13C-B662FF81FEF5}" destId="{8B20D37B-818D-4FC4-9E6A-09A212911250}" srcOrd="0" destOrd="0" parTransId="{B6EE15F9-ECFC-42DF-BF0F-93E5ACCCA3E0}" sibTransId="{679DC18C-1F40-43CC-A78A-1D79033E8562}"/>
    <dgm:cxn modelId="{8810400B-EF94-41D0-BE6B-2C64E4B5AC2D}" type="presOf" srcId="{8B20D37B-818D-4FC4-9E6A-09A212911250}" destId="{F077E0A3-1D2F-449B-B189-4EECBA8E4A25}" srcOrd="0" destOrd="0" presId="urn:microsoft.com/office/officeart/2005/8/layout/vList5"/>
    <dgm:cxn modelId="{CACA5048-4CD7-4C46-B1AC-2080A9BD6089}" type="presOf" srcId="{1EF73A71-C527-4D06-B13C-B662FF81FEF5}" destId="{832F20EB-91DB-4B2A-9E21-0F2EE4559CCB}" srcOrd="0" destOrd="0" presId="urn:microsoft.com/office/officeart/2005/8/layout/vList5"/>
    <dgm:cxn modelId="{F6648012-FE42-4F11-8C8A-C767F7A52306}" type="presParOf" srcId="{832F20EB-91DB-4B2A-9E21-0F2EE4559CCB}" destId="{7B4D5EC5-7736-4FA1-BFC9-B27DCB0C2162}" srcOrd="0" destOrd="0" presId="urn:microsoft.com/office/officeart/2005/8/layout/vList5"/>
    <dgm:cxn modelId="{915860A6-ACD7-42CE-9E7F-CF6629EAC095}" type="presParOf" srcId="{7B4D5EC5-7736-4FA1-BFC9-B27DCB0C2162}" destId="{F077E0A3-1D2F-449B-B189-4EECBA8E4A25}"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6087F773-665A-4171-858C-002D9ACB8008}"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23204374-066D-4D02-85F6-63C6F3F0CE5F}">
      <dgm:prSet/>
      <dgm:spPr/>
      <dgm:t>
        <a:bodyPr/>
        <a:lstStyle/>
        <a:p>
          <a:r>
            <a:rPr lang="en-IN" baseline="0" dirty="0"/>
            <a:t>Hyper Parameter </a:t>
          </a:r>
          <a:r>
            <a:rPr lang="en-IN" baseline="0" dirty="0" smtClean="0"/>
            <a:t>Tuning</a:t>
          </a:r>
          <a:endParaRPr lang="en-IN" dirty="0"/>
        </a:p>
      </dgm:t>
    </dgm:pt>
    <dgm:pt modelId="{07279800-B050-4150-A36E-5EB1E877599D}" type="parTrans" cxnId="{5C782967-32BF-463E-B1B8-2B397B6358D3}">
      <dgm:prSet/>
      <dgm:spPr/>
      <dgm:t>
        <a:bodyPr/>
        <a:lstStyle/>
        <a:p>
          <a:endParaRPr lang="en-IN"/>
        </a:p>
      </dgm:t>
    </dgm:pt>
    <dgm:pt modelId="{B62B1FB5-D38D-46A4-9321-F9AF4217CA5A}" type="sibTrans" cxnId="{5C782967-32BF-463E-B1B8-2B397B6358D3}">
      <dgm:prSet/>
      <dgm:spPr/>
      <dgm:t>
        <a:bodyPr/>
        <a:lstStyle/>
        <a:p>
          <a:endParaRPr lang="en-IN"/>
        </a:p>
      </dgm:t>
    </dgm:pt>
    <dgm:pt modelId="{1B4D7309-1B7D-4CF7-A6A7-AEF4EE46F272}" type="pres">
      <dgm:prSet presAssocID="{6087F773-665A-4171-858C-002D9ACB8008}" presName="Name0" presStyleCnt="0">
        <dgm:presLayoutVars>
          <dgm:dir/>
          <dgm:animLvl val="lvl"/>
          <dgm:resizeHandles val="exact"/>
        </dgm:presLayoutVars>
      </dgm:prSet>
      <dgm:spPr/>
      <dgm:t>
        <a:bodyPr/>
        <a:lstStyle/>
        <a:p>
          <a:endParaRPr lang="en-IN"/>
        </a:p>
      </dgm:t>
    </dgm:pt>
    <dgm:pt modelId="{24041956-0C84-446E-888B-E37B8F2EE5C6}" type="pres">
      <dgm:prSet presAssocID="{23204374-066D-4D02-85F6-63C6F3F0CE5F}" presName="linNode" presStyleCnt="0"/>
      <dgm:spPr/>
    </dgm:pt>
    <dgm:pt modelId="{7FA9471C-EFDF-456B-B504-F11437995E8F}" type="pres">
      <dgm:prSet presAssocID="{23204374-066D-4D02-85F6-63C6F3F0CE5F}" presName="parentText" presStyleLbl="node1" presStyleIdx="0" presStyleCnt="1" custScaleX="277778">
        <dgm:presLayoutVars>
          <dgm:chMax val="1"/>
          <dgm:bulletEnabled val="1"/>
        </dgm:presLayoutVars>
      </dgm:prSet>
      <dgm:spPr/>
      <dgm:t>
        <a:bodyPr/>
        <a:lstStyle/>
        <a:p>
          <a:endParaRPr lang="en-IN"/>
        </a:p>
      </dgm:t>
    </dgm:pt>
  </dgm:ptLst>
  <dgm:cxnLst>
    <dgm:cxn modelId="{5C782967-32BF-463E-B1B8-2B397B6358D3}" srcId="{6087F773-665A-4171-858C-002D9ACB8008}" destId="{23204374-066D-4D02-85F6-63C6F3F0CE5F}" srcOrd="0" destOrd="0" parTransId="{07279800-B050-4150-A36E-5EB1E877599D}" sibTransId="{B62B1FB5-D38D-46A4-9321-F9AF4217CA5A}"/>
    <dgm:cxn modelId="{A7F531F4-811A-4BD7-B216-8930E38DEBED}" type="presOf" srcId="{6087F773-665A-4171-858C-002D9ACB8008}" destId="{1B4D7309-1B7D-4CF7-A6A7-AEF4EE46F272}" srcOrd="0" destOrd="0" presId="urn:microsoft.com/office/officeart/2005/8/layout/vList5"/>
    <dgm:cxn modelId="{46AA91D5-229F-4212-91D0-9E1E13A8DD23}" type="presOf" srcId="{23204374-066D-4D02-85F6-63C6F3F0CE5F}" destId="{7FA9471C-EFDF-456B-B504-F11437995E8F}" srcOrd="0" destOrd="0" presId="urn:microsoft.com/office/officeart/2005/8/layout/vList5"/>
    <dgm:cxn modelId="{C1A7E225-47FA-4A24-87AB-C9D5C44D5CB3}" type="presParOf" srcId="{1B4D7309-1B7D-4CF7-A6A7-AEF4EE46F272}" destId="{24041956-0C84-446E-888B-E37B8F2EE5C6}" srcOrd="0" destOrd="0" presId="urn:microsoft.com/office/officeart/2005/8/layout/vList5"/>
    <dgm:cxn modelId="{EAD5524F-8D08-47FA-B1BB-29CCD37AED35}" type="presParOf" srcId="{24041956-0C84-446E-888B-E37B8F2EE5C6}" destId="{7FA9471C-EFDF-456B-B504-F11437995E8F}"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7AC16063-CB50-448E-ADD0-2CF338DBB211}"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D8E37A0C-98B9-4E4A-9878-49D46F93E025}">
      <dgm:prSet/>
      <dgm:spPr/>
      <dgm:t>
        <a:bodyPr/>
        <a:lstStyle/>
        <a:p>
          <a:r>
            <a:rPr lang="en-US" baseline="0" dirty="0"/>
            <a:t>Creating Final Model After </a:t>
          </a:r>
          <a:r>
            <a:rPr lang="en-US" baseline="0" dirty="0" smtClean="0"/>
            <a:t>Tuning</a:t>
          </a:r>
          <a:endParaRPr lang="en-IN" dirty="0"/>
        </a:p>
      </dgm:t>
    </dgm:pt>
    <dgm:pt modelId="{01BAAEBF-A93C-432A-93D5-E4926B1F25F8}" type="parTrans" cxnId="{90DA78D9-2CA2-45CF-A235-1FA64C10C8DF}">
      <dgm:prSet/>
      <dgm:spPr/>
      <dgm:t>
        <a:bodyPr/>
        <a:lstStyle/>
        <a:p>
          <a:endParaRPr lang="en-IN"/>
        </a:p>
      </dgm:t>
    </dgm:pt>
    <dgm:pt modelId="{926DA492-4493-4979-BB23-33779F9FE9FD}" type="sibTrans" cxnId="{90DA78D9-2CA2-45CF-A235-1FA64C10C8DF}">
      <dgm:prSet/>
      <dgm:spPr/>
      <dgm:t>
        <a:bodyPr/>
        <a:lstStyle/>
        <a:p>
          <a:endParaRPr lang="en-IN"/>
        </a:p>
      </dgm:t>
    </dgm:pt>
    <dgm:pt modelId="{91BBC9C1-0901-4152-BEFE-42F3681C75A8}" type="pres">
      <dgm:prSet presAssocID="{7AC16063-CB50-448E-ADD0-2CF338DBB211}" presName="Name0" presStyleCnt="0">
        <dgm:presLayoutVars>
          <dgm:dir/>
          <dgm:animLvl val="lvl"/>
          <dgm:resizeHandles val="exact"/>
        </dgm:presLayoutVars>
      </dgm:prSet>
      <dgm:spPr/>
      <dgm:t>
        <a:bodyPr/>
        <a:lstStyle/>
        <a:p>
          <a:endParaRPr lang="en-IN"/>
        </a:p>
      </dgm:t>
    </dgm:pt>
    <dgm:pt modelId="{E61C558A-6CE4-49D0-90A4-E69ACD0C5635}" type="pres">
      <dgm:prSet presAssocID="{D8E37A0C-98B9-4E4A-9878-49D46F93E025}" presName="linNode" presStyleCnt="0"/>
      <dgm:spPr/>
    </dgm:pt>
    <dgm:pt modelId="{1D633A93-CA76-41F2-BD1D-9F05D6090B91}" type="pres">
      <dgm:prSet presAssocID="{D8E37A0C-98B9-4E4A-9878-49D46F93E025}" presName="parentText" presStyleLbl="node1" presStyleIdx="0" presStyleCnt="1" custScaleX="277778">
        <dgm:presLayoutVars>
          <dgm:chMax val="1"/>
          <dgm:bulletEnabled val="1"/>
        </dgm:presLayoutVars>
      </dgm:prSet>
      <dgm:spPr/>
      <dgm:t>
        <a:bodyPr/>
        <a:lstStyle/>
        <a:p>
          <a:endParaRPr lang="en-IN"/>
        </a:p>
      </dgm:t>
    </dgm:pt>
  </dgm:ptLst>
  <dgm:cxnLst>
    <dgm:cxn modelId="{B1B6A0E3-BC0F-4CC9-BB8B-7BEE2B57B325}" type="presOf" srcId="{D8E37A0C-98B9-4E4A-9878-49D46F93E025}" destId="{1D633A93-CA76-41F2-BD1D-9F05D6090B91}" srcOrd="0" destOrd="0" presId="urn:microsoft.com/office/officeart/2005/8/layout/vList5"/>
    <dgm:cxn modelId="{E014BAAA-5B03-4008-B353-74DB5A83A5EE}" type="presOf" srcId="{7AC16063-CB50-448E-ADD0-2CF338DBB211}" destId="{91BBC9C1-0901-4152-BEFE-42F3681C75A8}" srcOrd="0" destOrd="0" presId="urn:microsoft.com/office/officeart/2005/8/layout/vList5"/>
    <dgm:cxn modelId="{90DA78D9-2CA2-45CF-A235-1FA64C10C8DF}" srcId="{7AC16063-CB50-448E-ADD0-2CF338DBB211}" destId="{D8E37A0C-98B9-4E4A-9878-49D46F93E025}" srcOrd="0" destOrd="0" parTransId="{01BAAEBF-A93C-432A-93D5-E4926B1F25F8}" sibTransId="{926DA492-4493-4979-BB23-33779F9FE9FD}"/>
    <dgm:cxn modelId="{297EF6F3-F990-4A69-BAAF-D9CF3AE477E6}" type="presParOf" srcId="{91BBC9C1-0901-4152-BEFE-42F3681C75A8}" destId="{E61C558A-6CE4-49D0-90A4-E69ACD0C5635}" srcOrd="0" destOrd="0" presId="urn:microsoft.com/office/officeart/2005/8/layout/vList5"/>
    <dgm:cxn modelId="{84273CE7-C26C-4F4F-94D5-95C2BE4893A4}" type="presParOf" srcId="{E61C558A-6CE4-49D0-90A4-E69ACD0C5635}" destId="{1D633A93-CA76-41F2-BD1D-9F05D6090B91}"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9BC5A7C3-EAE8-4F80-8A5C-2CB5C1D5A12D}"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15000129-4176-465C-A10C-2CEDCF75A6F9}">
      <dgm:prSet/>
      <dgm:spPr/>
      <dgm:t>
        <a:bodyPr/>
        <a:lstStyle/>
        <a:p>
          <a:r>
            <a:rPr lang="en-US" baseline="0" dirty="0"/>
            <a:t>Saving the final model and predicting the sale price for test </a:t>
          </a:r>
          <a:r>
            <a:rPr lang="en-US" baseline="0" dirty="0" smtClean="0"/>
            <a:t>data</a:t>
          </a:r>
          <a:endParaRPr lang="en-IN" dirty="0"/>
        </a:p>
      </dgm:t>
    </dgm:pt>
    <dgm:pt modelId="{AAF05DC8-104D-4648-823B-35D44571A6B3}" type="parTrans" cxnId="{63282149-C9F6-472B-9DCA-1F3D16AAE27B}">
      <dgm:prSet/>
      <dgm:spPr/>
      <dgm:t>
        <a:bodyPr/>
        <a:lstStyle/>
        <a:p>
          <a:endParaRPr lang="en-IN"/>
        </a:p>
      </dgm:t>
    </dgm:pt>
    <dgm:pt modelId="{C6EAAC93-2B9C-470E-9B68-8D80EFD88725}" type="sibTrans" cxnId="{63282149-C9F6-472B-9DCA-1F3D16AAE27B}">
      <dgm:prSet/>
      <dgm:spPr/>
      <dgm:t>
        <a:bodyPr/>
        <a:lstStyle/>
        <a:p>
          <a:endParaRPr lang="en-IN"/>
        </a:p>
      </dgm:t>
    </dgm:pt>
    <dgm:pt modelId="{B7CA201D-08D0-46AE-A3EE-ACC092F01223}" type="pres">
      <dgm:prSet presAssocID="{9BC5A7C3-EAE8-4F80-8A5C-2CB5C1D5A12D}" presName="Name0" presStyleCnt="0">
        <dgm:presLayoutVars>
          <dgm:dir/>
          <dgm:animLvl val="lvl"/>
          <dgm:resizeHandles val="exact"/>
        </dgm:presLayoutVars>
      </dgm:prSet>
      <dgm:spPr/>
      <dgm:t>
        <a:bodyPr/>
        <a:lstStyle/>
        <a:p>
          <a:endParaRPr lang="en-IN"/>
        </a:p>
      </dgm:t>
    </dgm:pt>
    <dgm:pt modelId="{6B615550-4366-4033-BA8B-4D558A7D4EC7}" type="pres">
      <dgm:prSet presAssocID="{15000129-4176-465C-A10C-2CEDCF75A6F9}" presName="linNode" presStyleCnt="0"/>
      <dgm:spPr/>
    </dgm:pt>
    <dgm:pt modelId="{8E9050D3-D2E7-4040-AFC2-40678CB6AC9F}" type="pres">
      <dgm:prSet presAssocID="{15000129-4176-465C-A10C-2CEDCF75A6F9}" presName="parentText" presStyleLbl="node1" presStyleIdx="0" presStyleCnt="1" custScaleX="276282">
        <dgm:presLayoutVars>
          <dgm:chMax val="1"/>
          <dgm:bulletEnabled val="1"/>
        </dgm:presLayoutVars>
      </dgm:prSet>
      <dgm:spPr/>
      <dgm:t>
        <a:bodyPr/>
        <a:lstStyle/>
        <a:p>
          <a:endParaRPr lang="en-IN"/>
        </a:p>
      </dgm:t>
    </dgm:pt>
  </dgm:ptLst>
  <dgm:cxnLst>
    <dgm:cxn modelId="{3F902E4C-BE49-46AA-BB30-3947C9785DC8}" type="presOf" srcId="{15000129-4176-465C-A10C-2CEDCF75A6F9}" destId="{8E9050D3-D2E7-4040-AFC2-40678CB6AC9F}" srcOrd="0" destOrd="0" presId="urn:microsoft.com/office/officeart/2005/8/layout/vList5"/>
    <dgm:cxn modelId="{F75166F9-5688-4F09-B7F0-62BECC8469A3}" type="presOf" srcId="{9BC5A7C3-EAE8-4F80-8A5C-2CB5C1D5A12D}" destId="{B7CA201D-08D0-46AE-A3EE-ACC092F01223}" srcOrd="0" destOrd="0" presId="urn:microsoft.com/office/officeart/2005/8/layout/vList5"/>
    <dgm:cxn modelId="{63282149-C9F6-472B-9DCA-1F3D16AAE27B}" srcId="{9BC5A7C3-EAE8-4F80-8A5C-2CB5C1D5A12D}" destId="{15000129-4176-465C-A10C-2CEDCF75A6F9}" srcOrd="0" destOrd="0" parTransId="{AAF05DC8-104D-4648-823B-35D44571A6B3}" sibTransId="{C6EAAC93-2B9C-470E-9B68-8D80EFD88725}"/>
    <dgm:cxn modelId="{C9F9888C-AEBC-44E1-B2A2-E3718D3B5100}" type="presParOf" srcId="{B7CA201D-08D0-46AE-A3EE-ACC092F01223}" destId="{6B615550-4366-4033-BA8B-4D558A7D4EC7}" srcOrd="0" destOrd="0" presId="urn:microsoft.com/office/officeart/2005/8/layout/vList5"/>
    <dgm:cxn modelId="{3BDF8A03-1EDF-4A96-BC13-70D04FA6BBB1}" type="presParOf" srcId="{6B615550-4366-4033-BA8B-4D558A7D4EC7}" destId="{8E9050D3-D2E7-4040-AFC2-40678CB6AC9F}"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D74162FA-B25D-45E0-9F90-1FB661076736}"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863B520E-FFD3-43A8-8253-C1E9B4A0D873}">
      <dgm:prSet/>
      <dgm:spPr/>
      <dgm:t>
        <a:bodyPr/>
        <a:lstStyle/>
        <a:p>
          <a:r>
            <a:rPr lang="en-US" baseline="0" dirty="0" smtClean="0"/>
            <a:t>Conclusion</a:t>
          </a:r>
          <a:endParaRPr lang="en-IN" dirty="0"/>
        </a:p>
      </dgm:t>
    </dgm:pt>
    <dgm:pt modelId="{4AE18951-362A-4810-855E-869A59524E04}" type="parTrans" cxnId="{ECEA7DCC-2453-4A84-98EB-940F14552FB1}">
      <dgm:prSet/>
      <dgm:spPr/>
      <dgm:t>
        <a:bodyPr/>
        <a:lstStyle/>
        <a:p>
          <a:endParaRPr lang="en-IN"/>
        </a:p>
      </dgm:t>
    </dgm:pt>
    <dgm:pt modelId="{93735488-6DF6-4F8C-87E5-7616210A09C9}" type="sibTrans" cxnId="{ECEA7DCC-2453-4A84-98EB-940F14552FB1}">
      <dgm:prSet/>
      <dgm:spPr/>
      <dgm:t>
        <a:bodyPr/>
        <a:lstStyle/>
        <a:p>
          <a:endParaRPr lang="en-IN"/>
        </a:p>
      </dgm:t>
    </dgm:pt>
    <dgm:pt modelId="{70AC866B-7173-41B2-A88C-AC089249CC09}" type="pres">
      <dgm:prSet presAssocID="{D74162FA-B25D-45E0-9F90-1FB661076736}" presName="Name0" presStyleCnt="0">
        <dgm:presLayoutVars>
          <dgm:dir/>
          <dgm:animLvl val="lvl"/>
          <dgm:resizeHandles val="exact"/>
        </dgm:presLayoutVars>
      </dgm:prSet>
      <dgm:spPr/>
      <dgm:t>
        <a:bodyPr/>
        <a:lstStyle/>
        <a:p>
          <a:endParaRPr lang="en-IN"/>
        </a:p>
      </dgm:t>
    </dgm:pt>
    <dgm:pt modelId="{652DE792-67F9-4E24-BD0B-BFE4282A6D88}" type="pres">
      <dgm:prSet presAssocID="{863B520E-FFD3-43A8-8253-C1E9B4A0D873}" presName="linNode" presStyleCnt="0"/>
      <dgm:spPr/>
    </dgm:pt>
    <dgm:pt modelId="{1D7FA88E-6C5A-47B7-8987-105892798733}" type="pres">
      <dgm:prSet presAssocID="{863B520E-FFD3-43A8-8253-C1E9B4A0D873}" presName="parentText" presStyleLbl="node1" presStyleIdx="0" presStyleCnt="1" custScaleX="275822">
        <dgm:presLayoutVars>
          <dgm:chMax val="1"/>
          <dgm:bulletEnabled val="1"/>
        </dgm:presLayoutVars>
      </dgm:prSet>
      <dgm:spPr/>
      <dgm:t>
        <a:bodyPr/>
        <a:lstStyle/>
        <a:p>
          <a:endParaRPr lang="en-IN"/>
        </a:p>
      </dgm:t>
    </dgm:pt>
  </dgm:ptLst>
  <dgm:cxnLst>
    <dgm:cxn modelId="{ECEA7DCC-2453-4A84-98EB-940F14552FB1}" srcId="{D74162FA-B25D-45E0-9F90-1FB661076736}" destId="{863B520E-FFD3-43A8-8253-C1E9B4A0D873}" srcOrd="0" destOrd="0" parTransId="{4AE18951-362A-4810-855E-869A59524E04}" sibTransId="{93735488-6DF6-4F8C-87E5-7616210A09C9}"/>
    <dgm:cxn modelId="{7505B69B-5EC3-4E34-B541-BF477323EB48}" type="presOf" srcId="{D74162FA-B25D-45E0-9F90-1FB661076736}" destId="{70AC866B-7173-41B2-A88C-AC089249CC09}" srcOrd="0" destOrd="0" presId="urn:microsoft.com/office/officeart/2005/8/layout/vList5"/>
    <dgm:cxn modelId="{5438064F-9ED3-4293-BFD6-4678CE841E4F}" type="presOf" srcId="{863B520E-FFD3-43A8-8253-C1E9B4A0D873}" destId="{1D7FA88E-6C5A-47B7-8987-105892798733}" srcOrd="0" destOrd="0" presId="urn:microsoft.com/office/officeart/2005/8/layout/vList5"/>
    <dgm:cxn modelId="{74257AB8-07A7-4825-A71F-D33C8938635A}" type="presParOf" srcId="{70AC866B-7173-41B2-A88C-AC089249CC09}" destId="{652DE792-67F9-4E24-BD0B-BFE4282A6D88}" srcOrd="0" destOrd="0" presId="urn:microsoft.com/office/officeart/2005/8/layout/vList5"/>
    <dgm:cxn modelId="{04B8EE03-D00B-4ACC-9F58-FDE82A85DE89}" type="presParOf" srcId="{652DE792-67F9-4E24-BD0B-BFE4282A6D88}" destId="{1D7FA88E-6C5A-47B7-8987-105892798733}"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778B90-0903-4AF4-96E5-6FFCADCE031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FD089D7E-0002-4E21-91DC-BFFC68DD2256}">
      <dgm:prSet/>
      <dgm:spPr/>
      <dgm:t>
        <a:bodyPr/>
        <a:lstStyle/>
        <a:p>
          <a:r>
            <a:rPr lang="en-IN" b="1" baseline="0" dirty="0"/>
            <a:t>Problem </a:t>
          </a:r>
          <a:r>
            <a:rPr lang="en-IN" b="1" baseline="0" dirty="0" smtClean="0"/>
            <a:t>Understanding</a:t>
          </a:r>
          <a:endParaRPr lang="en-IN" b="1" dirty="0"/>
        </a:p>
      </dgm:t>
    </dgm:pt>
    <dgm:pt modelId="{B1E47D75-CB41-4D9B-8317-AC89267B7A13}" type="parTrans" cxnId="{C870D505-4201-4941-8C35-133350794BB8}">
      <dgm:prSet/>
      <dgm:spPr/>
      <dgm:t>
        <a:bodyPr/>
        <a:lstStyle/>
        <a:p>
          <a:endParaRPr lang="en-IN"/>
        </a:p>
      </dgm:t>
    </dgm:pt>
    <dgm:pt modelId="{5745BBBD-07B0-4CE0-A46B-54CA1D6CE9CE}" type="sibTrans" cxnId="{C870D505-4201-4941-8C35-133350794BB8}">
      <dgm:prSet/>
      <dgm:spPr/>
      <dgm:t>
        <a:bodyPr/>
        <a:lstStyle/>
        <a:p>
          <a:endParaRPr lang="en-IN"/>
        </a:p>
      </dgm:t>
    </dgm:pt>
    <dgm:pt modelId="{52C8E7A4-F20F-40C8-8528-7D0A324BF1C5}" type="pres">
      <dgm:prSet presAssocID="{7B778B90-0903-4AF4-96E5-6FFCADCE0313}" presName="Name0" presStyleCnt="0">
        <dgm:presLayoutVars>
          <dgm:dir/>
          <dgm:animLvl val="lvl"/>
          <dgm:resizeHandles val="exact"/>
        </dgm:presLayoutVars>
      </dgm:prSet>
      <dgm:spPr/>
      <dgm:t>
        <a:bodyPr/>
        <a:lstStyle/>
        <a:p>
          <a:endParaRPr lang="en-IN"/>
        </a:p>
      </dgm:t>
    </dgm:pt>
    <dgm:pt modelId="{8BE2469C-4CCF-44D0-9F9B-803E1D2A15DF}" type="pres">
      <dgm:prSet presAssocID="{FD089D7E-0002-4E21-91DC-BFFC68DD2256}" presName="linNode" presStyleCnt="0"/>
      <dgm:spPr/>
    </dgm:pt>
    <dgm:pt modelId="{3F2ABFEF-A3D5-4AFA-B011-74012FBB7532}" type="pres">
      <dgm:prSet presAssocID="{FD089D7E-0002-4E21-91DC-BFFC68DD2256}" presName="parentText" presStyleLbl="node1" presStyleIdx="0" presStyleCnt="1" custScaleX="277778" custLinFactNeighborX="6007" custLinFactNeighborY="27674">
        <dgm:presLayoutVars>
          <dgm:chMax val="1"/>
          <dgm:bulletEnabled val="1"/>
        </dgm:presLayoutVars>
      </dgm:prSet>
      <dgm:spPr/>
      <dgm:t>
        <a:bodyPr/>
        <a:lstStyle/>
        <a:p>
          <a:endParaRPr lang="en-IN"/>
        </a:p>
      </dgm:t>
    </dgm:pt>
  </dgm:ptLst>
  <dgm:cxnLst>
    <dgm:cxn modelId="{C870D505-4201-4941-8C35-133350794BB8}" srcId="{7B778B90-0903-4AF4-96E5-6FFCADCE0313}" destId="{FD089D7E-0002-4E21-91DC-BFFC68DD2256}" srcOrd="0" destOrd="0" parTransId="{B1E47D75-CB41-4D9B-8317-AC89267B7A13}" sibTransId="{5745BBBD-07B0-4CE0-A46B-54CA1D6CE9CE}"/>
    <dgm:cxn modelId="{B7998415-7221-4A04-8FC0-CB5331134E09}" type="presOf" srcId="{7B778B90-0903-4AF4-96E5-6FFCADCE0313}" destId="{52C8E7A4-F20F-40C8-8528-7D0A324BF1C5}" srcOrd="0" destOrd="0" presId="urn:microsoft.com/office/officeart/2005/8/layout/vList5"/>
    <dgm:cxn modelId="{CFE36558-31E6-471A-9AFA-83D59566B50B}" type="presOf" srcId="{FD089D7E-0002-4E21-91DC-BFFC68DD2256}" destId="{3F2ABFEF-A3D5-4AFA-B011-74012FBB7532}" srcOrd="0" destOrd="0" presId="urn:microsoft.com/office/officeart/2005/8/layout/vList5"/>
    <dgm:cxn modelId="{F3C2C91E-348B-4116-A2FB-A7BD28DBDD11}" type="presParOf" srcId="{52C8E7A4-F20F-40C8-8528-7D0A324BF1C5}" destId="{8BE2469C-4CCF-44D0-9F9B-803E1D2A15DF}" srcOrd="0" destOrd="0" presId="urn:microsoft.com/office/officeart/2005/8/layout/vList5"/>
    <dgm:cxn modelId="{4CF66D40-3152-4D2F-8133-ACC3F21A42E2}" type="presParOf" srcId="{8BE2469C-4CCF-44D0-9F9B-803E1D2A15DF}" destId="{3F2ABFEF-A3D5-4AFA-B011-74012FBB7532}"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9925D91-92FC-4F5C-B001-5DD3285447A5}"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A5C88ED6-B2E1-4FAE-A0BD-9DA24B341616}">
      <dgm:prSet/>
      <dgm:spPr/>
      <dgm:t>
        <a:bodyPr/>
        <a:lstStyle/>
        <a:p>
          <a:r>
            <a:rPr lang="en-US" baseline="0"/>
            <a:t>What is Housing Price Prediction?</a:t>
          </a:r>
          <a:endParaRPr lang="en-IN"/>
        </a:p>
      </dgm:t>
    </dgm:pt>
    <dgm:pt modelId="{DAB381A1-FE9B-41E5-872B-B66C97F1FB04}" type="parTrans" cxnId="{24BACB66-5AAD-46ED-993F-7ADDA28F0388}">
      <dgm:prSet/>
      <dgm:spPr/>
      <dgm:t>
        <a:bodyPr/>
        <a:lstStyle/>
        <a:p>
          <a:endParaRPr lang="en-IN"/>
        </a:p>
      </dgm:t>
    </dgm:pt>
    <dgm:pt modelId="{FE074DDA-DFEA-4075-96AB-73F363438B1C}" type="sibTrans" cxnId="{24BACB66-5AAD-46ED-993F-7ADDA28F0388}">
      <dgm:prSet/>
      <dgm:spPr/>
      <dgm:t>
        <a:bodyPr/>
        <a:lstStyle/>
        <a:p>
          <a:endParaRPr lang="en-IN"/>
        </a:p>
      </dgm:t>
    </dgm:pt>
    <dgm:pt modelId="{10CA895C-D794-421C-9CD0-0691988B5514}" type="pres">
      <dgm:prSet presAssocID="{49925D91-92FC-4F5C-B001-5DD3285447A5}" presName="Name0" presStyleCnt="0">
        <dgm:presLayoutVars>
          <dgm:dir/>
          <dgm:animLvl val="lvl"/>
          <dgm:resizeHandles val="exact"/>
        </dgm:presLayoutVars>
      </dgm:prSet>
      <dgm:spPr/>
      <dgm:t>
        <a:bodyPr/>
        <a:lstStyle/>
        <a:p>
          <a:endParaRPr lang="en-IN"/>
        </a:p>
      </dgm:t>
    </dgm:pt>
    <dgm:pt modelId="{5BC982A0-51D2-4E40-B6C8-BC49D1FDB58E}" type="pres">
      <dgm:prSet presAssocID="{A5C88ED6-B2E1-4FAE-A0BD-9DA24B341616}" presName="linNode" presStyleCnt="0"/>
      <dgm:spPr/>
    </dgm:pt>
    <dgm:pt modelId="{1B1F6631-B701-4810-8457-534F9A311EF7}" type="pres">
      <dgm:prSet presAssocID="{A5C88ED6-B2E1-4FAE-A0BD-9DA24B341616}" presName="parentText" presStyleLbl="node1" presStyleIdx="0" presStyleCnt="1" custScaleX="277778">
        <dgm:presLayoutVars>
          <dgm:chMax val="1"/>
          <dgm:bulletEnabled val="1"/>
        </dgm:presLayoutVars>
      </dgm:prSet>
      <dgm:spPr/>
      <dgm:t>
        <a:bodyPr/>
        <a:lstStyle/>
        <a:p>
          <a:endParaRPr lang="en-IN"/>
        </a:p>
      </dgm:t>
    </dgm:pt>
  </dgm:ptLst>
  <dgm:cxnLst>
    <dgm:cxn modelId="{A973FBC8-18B2-43EC-9899-1EB6CC30D6AA}" type="presOf" srcId="{A5C88ED6-B2E1-4FAE-A0BD-9DA24B341616}" destId="{1B1F6631-B701-4810-8457-534F9A311EF7}" srcOrd="0" destOrd="0" presId="urn:microsoft.com/office/officeart/2005/8/layout/vList5"/>
    <dgm:cxn modelId="{6AE7DF74-BE9E-4F81-8141-BE27857A8FD3}" type="presOf" srcId="{49925D91-92FC-4F5C-B001-5DD3285447A5}" destId="{10CA895C-D794-421C-9CD0-0691988B5514}" srcOrd="0" destOrd="0" presId="urn:microsoft.com/office/officeart/2005/8/layout/vList5"/>
    <dgm:cxn modelId="{24BACB66-5AAD-46ED-993F-7ADDA28F0388}" srcId="{49925D91-92FC-4F5C-B001-5DD3285447A5}" destId="{A5C88ED6-B2E1-4FAE-A0BD-9DA24B341616}" srcOrd="0" destOrd="0" parTransId="{DAB381A1-FE9B-41E5-872B-B66C97F1FB04}" sibTransId="{FE074DDA-DFEA-4075-96AB-73F363438B1C}"/>
    <dgm:cxn modelId="{138231AB-9657-4BE8-99DB-C3AF442CDADA}" type="presParOf" srcId="{10CA895C-D794-421C-9CD0-0691988B5514}" destId="{5BC982A0-51D2-4E40-B6C8-BC49D1FDB58E}" srcOrd="0" destOrd="0" presId="urn:microsoft.com/office/officeart/2005/8/layout/vList5"/>
    <dgm:cxn modelId="{4CD2B89B-0863-47F6-AE2F-CA1E5602E882}" type="presParOf" srcId="{5BC982A0-51D2-4E40-B6C8-BC49D1FDB58E}" destId="{1B1F6631-B701-4810-8457-534F9A311EF7}"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9A17D17-7FFC-4EBA-AB45-15042FFAB6F9}" type="doc">
      <dgm:prSet loTypeId="urn:microsoft.com/office/officeart/2005/8/layout/vList5" loCatId="list" qsTypeId="urn:microsoft.com/office/officeart/2005/8/quickstyle/3d1" qsCatId="3D" csTypeId="urn:microsoft.com/office/officeart/2005/8/colors/accent1_2" csCatId="accent1" phldr="1"/>
      <dgm:spPr/>
      <dgm:t>
        <a:bodyPr/>
        <a:lstStyle/>
        <a:p>
          <a:endParaRPr lang="en-IN"/>
        </a:p>
      </dgm:t>
    </dgm:pt>
    <dgm:pt modelId="{F92FCF7A-852B-47C3-B9FA-8AD6B267EB5A}">
      <dgm:prSet/>
      <dgm:spPr/>
      <dgm:t>
        <a:bodyPr/>
        <a:lstStyle/>
        <a:p>
          <a:r>
            <a:rPr lang="en-IN" baseline="0" dirty="0"/>
            <a:t>Importance of Housing Price Prediction</a:t>
          </a:r>
          <a:endParaRPr lang="en-IN" dirty="0"/>
        </a:p>
      </dgm:t>
    </dgm:pt>
    <dgm:pt modelId="{F7220A80-6BD9-410D-AF13-EAE0E61759D9}" type="parTrans" cxnId="{A40679F2-E132-4F05-A399-E04EA8BE358E}">
      <dgm:prSet/>
      <dgm:spPr/>
      <dgm:t>
        <a:bodyPr/>
        <a:lstStyle/>
        <a:p>
          <a:endParaRPr lang="en-IN"/>
        </a:p>
      </dgm:t>
    </dgm:pt>
    <dgm:pt modelId="{EE92D1BC-AA13-411B-807B-3CBD0B5DFE70}" type="sibTrans" cxnId="{A40679F2-E132-4F05-A399-E04EA8BE358E}">
      <dgm:prSet/>
      <dgm:spPr/>
      <dgm:t>
        <a:bodyPr/>
        <a:lstStyle/>
        <a:p>
          <a:endParaRPr lang="en-IN"/>
        </a:p>
      </dgm:t>
    </dgm:pt>
    <dgm:pt modelId="{0C3430CE-49CB-4994-A8C5-11A62A77A1A2}" type="pres">
      <dgm:prSet presAssocID="{79A17D17-7FFC-4EBA-AB45-15042FFAB6F9}" presName="Name0" presStyleCnt="0">
        <dgm:presLayoutVars>
          <dgm:dir/>
          <dgm:animLvl val="lvl"/>
          <dgm:resizeHandles val="exact"/>
        </dgm:presLayoutVars>
      </dgm:prSet>
      <dgm:spPr/>
      <dgm:t>
        <a:bodyPr/>
        <a:lstStyle/>
        <a:p>
          <a:endParaRPr lang="en-IN"/>
        </a:p>
      </dgm:t>
    </dgm:pt>
    <dgm:pt modelId="{A43B0469-464B-487C-8195-2022E7F39DEF}" type="pres">
      <dgm:prSet presAssocID="{F92FCF7A-852B-47C3-B9FA-8AD6B267EB5A}" presName="linNode" presStyleCnt="0"/>
      <dgm:spPr/>
    </dgm:pt>
    <dgm:pt modelId="{D5456C14-F4C2-45C3-A415-54BC44A7F65A}" type="pres">
      <dgm:prSet presAssocID="{F92FCF7A-852B-47C3-B9FA-8AD6B267EB5A}" presName="parentText" presStyleLbl="node1" presStyleIdx="0" presStyleCnt="1" custScaleX="277778">
        <dgm:presLayoutVars>
          <dgm:chMax val="1"/>
          <dgm:bulletEnabled val="1"/>
        </dgm:presLayoutVars>
      </dgm:prSet>
      <dgm:spPr/>
      <dgm:t>
        <a:bodyPr/>
        <a:lstStyle/>
        <a:p>
          <a:endParaRPr lang="en-IN"/>
        </a:p>
      </dgm:t>
    </dgm:pt>
  </dgm:ptLst>
  <dgm:cxnLst>
    <dgm:cxn modelId="{3F57F6FC-4486-49B0-9CBA-55845728FCF4}" type="presOf" srcId="{79A17D17-7FFC-4EBA-AB45-15042FFAB6F9}" destId="{0C3430CE-49CB-4994-A8C5-11A62A77A1A2}" srcOrd="0" destOrd="0" presId="urn:microsoft.com/office/officeart/2005/8/layout/vList5"/>
    <dgm:cxn modelId="{867D97C8-85FE-49CF-86BF-4B4BBB2ABFA2}" type="presOf" srcId="{F92FCF7A-852B-47C3-B9FA-8AD6B267EB5A}" destId="{D5456C14-F4C2-45C3-A415-54BC44A7F65A}" srcOrd="0" destOrd="0" presId="urn:microsoft.com/office/officeart/2005/8/layout/vList5"/>
    <dgm:cxn modelId="{A40679F2-E132-4F05-A399-E04EA8BE358E}" srcId="{79A17D17-7FFC-4EBA-AB45-15042FFAB6F9}" destId="{F92FCF7A-852B-47C3-B9FA-8AD6B267EB5A}" srcOrd="0" destOrd="0" parTransId="{F7220A80-6BD9-410D-AF13-EAE0E61759D9}" sibTransId="{EE92D1BC-AA13-411B-807B-3CBD0B5DFE70}"/>
    <dgm:cxn modelId="{8D51B134-531A-4594-8E3F-4BC99CF55437}" type="presParOf" srcId="{0C3430CE-49CB-4994-A8C5-11A62A77A1A2}" destId="{A43B0469-464B-487C-8195-2022E7F39DEF}" srcOrd="0" destOrd="0" presId="urn:microsoft.com/office/officeart/2005/8/layout/vList5"/>
    <dgm:cxn modelId="{D635BCA4-C7CB-4E9B-8C66-536DDC5E0EC1}" type="presParOf" srcId="{A43B0469-464B-487C-8195-2022E7F39DEF}" destId="{D5456C14-F4C2-45C3-A415-54BC44A7F65A}"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BB23F8E-EEC3-464A-AC33-FC1F2B852FB8}"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3C3C35A2-CA17-4FB4-9560-8FF6CE45F8BC}">
      <dgm:prSet/>
      <dgm:spPr/>
      <dgm:t>
        <a:bodyPr/>
        <a:lstStyle/>
        <a:p>
          <a:r>
            <a:rPr lang="en-US" baseline="0"/>
            <a:t>Benefits of Housing Price Prediction</a:t>
          </a:r>
          <a:endParaRPr lang="en-IN"/>
        </a:p>
      </dgm:t>
    </dgm:pt>
    <dgm:pt modelId="{522E61FB-765E-4627-9E14-BE8724571F95}" type="parTrans" cxnId="{9134C9B4-C5D3-431D-A753-46B5BE0427E9}">
      <dgm:prSet/>
      <dgm:spPr/>
      <dgm:t>
        <a:bodyPr/>
        <a:lstStyle/>
        <a:p>
          <a:endParaRPr lang="en-IN"/>
        </a:p>
      </dgm:t>
    </dgm:pt>
    <dgm:pt modelId="{3D6BDDA5-8ABD-472F-8142-D2879885C52A}" type="sibTrans" cxnId="{9134C9B4-C5D3-431D-A753-46B5BE0427E9}">
      <dgm:prSet/>
      <dgm:spPr/>
      <dgm:t>
        <a:bodyPr/>
        <a:lstStyle/>
        <a:p>
          <a:endParaRPr lang="en-IN"/>
        </a:p>
      </dgm:t>
    </dgm:pt>
    <dgm:pt modelId="{7264ADDC-A148-4CCC-B7D6-0FF9EFEB8E70}" type="pres">
      <dgm:prSet presAssocID="{EBB23F8E-EEC3-464A-AC33-FC1F2B852FB8}" presName="Name0" presStyleCnt="0">
        <dgm:presLayoutVars>
          <dgm:dir/>
          <dgm:animLvl val="lvl"/>
          <dgm:resizeHandles val="exact"/>
        </dgm:presLayoutVars>
      </dgm:prSet>
      <dgm:spPr/>
      <dgm:t>
        <a:bodyPr/>
        <a:lstStyle/>
        <a:p>
          <a:endParaRPr lang="en-IN"/>
        </a:p>
      </dgm:t>
    </dgm:pt>
    <dgm:pt modelId="{EE250297-C035-4F14-A54D-370039A00A08}" type="pres">
      <dgm:prSet presAssocID="{3C3C35A2-CA17-4FB4-9560-8FF6CE45F8BC}" presName="linNode" presStyleCnt="0"/>
      <dgm:spPr/>
    </dgm:pt>
    <dgm:pt modelId="{2E7D4DD9-C033-47EB-A17D-EC87645CDC9C}" type="pres">
      <dgm:prSet presAssocID="{3C3C35A2-CA17-4FB4-9560-8FF6CE45F8BC}" presName="parentText" presStyleLbl="node1" presStyleIdx="0" presStyleCnt="1" custScaleX="277778" custLinFactNeighborX="2070" custLinFactNeighborY="-2005">
        <dgm:presLayoutVars>
          <dgm:chMax val="1"/>
          <dgm:bulletEnabled val="1"/>
        </dgm:presLayoutVars>
      </dgm:prSet>
      <dgm:spPr/>
      <dgm:t>
        <a:bodyPr/>
        <a:lstStyle/>
        <a:p>
          <a:endParaRPr lang="en-IN"/>
        </a:p>
      </dgm:t>
    </dgm:pt>
  </dgm:ptLst>
  <dgm:cxnLst>
    <dgm:cxn modelId="{C71460D9-6A37-4A50-BDF2-D262D3C0116A}" type="presOf" srcId="{EBB23F8E-EEC3-464A-AC33-FC1F2B852FB8}" destId="{7264ADDC-A148-4CCC-B7D6-0FF9EFEB8E70}" srcOrd="0" destOrd="0" presId="urn:microsoft.com/office/officeart/2005/8/layout/vList5"/>
    <dgm:cxn modelId="{9134C9B4-C5D3-431D-A753-46B5BE0427E9}" srcId="{EBB23F8E-EEC3-464A-AC33-FC1F2B852FB8}" destId="{3C3C35A2-CA17-4FB4-9560-8FF6CE45F8BC}" srcOrd="0" destOrd="0" parTransId="{522E61FB-765E-4627-9E14-BE8724571F95}" sibTransId="{3D6BDDA5-8ABD-472F-8142-D2879885C52A}"/>
    <dgm:cxn modelId="{AF530F54-0FC7-4C8E-A0E6-B629CBF26610}" type="presOf" srcId="{3C3C35A2-CA17-4FB4-9560-8FF6CE45F8BC}" destId="{2E7D4DD9-C033-47EB-A17D-EC87645CDC9C}" srcOrd="0" destOrd="0" presId="urn:microsoft.com/office/officeart/2005/8/layout/vList5"/>
    <dgm:cxn modelId="{BF8F409E-7187-40D3-9376-E2FF5DA60AEB}" type="presParOf" srcId="{7264ADDC-A148-4CCC-B7D6-0FF9EFEB8E70}" destId="{EE250297-C035-4F14-A54D-370039A00A08}" srcOrd="0" destOrd="0" presId="urn:microsoft.com/office/officeart/2005/8/layout/vList5"/>
    <dgm:cxn modelId="{82110E2C-98A9-4C2B-BC2C-10162F67B02B}" type="presParOf" srcId="{EE250297-C035-4F14-A54D-370039A00A08}" destId="{2E7D4DD9-C033-47EB-A17D-EC87645CDC9C}"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68C08E4-824B-4DA2-968E-F327CBBEFE25}"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IN"/>
        </a:p>
      </dgm:t>
    </dgm:pt>
    <dgm:pt modelId="{0956D238-B32D-4CBB-9D67-8B839A908FDC}">
      <dgm:prSet/>
      <dgm:spPr/>
      <dgm:t>
        <a:bodyPr/>
        <a:lstStyle/>
        <a:p>
          <a:r>
            <a:rPr lang="en-US" baseline="0" dirty="0"/>
            <a:t>Data Analysis and Model Building </a:t>
          </a:r>
          <a:r>
            <a:rPr lang="en-US" baseline="0" dirty="0" smtClean="0"/>
            <a:t>Flowchart</a:t>
          </a:r>
          <a:endParaRPr lang="en-IN" dirty="0"/>
        </a:p>
      </dgm:t>
    </dgm:pt>
    <dgm:pt modelId="{232770DE-77DF-44D7-A3B9-22E822C004EF}" type="parTrans" cxnId="{676FA60A-E773-4510-81D8-E5ED6BE27D4D}">
      <dgm:prSet/>
      <dgm:spPr/>
      <dgm:t>
        <a:bodyPr/>
        <a:lstStyle/>
        <a:p>
          <a:endParaRPr lang="en-IN"/>
        </a:p>
      </dgm:t>
    </dgm:pt>
    <dgm:pt modelId="{63884BAA-CB07-46E4-A4FB-151939EA7958}" type="sibTrans" cxnId="{676FA60A-E773-4510-81D8-E5ED6BE27D4D}">
      <dgm:prSet/>
      <dgm:spPr/>
      <dgm:t>
        <a:bodyPr/>
        <a:lstStyle/>
        <a:p>
          <a:endParaRPr lang="en-IN"/>
        </a:p>
      </dgm:t>
    </dgm:pt>
    <dgm:pt modelId="{1BD08B7D-1B81-4E0A-97BF-C759AD10F635}" type="pres">
      <dgm:prSet presAssocID="{568C08E4-824B-4DA2-968E-F327CBBEFE25}" presName="Name0" presStyleCnt="0">
        <dgm:presLayoutVars>
          <dgm:dir/>
          <dgm:animLvl val="lvl"/>
          <dgm:resizeHandles val="exact"/>
        </dgm:presLayoutVars>
      </dgm:prSet>
      <dgm:spPr/>
      <dgm:t>
        <a:bodyPr/>
        <a:lstStyle/>
        <a:p>
          <a:endParaRPr lang="en-IN"/>
        </a:p>
      </dgm:t>
    </dgm:pt>
    <dgm:pt modelId="{526A615A-F772-4D18-ADAC-CDD0F4CE6E81}" type="pres">
      <dgm:prSet presAssocID="{0956D238-B32D-4CBB-9D67-8B839A908FDC}" presName="linNode" presStyleCnt="0"/>
      <dgm:spPr/>
    </dgm:pt>
    <dgm:pt modelId="{8C14D938-7DC2-47B2-9C32-6E5524427462}" type="pres">
      <dgm:prSet presAssocID="{0956D238-B32D-4CBB-9D67-8B839A908FDC}" presName="parentText" presStyleLbl="node1" presStyleIdx="0" presStyleCnt="1" custScaleX="276379">
        <dgm:presLayoutVars>
          <dgm:chMax val="1"/>
          <dgm:bulletEnabled val="1"/>
        </dgm:presLayoutVars>
      </dgm:prSet>
      <dgm:spPr/>
      <dgm:t>
        <a:bodyPr/>
        <a:lstStyle/>
        <a:p>
          <a:endParaRPr lang="en-IN"/>
        </a:p>
      </dgm:t>
    </dgm:pt>
  </dgm:ptLst>
  <dgm:cxnLst>
    <dgm:cxn modelId="{03BBF7AF-3296-4ED2-BA53-0D713D94CA37}" type="presOf" srcId="{0956D238-B32D-4CBB-9D67-8B839A908FDC}" destId="{8C14D938-7DC2-47B2-9C32-6E5524427462}" srcOrd="0" destOrd="0" presId="urn:microsoft.com/office/officeart/2005/8/layout/vList5"/>
    <dgm:cxn modelId="{AE61A71F-99AA-49AE-AE7B-9851BDC3E9EB}" type="presOf" srcId="{568C08E4-824B-4DA2-968E-F327CBBEFE25}" destId="{1BD08B7D-1B81-4E0A-97BF-C759AD10F635}" srcOrd="0" destOrd="0" presId="urn:microsoft.com/office/officeart/2005/8/layout/vList5"/>
    <dgm:cxn modelId="{676FA60A-E773-4510-81D8-E5ED6BE27D4D}" srcId="{568C08E4-824B-4DA2-968E-F327CBBEFE25}" destId="{0956D238-B32D-4CBB-9D67-8B839A908FDC}" srcOrd="0" destOrd="0" parTransId="{232770DE-77DF-44D7-A3B9-22E822C004EF}" sibTransId="{63884BAA-CB07-46E4-A4FB-151939EA7958}"/>
    <dgm:cxn modelId="{7330B2FC-46C8-4434-AB0B-9D031067DC36}" type="presParOf" srcId="{1BD08B7D-1B81-4E0A-97BF-C759AD10F635}" destId="{526A615A-F772-4D18-ADAC-CDD0F4CE6E81}" srcOrd="0" destOrd="0" presId="urn:microsoft.com/office/officeart/2005/8/layout/vList5"/>
    <dgm:cxn modelId="{9CB9B55C-1BD2-49E3-A18E-94DF5B580B82}" type="presParOf" srcId="{526A615A-F772-4D18-ADAC-CDD0F4CE6E81}" destId="{8C14D938-7DC2-47B2-9C32-6E5524427462}"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9D7218-0E14-4A66-BEE8-33617D536A00}">
      <dsp:nvSpPr>
        <dsp:cNvPr id="0" name=""/>
        <dsp:cNvSpPr/>
      </dsp:nvSpPr>
      <dsp:spPr>
        <a:xfrm>
          <a:off x="0" y="212309"/>
          <a:ext cx="5458409" cy="7757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IN" sz="3400" kern="1200" dirty="0"/>
            <a:t>Presented </a:t>
          </a:r>
          <a:r>
            <a:rPr lang="en-IN" sz="3400" kern="1200" dirty="0" err="1"/>
            <a:t>by:AKASH</a:t>
          </a:r>
          <a:r>
            <a:rPr lang="en-IN" sz="3400" kern="1200" dirty="0"/>
            <a:t> KUMAR</a:t>
          </a:r>
        </a:p>
      </dsp:txBody>
      <dsp:txXfrm>
        <a:off x="37867" y="250176"/>
        <a:ext cx="5382675" cy="69997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C7493A-526D-4840-8FC0-A960F0785A5D}">
      <dsp:nvSpPr>
        <dsp:cNvPr id="0" name=""/>
        <dsp:cNvSpPr/>
      </dsp:nvSpPr>
      <dsp:spPr>
        <a:xfrm>
          <a:off x="3364992" y="0"/>
          <a:ext cx="3785616" cy="639193"/>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baseline="0"/>
            <a:t>Exploratory Data Analysis (EDA) Steps</a:t>
          </a:r>
          <a:br>
            <a:rPr lang="en-US" sz="1800" kern="1200" baseline="0"/>
          </a:br>
          <a:endParaRPr lang="en-IN" sz="1800" kern="1200"/>
        </a:p>
      </dsp:txBody>
      <dsp:txXfrm>
        <a:off x="3396195" y="31203"/>
        <a:ext cx="3723210" cy="57678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7CE5C-37C4-40F3-B840-09A1BA85AE86}">
      <dsp:nvSpPr>
        <dsp:cNvPr id="0" name=""/>
        <dsp:cNvSpPr/>
      </dsp:nvSpPr>
      <dsp:spPr>
        <a:xfrm>
          <a:off x="3364992" y="0"/>
          <a:ext cx="3785616" cy="568171"/>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baseline="0"/>
            <a:t>Exploratory Data Analysis (EDA) Steps</a:t>
          </a:r>
          <a:br>
            <a:rPr lang="en-US" sz="1700" kern="1200" baseline="0"/>
          </a:br>
          <a:endParaRPr lang="en-IN" sz="1700" kern="1200"/>
        </a:p>
      </dsp:txBody>
      <dsp:txXfrm>
        <a:off x="3392728" y="27736"/>
        <a:ext cx="3730144" cy="51269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3428A-F85F-4D7D-8467-27987167302B}">
      <dsp:nvSpPr>
        <dsp:cNvPr id="0" name=""/>
        <dsp:cNvSpPr/>
      </dsp:nvSpPr>
      <dsp:spPr>
        <a:xfrm>
          <a:off x="3364992" y="0"/>
          <a:ext cx="3785616" cy="636649"/>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baseline="0"/>
            <a:t>Visualizing Continuous Variables vs Sale Price</a:t>
          </a:r>
          <a:br>
            <a:rPr lang="en-US" sz="1500" kern="1200" baseline="0"/>
          </a:br>
          <a:endParaRPr lang="en-IN" sz="1500" kern="1200"/>
        </a:p>
      </dsp:txBody>
      <dsp:txXfrm>
        <a:off x="3396071" y="31079"/>
        <a:ext cx="3723458" cy="57449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2A708-A7FE-4371-BB36-F63502E6EEDA}">
      <dsp:nvSpPr>
        <dsp:cNvPr id="0" name=""/>
        <dsp:cNvSpPr/>
      </dsp:nvSpPr>
      <dsp:spPr>
        <a:xfrm>
          <a:off x="3364992" y="0"/>
          <a:ext cx="3785616" cy="584785"/>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baseline="0"/>
            <a:t>Observations from the above graphs:</a:t>
          </a:r>
          <a:br>
            <a:rPr lang="en-US" sz="1800" kern="1200" baseline="0"/>
          </a:br>
          <a:endParaRPr lang="en-IN" sz="1800" kern="1200"/>
        </a:p>
      </dsp:txBody>
      <dsp:txXfrm>
        <a:off x="3393539" y="28547"/>
        <a:ext cx="3728522" cy="52769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4070BB-E43A-48A1-A6B1-BD9F3E9F8E61}">
      <dsp:nvSpPr>
        <dsp:cNvPr id="0" name=""/>
        <dsp:cNvSpPr/>
      </dsp:nvSpPr>
      <dsp:spPr>
        <a:xfrm>
          <a:off x="3364992" y="0"/>
          <a:ext cx="3785616" cy="594804"/>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IN" sz="1300" kern="1200" baseline="0"/>
            <a:t>Visualizing Continuous Variables vs Sale Price</a:t>
          </a:r>
          <a:br>
            <a:rPr lang="en-IN" sz="1300" kern="1200" baseline="0"/>
          </a:br>
          <a:br>
            <a:rPr lang="en-IN" sz="1300" kern="1200" baseline="0"/>
          </a:br>
          <a:endParaRPr lang="en-IN" sz="1300" kern="1200"/>
        </a:p>
      </dsp:txBody>
      <dsp:txXfrm>
        <a:off x="3394028" y="29036"/>
        <a:ext cx="3727544" cy="53673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F3674-E1C1-4057-9531-C05F7D485AAA}">
      <dsp:nvSpPr>
        <dsp:cNvPr id="0" name=""/>
        <dsp:cNvSpPr/>
      </dsp:nvSpPr>
      <dsp:spPr>
        <a:xfrm>
          <a:off x="3364992" y="0"/>
          <a:ext cx="3785616" cy="487131"/>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baseline="0"/>
            <a:t>Observations</a:t>
          </a:r>
          <a:endParaRPr lang="en-IN" sz="2700" kern="1200"/>
        </a:p>
      </dsp:txBody>
      <dsp:txXfrm>
        <a:off x="3388772" y="23780"/>
        <a:ext cx="3738056" cy="43957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61D3C-E9D6-4597-BDEF-65E0B521B103}">
      <dsp:nvSpPr>
        <dsp:cNvPr id="0" name=""/>
        <dsp:cNvSpPr/>
      </dsp:nvSpPr>
      <dsp:spPr>
        <a:xfrm>
          <a:off x="3364992" y="0"/>
          <a:ext cx="3785616" cy="507428"/>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baseline="0"/>
            <a:t>Visualizing Continuous Variables vs Sale Price</a:t>
          </a:r>
          <a:br>
            <a:rPr lang="en-US" sz="1500" kern="1200" baseline="0"/>
          </a:br>
          <a:endParaRPr lang="en-IN" sz="1500" kern="1200"/>
        </a:p>
      </dsp:txBody>
      <dsp:txXfrm>
        <a:off x="3389763" y="24771"/>
        <a:ext cx="3736074" cy="45788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1A049E-D131-417E-BC3C-500F4CAF0044}">
      <dsp:nvSpPr>
        <dsp:cNvPr id="0" name=""/>
        <dsp:cNvSpPr/>
      </dsp:nvSpPr>
      <dsp:spPr>
        <a:xfrm>
          <a:off x="3364992" y="0"/>
          <a:ext cx="3785616" cy="605655"/>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IN" sz="3300" kern="1200" baseline="0"/>
            <a:t>Observations</a:t>
          </a:r>
          <a:endParaRPr lang="en-IN" sz="3300" kern="1200"/>
        </a:p>
      </dsp:txBody>
      <dsp:txXfrm>
        <a:off x="3394558" y="29566"/>
        <a:ext cx="3726484" cy="54652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D3388-A710-4F5C-BBBD-9982BCC1B5A5}">
      <dsp:nvSpPr>
        <dsp:cNvPr id="0" name=""/>
        <dsp:cNvSpPr/>
      </dsp:nvSpPr>
      <dsp:spPr>
        <a:xfrm>
          <a:off x="3364992" y="0"/>
          <a:ext cx="3785616" cy="555608"/>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baseline="0"/>
            <a:t>Visualizing Continuous Variables vs Sale Price</a:t>
          </a:r>
          <a:br>
            <a:rPr lang="en-US" sz="1500" kern="1200" baseline="0"/>
          </a:br>
          <a:endParaRPr lang="en-IN" sz="1500" kern="1200"/>
        </a:p>
      </dsp:txBody>
      <dsp:txXfrm>
        <a:off x="3392115" y="27123"/>
        <a:ext cx="3731370" cy="50136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173961-D0C4-4D9D-80EE-91E3EC2C204A}">
      <dsp:nvSpPr>
        <dsp:cNvPr id="0" name=""/>
        <dsp:cNvSpPr/>
      </dsp:nvSpPr>
      <dsp:spPr>
        <a:xfrm>
          <a:off x="3364992" y="0"/>
          <a:ext cx="3785616" cy="488342"/>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IN" sz="2700" kern="1200" baseline="0"/>
            <a:t>Observations</a:t>
          </a:r>
          <a:endParaRPr lang="en-IN" sz="2700" kern="1200"/>
        </a:p>
      </dsp:txBody>
      <dsp:txXfrm>
        <a:off x="3388831" y="23839"/>
        <a:ext cx="3737938" cy="4406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D473BC-AC41-4E1C-BDF9-742F7DE7DF2E}">
      <dsp:nvSpPr>
        <dsp:cNvPr id="0" name=""/>
        <dsp:cNvSpPr/>
      </dsp:nvSpPr>
      <dsp:spPr>
        <a:xfrm>
          <a:off x="3364992" y="0"/>
          <a:ext cx="3785616" cy="539256"/>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IN" sz="2900" kern="1200" baseline="0"/>
            <a:t>Outline</a:t>
          </a:r>
          <a:endParaRPr lang="en-IN" sz="2900" kern="1200"/>
        </a:p>
      </dsp:txBody>
      <dsp:txXfrm>
        <a:off x="3391316" y="26324"/>
        <a:ext cx="3732968" cy="48660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FC0D6-B0C7-41AD-BE19-651706A4ED14}">
      <dsp:nvSpPr>
        <dsp:cNvPr id="0" name=""/>
        <dsp:cNvSpPr/>
      </dsp:nvSpPr>
      <dsp:spPr>
        <a:xfrm>
          <a:off x="3364992" y="0"/>
          <a:ext cx="3785616" cy="655806"/>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baseline="0"/>
            <a:t>Visualizing Discrete Variables vs Sale Price</a:t>
          </a:r>
          <a:br>
            <a:rPr lang="en-US" sz="1600" kern="1200" baseline="0"/>
          </a:br>
          <a:endParaRPr lang="en-IN" sz="1600" kern="1200"/>
        </a:p>
      </dsp:txBody>
      <dsp:txXfrm>
        <a:off x="3397006" y="32014"/>
        <a:ext cx="3721588" cy="59177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45DA0-6F28-4516-B7D7-85CEA9B940B1}">
      <dsp:nvSpPr>
        <dsp:cNvPr id="0" name=""/>
        <dsp:cNvSpPr/>
      </dsp:nvSpPr>
      <dsp:spPr>
        <a:xfrm>
          <a:off x="3364992" y="0"/>
          <a:ext cx="3785616" cy="540397"/>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IN" sz="2900" kern="1200" baseline="0"/>
            <a:t>Observations</a:t>
          </a:r>
          <a:endParaRPr lang="en-IN" sz="2900" kern="1200"/>
        </a:p>
      </dsp:txBody>
      <dsp:txXfrm>
        <a:off x="3391372" y="26380"/>
        <a:ext cx="3732856" cy="48763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9816C2-1337-4F81-B12C-D4B11DE8A78F}">
      <dsp:nvSpPr>
        <dsp:cNvPr id="0" name=""/>
        <dsp:cNvSpPr/>
      </dsp:nvSpPr>
      <dsp:spPr>
        <a:xfrm>
          <a:off x="3364992" y="0"/>
          <a:ext cx="3785616" cy="638051"/>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baseline="0"/>
            <a:t>Visualizing Discrete Variables vs Sale Price</a:t>
          </a:r>
          <a:br>
            <a:rPr lang="en-US" sz="1600" kern="1200" baseline="0"/>
          </a:br>
          <a:endParaRPr lang="en-IN" sz="1600" kern="1200"/>
        </a:p>
      </dsp:txBody>
      <dsp:txXfrm>
        <a:off x="3396139" y="31147"/>
        <a:ext cx="3723322" cy="575757"/>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09FA0-FE3A-49A1-8047-8601926A40A4}">
      <dsp:nvSpPr>
        <dsp:cNvPr id="0" name=""/>
        <dsp:cNvSpPr/>
      </dsp:nvSpPr>
      <dsp:spPr>
        <a:xfrm>
          <a:off x="3364992" y="0"/>
          <a:ext cx="3785616" cy="508571"/>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IN" sz="2800" kern="1200" baseline="0"/>
            <a:t>Observations</a:t>
          </a:r>
          <a:endParaRPr lang="en-IN" sz="2800" kern="1200"/>
        </a:p>
      </dsp:txBody>
      <dsp:txXfrm>
        <a:off x="3389818" y="24826"/>
        <a:ext cx="3735964" cy="45891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B9482-8FC5-416B-9494-064E1F648C26}">
      <dsp:nvSpPr>
        <dsp:cNvPr id="0" name=""/>
        <dsp:cNvSpPr/>
      </dsp:nvSpPr>
      <dsp:spPr>
        <a:xfrm>
          <a:off x="3364992" y="0"/>
          <a:ext cx="3785616" cy="531520"/>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baseline="0"/>
            <a:t>Visualizing Discrete Variables vs Sale Price</a:t>
          </a:r>
          <a:br>
            <a:rPr lang="en-US" sz="1600" kern="1200" baseline="0"/>
          </a:br>
          <a:endParaRPr lang="en-IN" sz="1600" kern="1200"/>
        </a:p>
      </dsp:txBody>
      <dsp:txXfrm>
        <a:off x="3390939" y="25947"/>
        <a:ext cx="3733722" cy="479626"/>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F4221-3049-4B07-BEE2-1CD7BB827120}">
      <dsp:nvSpPr>
        <dsp:cNvPr id="0" name=""/>
        <dsp:cNvSpPr/>
      </dsp:nvSpPr>
      <dsp:spPr>
        <a:xfrm>
          <a:off x="3364992" y="0"/>
          <a:ext cx="3785616" cy="513765"/>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IN" sz="2800" kern="1200" baseline="0"/>
            <a:t>Observations</a:t>
          </a:r>
          <a:endParaRPr lang="en-IN" sz="2800" kern="1200"/>
        </a:p>
      </dsp:txBody>
      <dsp:txXfrm>
        <a:off x="3390072" y="25080"/>
        <a:ext cx="3735456" cy="46360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A3408-2AED-432E-8086-EF27BAE810DA}">
      <dsp:nvSpPr>
        <dsp:cNvPr id="0" name=""/>
        <dsp:cNvSpPr/>
      </dsp:nvSpPr>
      <dsp:spPr>
        <a:xfrm>
          <a:off x="3386179" y="0"/>
          <a:ext cx="3809452" cy="653141"/>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IN" sz="3600" kern="1200" dirty="0"/>
            <a:t>Observations</a:t>
          </a:r>
        </a:p>
      </dsp:txBody>
      <dsp:txXfrm>
        <a:off x="3418063" y="31884"/>
        <a:ext cx="3745684" cy="589373"/>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5D2BC4-F3BB-4B76-BF2B-700E0B0BCDD5}">
      <dsp:nvSpPr>
        <dsp:cNvPr id="0" name=""/>
        <dsp:cNvSpPr/>
      </dsp:nvSpPr>
      <dsp:spPr>
        <a:xfrm>
          <a:off x="3396478" y="0"/>
          <a:ext cx="3821037" cy="646331"/>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IN" sz="3500" kern="1200"/>
            <a:t>Observations</a:t>
          </a:r>
        </a:p>
      </dsp:txBody>
      <dsp:txXfrm>
        <a:off x="3428029" y="31551"/>
        <a:ext cx="3757935" cy="58322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5B3C8-2759-43FF-9BD1-61D78722D3BE}">
      <dsp:nvSpPr>
        <dsp:cNvPr id="0" name=""/>
        <dsp:cNvSpPr/>
      </dsp:nvSpPr>
      <dsp:spPr>
        <a:xfrm>
          <a:off x="3364992" y="0"/>
          <a:ext cx="3785616" cy="574585"/>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IN" sz="3100" kern="1200" baseline="0"/>
            <a:t>Observations</a:t>
          </a:r>
          <a:endParaRPr lang="en-IN" sz="3100" kern="1200"/>
        </a:p>
      </dsp:txBody>
      <dsp:txXfrm>
        <a:off x="3393041" y="28049"/>
        <a:ext cx="3729518" cy="518487"/>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8F0CC-7650-4612-B259-4CC033CDB8CC}">
      <dsp:nvSpPr>
        <dsp:cNvPr id="0" name=""/>
        <dsp:cNvSpPr/>
      </dsp:nvSpPr>
      <dsp:spPr>
        <a:xfrm>
          <a:off x="3387955" y="0"/>
          <a:ext cx="3811449" cy="522642"/>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IN" sz="2900" kern="1200" baseline="0"/>
            <a:t>Observations</a:t>
          </a:r>
          <a:endParaRPr lang="en-IN" sz="2900" kern="1200"/>
        </a:p>
      </dsp:txBody>
      <dsp:txXfrm>
        <a:off x="3413468" y="25513"/>
        <a:ext cx="3760423" cy="4716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DA5EE-8F28-4DA1-8264-5A4FE61862DB}">
      <dsp:nvSpPr>
        <dsp:cNvPr id="0" name=""/>
        <dsp:cNvSpPr/>
      </dsp:nvSpPr>
      <dsp:spPr>
        <a:xfrm>
          <a:off x="3364992" y="0"/>
          <a:ext cx="3785616" cy="620295"/>
        </a:xfrm>
        <a:prstGeom prst="round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b="1" kern="1200" baseline="0" dirty="0"/>
            <a:t>Introduction</a:t>
          </a:r>
          <a:br>
            <a:rPr lang="en-IN" sz="1900" kern="1200" baseline="0" dirty="0"/>
          </a:br>
          <a:endParaRPr lang="en-IN" sz="1900" kern="1200" dirty="0"/>
        </a:p>
      </dsp:txBody>
      <dsp:txXfrm>
        <a:off x="3395272" y="30280"/>
        <a:ext cx="3725056" cy="559735"/>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235A42-9E25-4EB9-BF14-2C6175E7B586}">
      <dsp:nvSpPr>
        <dsp:cNvPr id="0" name=""/>
        <dsp:cNvSpPr/>
      </dsp:nvSpPr>
      <dsp:spPr>
        <a:xfrm>
          <a:off x="3364992" y="0"/>
          <a:ext cx="3785616" cy="504886"/>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IN" sz="2800" kern="1200" baseline="0"/>
            <a:t>Observations</a:t>
          </a:r>
          <a:endParaRPr lang="en-IN" sz="2800" kern="1200"/>
        </a:p>
      </dsp:txBody>
      <dsp:txXfrm>
        <a:off x="3389639" y="24647"/>
        <a:ext cx="3736322" cy="455592"/>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CB802-F558-4D04-A25E-EAECBF6FA7F5}">
      <dsp:nvSpPr>
        <dsp:cNvPr id="0" name=""/>
        <dsp:cNvSpPr/>
      </dsp:nvSpPr>
      <dsp:spPr>
        <a:xfrm>
          <a:off x="3390796" y="0"/>
          <a:ext cx="3814646" cy="457199"/>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IN" sz="2500" kern="1200" baseline="0" dirty="0"/>
            <a:t>Observations</a:t>
          </a:r>
          <a:endParaRPr lang="en-IN" sz="2500" kern="1200" dirty="0"/>
        </a:p>
      </dsp:txBody>
      <dsp:txXfrm>
        <a:off x="3413115" y="22319"/>
        <a:ext cx="3770008" cy="412561"/>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91AA1-E037-4B94-9D79-43D588FB2D6A}">
      <dsp:nvSpPr>
        <dsp:cNvPr id="0" name=""/>
        <dsp:cNvSpPr/>
      </dsp:nvSpPr>
      <dsp:spPr>
        <a:xfrm>
          <a:off x="3364992" y="0"/>
          <a:ext cx="3785616" cy="424987"/>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IN" sz="1300" kern="1200" baseline="0"/>
            <a:t>Observations</a:t>
          </a:r>
          <a:br>
            <a:rPr lang="en-IN" sz="1300" kern="1200" baseline="0"/>
          </a:br>
          <a:endParaRPr lang="en-IN" sz="1300" kern="1200"/>
        </a:p>
      </dsp:txBody>
      <dsp:txXfrm>
        <a:off x="3385738" y="20746"/>
        <a:ext cx="3744124" cy="38349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4C0F85-1D66-4B9D-96D3-B3E0B6783448}">
      <dsp:nvSpPr>
        <dsp:cNvPr id="0" name=""/>
        <dsp:cNvSpPr/>
      </dsp:nvSpPr>
      <dsp:spPr>
        <a:xfrm>
          <a:off x="3364992" y="0"/>
          <a:ext cx="3785616" cy="433864"/>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kern="1200" baseline="0"/>
            <a:t>Correlation Between Features and Label</a:t>
          </a:r>
          <a:br>
            <a:rPr lang="en-US" sz="1300" kern="1200" baseline="0"/>
          </a:br>
          <a:endParaRPr lang="en-IN" sz="1300" kern="1200"/>
        </a:p>
      </dsp:txBody>
      <dsp:txXfrm>
        <a:off x="3386171" y="21179"/>
        <a:ext cx="3743258" cy="391506"/>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27BA23-BFF7-48DD-A9C5-E6A4CD37B6C2}">
      <dsp:nvSpPr>
        <dsp:cNvPr id="0" name=""/>
        <dsp:cNvSpPr/>
      </dsp:nvSpPr>
      <dsp:spPr>
        <a:xfrm>
          <a:off x="3364992" y="0"/>
          <a:ext cx="3785616" cy="638052"/>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kern="1200" baseline="0"/>
            <a:t>Data Analysis Steps Done</a:t>
          </a:r>
          <a:br>
            <a:rPr lang="en-IN" sz="2000" kern="1200" baseline="0"/>
          </a:br>
          <a:endParaRPr lang="en-IN" sz="2000" kern="1200"/>
        </a:p>
      </dsp:txBody>
      <dsp:txXfrm>
        <a:off x="3396139" y="31147"/>
        <a:ext cx="3723322" cy="575758"/>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CABBC-19ED-4470-9C98-5F54E208263F}">
      <dsp:nvSpPr>
        <dsp:cNvPr id="0" name=""/>
        <dsp:cNvSpPr/>
      </dsp:nvSpPr>
      <dsp:spPr>
        <a:xfrm>
          <a:off x="3364992" y="0"/>
          <a:ext cx="3785616" cy="496009"/>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IN" sz="1500" kern="1200" baseline="0"/>
            <a:t>Assumptions</a:t>
          </a:r>
          <a:br>
            <a:rPr lang="en-IN" sz="1500" kern="1200" baseline="0"/>
          </a:br>
          <a:endParaRPr lang="en-IN" sz="1500" kern="1200"/>
        </a:p>
      </dsp:txBody>
      <dsp:txXfrm>
        <a:off x="3389205" y="24213"/>
        <a:ext cx="3737190" cy="447583"/>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B8077-BB67-443C-8452-C6FE8D3AE31B}">
      <dsp:nvSpPr>
        <dsp:cNvPr id="0" name=""/>
        <dsp:cNvSpPr/>
      </dsp:nvSpPr>
      <dsp:spPr>
        <a:xfrm>
          <a:off x="3364992" y="0"/>
          <a:ext cx="3785616" cy="641736"/>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kern="1200" baseline="0"/>
            <a:t>Model Building</a:t>
          </a:r>
          <a:br>
            <a:rPr lang="en-IN" sz="2000" kern="1200" baseline="0"/>
          </a:br>
          <a:endParaRPr lang="en-IN" sz="2000" kern="1200"/>
        </a:p>
      </dsp:txBody>
      <dsp:txXfrm>
        <a:off x="3396319" y="31327"/>
        <a:ext cx="3722962" cy="579082"/>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46D87-7915-48C0-8EE8-6C7090116246}">
      <dsp:nvSpPr>
        <dsp:cNvPr id="0" name=""/>
        <dsp:cNvSpPr/>
      </dsp:nvSpPr>
      <dsp:spPr>
        <a:xfrm>
          <a:off x="3364992" y="0"/>
          <a:ext cx="3785616" cy="558152"/>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kern="1200" baseline="0"/>
            <a:t>Linear Regression</a:t>
          </a:r>
          <a:br>
            <a:rPr lang="en-IN" sz="1700" kern="1200" baseline="0"/>
          </a:br>
          <a:r>
            <a:rPr lang="en-IN" sz="1700" kern="1200" baseline="0"/>
            <a:t>   </a:t>
          </a:r>
          <a:endParaRPr lang="en-IN" sz="1700" kern="1200"/>
        </a:p>
      </dsp:txBody>
      <dsp:txXfrm>
        <a:off x="3392239" y="27247"/>
        <a:ext cx="3731122" cy="503658"/>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6F59B-F498-479B-A288-5E6ECF8C4602}">
      <dsp:nvSpPr>
        <dsp:cNvPr id="0" name=""/>
        <dsp:cNvSpPr/>
      </dsp:nvSpPr>
      <dsp:spPr>
        <a:xfrm>
          <a:off x="3364992" y="0"/>
          <a:ext cx="3785616" cy="655805"/>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kern="1200" baseline="0"/>
            <a:t>Lasso Regressor (Regularization):</a:t>
          </a:r>
          <a:br>
            <a:rPr lang="en-IN" sz="2000" kern="1200" baseline="0"/>
          </a:br>
          <a:endParaRPr lang="en-IN" sz="2000" kern="1200"/>
        </a:p>
      </dsp:txBody>
      <dsp:txXfrm>
        <a:off x="3397006" y="32014"/>
        <a:ext cx="3721588" cy="591777"/>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26B14-FB04-478E-B3E5-B18DA36A067E}">
      <dsp:nvSpPr>
        <dsp:cNvPr id="0" name=""/>
        <dsp:cNvSpPr/>
      </dsp:nvSpPr>
      <dsp:spPr>
        <a:xfrm>
          <a:off x="3364992" y="0"/>
          <a:ext cx="3785616" cy="655807"/>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kern="1200" baseline="0"/>
            <a:t>Ridge Regressor (Regularization)</a:t>
          </a:r>
          <a:br>
            <a:rPr lang="en-IN" sz="2000" kern="1200" baseline="0"/>
          </a:br>
          <a:endParaRPr lang="en-IN" sz="2000" kern="1200"/>
        </a:p>
      </dsp:txBody>
      <dsp:txXfrm>
        <a:off x="3397006" y="32014"/>
        <a:ext cx="3721588" cy="5917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4B30D8-7E3A-4708-8F0B-EDA3DAE2629B}">
      <dsp:nvSpPr>
        <dsp:cNvPr id="0" name=""/>
        <dsp:cNvSpPr/>
      </dsp:nvSpPr>
      <dsp:spPr>
        <a:xfrm>
          <a:off x="3364992" y="0"/>
          <a:ext cx="3785616" cy="522642"/>
        </a:xfrm>
        <a:prstGeom prst="round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kern="1200" baseline="0"/>
            <a:t>Problem Statement</a:t>
          </a:r>
          <a:br>
            <a:rPr lang="en-IN" sz="1600" kern="1200" baseline="0"/>
          </a:br>
          <a:endParaRPr lang="en-IN" sz="1600" kern="1200"/>
        </a:p>
      </dsp:txBody>
      <dsp:txXfrm>
        <a:off x="3390505" y="25513"/>
        <a:ext cx="3734590" cy="471616"/>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741788-A77D-495F-8F38-F1978B440284}">
      <dsp:nvSpPr>
        <dsp:cNvPr id="0" name=""/>
        <dsp:cNvSpPr/>
      </dsp:nvSpPr>
      <dsp:spPr>
        <a:xfrm>
          <a:off x="3364992" y="0"/>
          <a:ext cx="3785616" cy="558152"/>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kern="1200" baseline="0"/>
            <a:t>Random Forest Regressor</a:t>
          </a:r>
          <a:br>
            <a:rPr lang="en-IN" sz="1700" kern="1200" baseline="0"/>
          </a:br>
          <a:endParaRPr lang="en-IN" sz="1700" kern="1200"/>
        </a:p>
      </dsp:txBody>
      <dsp:txXfrm>
        <a:off x="3392239" y="27247"/>
        <a:ext cx="3731122" cy="503658"/>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2104CF-AD33-4D74-A2B7-407EEED0A64E}">
      <dsp:nvSpPr>
        <dsp:cNvPr id="0" name=""/>
        <dsp:cNvSpPr/>
      </dsp:nvSpPr>
      <dsp:spPr>
        <a:xfrm>
          <a:off x="3364992" y="0"/>
          <a:ext cx="3785616" cy="629174"/>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baseline="0"/>
            <a:t>Extra Trees Regressor</a:t>
          </a:r>
          <a:br>
            <a:rPr lang="en-IN" sz="1900" kern="1200" baseline="0"/>
          </a:br>
          <a:endParaRPr lang="en-IN" sz="1900" kern="1200"/>
        </a:p>
      </dsp:txBody>
      <dsp:txXfrm>
        <a:off x="3395706" y="30714"/>
        <a:ext cx="3724188" cy="567746"/>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8FF39B-B2CD-4D09-95B1-53E23C995F5E}">
      <dsp:nvSpPr>
        <dsp:cNvPr id="0" name=""/>
        <dsp:cNvSpPr/>
      </dsp:nvSpPr>
      <dsp:spPr>
        <a:xfrm>
          <a:off x="3364992" y="0"/>
          <a:ext cx="3785616" cy="567029"/>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kern="1200" baseline="0"/>
            <a:t>Gradient Boosting Regressor</a:t>
          </a:r>
          <a:br>
            <a:rPr lang="en-IN" sz="1700" kern="1200" baseline="0"/>
          </a:br>
          <a:endParaRPr lang="en-IN" sz="1700" kern="1200"/>
        </a:p>
      </dsp:txBody>
      <dsp:txXfrm>
        <a:off x="3392672" y="27680"/>
        <a:ext cx="3730256" cy="511669"/>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F84E8D-0004-4A9E-8255-20C3B293FAAB}">
      <dsp:nvSpPr>
        <dsp:cNvPr id="0" name=""/>
        <dsp:cNvSpPr/>
      </dsp:nvSpPr>
      <dsp:spPr>
        <a:xfrm>
          <a:off x="3364992" y="0"/>
          <a:ext cx="3785616" cy="664684"/>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baseline="0"/>
            <a:t>Extreme Gradient Boosting Regressor (XGB)</a:t>
          </a:r>
          <a:br>
            <a:rPr lang="en-US" sz="1600" kern="1200" baseline="0"/>
          </a:br>
          <a:endParaRPr lang="en-IN" sz="1600" kern="1200"/>
        </a:p>
      </dsp:txBody>
      <dsp:txXfrm>
        <a:off x="3397439" y="32447"/>
        <a:ext cx="3720722" cy="599790"/>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06EE81-3D23-404E-B1D3-28AE6330B2DE}">
      <dsp:nvSpPr>
        <dsp:cNvPr id="0" name=""/>
        <dsp:cNvSpPr/>
      </dsp:nvSpPr>
      <dsp:spPr>
        <a:xfrm>
          <a:off x="3364992" y="0"/>
          <a:ext cx="3785616" cy="540396"/>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kern="1200" baseline="0"/>
            <a:t>Bagging Regressor</a:t>
          </a:r>
          <a:br>
            <a:rPr lang="en-IN" sz="1600" kern="1200" baseline="0"/>
          </a:br>
          <a:endParaRPr lang="en-IN" sz="1600" kern="1200"/>
        </a:p>
      </dsp:txBody>
      <dsp:txXfrm>
        <a:off x="3391372" y="26380"/>
        <a:ext cx="3732856" cy="487636"/>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7E0A3-1D2F-449B-B189-4EECBA8E4A25}">
      <dsp:nvSpPr>
        <dsp:cNvPr id="0" name=""/>
        <dsp:cNvSpPr/>
      </dsp:nvSpPr>
      <dsp:spPr>
        <a:xfrm>
          <a:off x="3364992" y="0"/>
          <a:ext cx="3785616" cy="682440"/>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IN" sz="2100" kern="1200" baseline="0"/>
            <a:t>Model Selection</a:t>
          </a:r>
          <a:br>
            <a:rPr lang="en-IN" sz="2100" kern="1200" baseline="0"/>
          </a:br>
          <a:endParaRPr lang="en-IN" sz="2100" kern="1200"/>
        </a:p>
      </dsp:txBody>
      <dsp:txXfrm>
        <a:off x="3398306" y="33314"/>
        <a:ext cx="3718988" cy="615812"/>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9471C-EFDF-456B-B504-F11437995E8F}">
      <dsp:nvSpPr>
        <dsp:cNvPr id="0" name=""/>
        <dsp:cNvSpPr/>
      </dsp:nvSpPr>
      <dsp:spPr>
        <a:xfrm>
          <a:off x="3364992" y="0"/>
          <a:ext cx="3785616" cy="629174"/>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baseline="0"/>
            <a:t>Hyper Parameter Tuning</a:t>
          </a:r>
          <a:br>
            <a:rPr lang="en-IN" sz="1900" kern="1200" baseline="0"/>
          </a:br>
          <a:endParaRPr lang="en-IN" sz="1900" kern="1200"/>
        </a:p>
      </dsp:txBody>
      <dsp:txXfrm>
        <a:off x="3395706" y="30714"/>
        <a:ext cx="3724188" cy="567746"/>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633A93-CA76-41F2-BD1D-9F05D6090B91}">
      <dsp:nvSpPr>
        <dsp:cNvPr id="0" name=""/>
        <dsp:cNvSpPr/>
      </dsp:nvSpPr>
      <dsp:spPr>
        <a:xfrm>
          <a:off x="3364992" y="0"/>
          <a:ext cx="3785616" cy="620296"/>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baseline="0"/>
            <a:t>Creating Final Model After Tuning</a:t>
          </a:r>
          <a:br>
            <a:rPr lang="en-US" sz="1900" kern="1200" baseline="0"/>
          </a:br>
          <a:endParaRPr lang="en-IN" sz="1900" kern="1200"/>
        </a:p>
      </dsp:txBody>
      <dsp:txXfrm>
        <a:off x="3395272" y="30280"/>
        <a:ext cx="3725056" cy="559736"/>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050D3-D2E7-4040-AFC2-40678CB6AC9F}">
      <dsp:nvSpPr>
        <dsp:cNvPr id="0" name=""/>
        <dsp:cNvSpPr/>
      </dsp:nvSpPr>
      <dsp:spPr>
        <a:xfrm>
          <a:off x="3364992" y="0"/>
          <a:ext cx="3785616" cy="550415"/>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baseline="0"/>
            <a:t>Saving the final model and predicting the sale price for test data</a:t>
          </a:r>
          <a:br>
            <a:rPr lang="en-IN" sz="1200" kern="1200" baseline="0"/>
          </a:br>
          <a:endParaRPr lang="en-IN" sz="1200" kern="1200"/>
        </a:p>
      </dsp:txBody>
      <dsp:txXfrm>
        <a:off x="3391861" y="26869"/>
        <a:ext cx="3731878" cy="496677"/>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7FA88E-6C5A-47B7-8987-105892798733}">
      <dsp:nvSpPr>
        <dsp:cNvPr id="0" name=""/>
        <dsp:cNvSpPr/>
      </dsp:nvSpPr>
      <dsp:spPr>
        <a:xfrm>
          <a:off x="3364992" y="0"/>
          <a:ext cx="3785616" cy="811764"/>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baseline="0" dirty="0"/>
            <a:t>Conclusion</a:t>
          </a:r>
          <a:br>
            <a:rPr lang="en-IN" sz="2500" kern="1200" baseline="0" dirty="0"/>
          </a:br>
          <a:endParaRPr lang="en-IN" sz="2500" kern="1200" dirty="0"/>
        </a:p>
      </dsp:txBody>
      <dsp:txXfrm>
        <a:off x="3404619" y="39627"/>
        <a:ext cx="3706362" cy="7325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ABFEF-A3D5-4AFA-B011-74012FBB7532}">
      <dsp:nvSpPr>
        <dsp:cNvPr id="0" name=""/>
        <dsp:cNvSpPr/>
      </dsp:nvSpPr>
      <dsp:spPr>
        <a:xfrm>
          <a:off x="3364992" y="0"/>
          <a:ext cx="3785616" cy="80243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IN" sz="2500" kern="1200" baseline="0"/>
            <a:t>Problem Understanding</a:t>
          </a:r>
          <a:br>
            <a:rPr lang="en-IN" sz="2500" kern="1200" baseline="0"/>
          </a:br>
          <a:endParaRPr lang="en-IN" sz="2500" kern="1200"/>
        </a:p>
      </dsp:txBody>
      <dsp:txXfrm>
        <a:off x="3404164" y="39172"/>
        <a:ext cx="3707272" cy="7240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F6631-B701-4810-8457-534F9A311EF7}">
      <dsp:nvSpPr>
        <dsp:cNvPr id="0" name=""/>
        <dsp:cNvSpPr/>
      </dsp:nvSpPr>
      <dsp:spPr>
        <a:xfrm>
          <a:off x="3551067" y="0"/>
          <a:ext cx="3994951" cy="648070"/>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baseline="0"/>
            <a:t>What is Housing Price Prediction?</a:t>
          </a:r>
          <a:endParaRPr lang="en-IN" sz="2200" kern="1200"/>
        </a:p>
      </dsp:txBody>
      <dsp:txXfrm>
        <a:off x="3582703" y="31636"/>
        <a:ext cx="3931679" cy="5847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56C14-F4C2-45C3-A415-54BC44A7F65A}">
      <dsp:nvSpPr>
        <dsp:cNvPr id="0" name=""/>
        <dsp:cNvSpPr/>
      </dsp:nvSpPr>
      <dsp:spPr>
        <a:xfrm>
          <a:off x="3364992" y="0"/>
          <a:ext cx="3785616" cy="646929"/>
        </a:xfrm>
        <a:prstGeom prst="round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kern="1200" baseline="0"/>
            <a:t>Importance of Housing Price Prediction</a:t>
          </a:r>
          <a:endParaRPr lang="en-IN" sz="2000" kern="1200"/>
        </a:p>
      </dsp:txBody>
      <dsp:txXfrm>
        <a:off x="3396572" y="31580"/>
        <a:ext cx="3722456" cy="5837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7D4DD9-C033-47EB-A17D-EC87645CDC9C}">
      <dsp:nvSpPr>
        <dsp:cNvPr id="0" name=""/>
        <dsp:cNvSpPr/>
      </dsp:nvSpPr>
      <dsp:spPr>
        <a:xfrm>
          <a:off x="3364992" y="0"/>
          <a:ext cx="3785616" cy="651600"/>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baseline="0"/>
            <a:t>Benefits of Housing Price Prediction</a:t>
          </a:r>
          <a:endParaRPr lang="en-IN" sz="2000" kern="1200"/>
        </a:p>
      </dsp:txBody>
      <dsp:txXfrm>
        <a:off x="3396800" y="31808"/>
        <a:ext cx="3722000" cy="58798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14D938-7DC2-47B2-9C32-6E5524427462}">
      <dsp:nvSpPr>
        <dsp:cNvPr id="0" name=""/>
        <dsp:cNvSpPr/>
      </dsp:nvSpPr>
      <dsp:spPr>
        <a:xfrm>
          <a:off x="3364992" y="0"/>
          <a:ext cx="3785616" cy="621845"/>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baseline="0"/>
            <a:t>Data Analysis and Model Building Flowchart</a:t>
          </a:r>
          <a:br>
            <a:rPr lang="en-US" sz="1600" kern="1200" baseline="0"/>
          </a:br>
          <a:endParaRPr lang="en-IN" sz="1600" kern="1200"/>
        </a:p>
      </dsp:txBody>
      <dsp:txXfrm>
        <a:off x="3395348" y="30356"/>
        <a:ext cx="3724904" cy="56113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5760673-25C3-42A4-A003-CDB2F94D3ACB}" type="datetimeFigureOut">
              <a:rPr lang="en-IN" smtClean="0"/>
              <a:pPr/>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0BCA7A-3880-42E2-B278-A604BD79EC7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760673-25C3-42A4-A003-CDB2F94D3ACB}" type="datetimeFigureOut">
              <a:rPr lang="en-IN" smtClean="0"/>
              <a:pPr/>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0BCA7A-3880-42E2-B278-A604BD79EC7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760673-25C3-42A4-A003-CDB2F94D3ACB}" type="datetimeFigureOut">
              <a:rPr lang="en-IN" smtClean="0"/>
              <a:pPr/>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0BCA7A-3880-42E2-B278-A604BD79EC7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760673-25C3-42A4-A003-CDB2F94D3ACB}" type="datetimeFigureOut">
              <a:rPr lang="en-IN" smtClean="0"/>
              <a:pPr/>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0BCA7A-3880-42E2-B278-A604BD79EC7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760673-25C3-42A4-A003-CDB2F94D3ACB}" type="datetimeFigureOut">
              <a:rPr lang="en-IN" smtClean="0"/>
              <a:pPr/>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0BCA7A-3880-42E2-B278-A604BD79EC7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5760673-25C3-42A4-A003-CDB2F94D3ACB}" type="datetimeFigureOut">
              <a:rPr lang="en-IN" smtClean="0"/>
              <a:pPr/>
              <a:t>29-12-2022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0BCA7A-3880-42E2-B278-A604BD79EC7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5760673-25C3-42A4-A003-CDB2F94D3ACB}" type="datetimeFigureOut">
              <a:rPr lang="en-IN" smtClean="0"/>
              <a:pPr/>
              <a:t>29-12-2022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0BCA7A-3880-42E2-B278-A604BD79EC7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5760673-25C3-42A4-A003-CDB2F94D3ACB}" type="datetimeFigureOut">
              <a:rPr lang="en-IN" smtClean="0"/>
              <a:pPr/>
              <a:t>29-12-2022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0BCA7A-3880-42E2-B278-A604BD79EC7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760673-25C3-42A4-A003-CDB2F94D3ACB}" type="datetimeFigureOut">
              <a:rPr lang="en-IN" smtClean="0"/>
              <a:pPr/>
              <a:t>29-12-2022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0BCA7A-3880-42E2-B278-A604BD79EC7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760673-25C3-42A4-A003-CDB2F94D3ACB}" type="datetimeFigureOut">
              <a:rPr lang="en-IN" smtClean="0"/>
              <a:pPr/>
              <a:t>29-12-2022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0BCA7A-3880-42E2-B278-A604BD79EC7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760673-25C3-42A4-A003-CDB2F94D3ACB}" type="datetimeFigureOut">
              <a:rPr lang="en-IN" smtClean="0"/>
              <a:pPr/>
              <a:t>29-12-2022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0BCA7A-3880-42E2-B278-A604BD79EC7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760673-25C3-42A4-A003-CDB2F94D3ACB}" type="datetimeFigureOut">
              <a:rPr lang="en-IN" smtClean="0"/>
              <a:pPr/>
              <a:t>29-12-2022</a:t>
            </a:fld>
            <a:endParaRPr lang="en-IN"/>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0BCA7A-3880-42E2-B278-A604BD79EC7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2.xml"/><Relationship Id="rId7" Type="http://schemas.microsoft.com/office/2007/relationships/diagramDrawing" Target="../diagrams/drawing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4.xml"/><Relationship Id="rId7" Type="http://schemas.microsoft.com/office/2007/relationships/diagramDrawing" Target="../diagrams/drawing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6.xml"/><Relationship Id="rId7" Type="http://schemas.microsoft.com/office/2007/relationships/diagramDrawing" Target="../diagrams/drawing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8.xml"/><Relationship Id="rId7" Type="http://schemas.microsoft.com/office/2007/relationships/diagramDrawing" Target="../diagrams/drawing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0.xml"/><Relationship Id="rId7" Type="http://schemas.microsoft.com/office/2007/relationships/diagramDrawing" Target="../diagrams/drawing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2.xml"/><Relationship Id="rId7" Type="http://schemas.microsoft.com/office/2007/relationships/diagramDrawing" Target="../diagrams/drawing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4.xml"/><Relationship Id="rId7" Type="http://schemas.microsoft.com/office/2007/relationships/diagramDrawing" Target="../diagrams/drawing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3.xml"/><Relationship Id="rId7" Type="http://schemas.microsoft.com/office/2007/relationships/diagramDrawing" Target="../diagrams/drawing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46.xml.rels><?xml version="1.0" encoding="UTF-8" standalone="yes"?>
<Relationships xmlns="http://schemas.openxmlformats.org/package/2006/relationships"><Relationship Id="rId8" Type="http://schemas.microsoft.com/office/2007/relationships/diagramDrawing" Target="../diagrams/drawing37.xml"/><Relationship Id="rId3" Type="http://schemas.openxmlformats.org/officeDocument/2006/relationships/diagramLayout" Target="../diagrams/layout37.xml"/><Relationship Id="rId7" Type="http://schemas.openxmlformats.org/officeDocument/2006/relationships/image" Target="../media/image36.png"/><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47.xml.rels><?xml version="1.0" encoding="UTF-8" standalone="yes"?>
<Relationships xmlns="http://schemas.openxmlformats.org/package/2006/relationships"><Relationship Id="rId8" Type="http://schemas.microsoft.com/office/2007/relationships/diagramDrawing" Target="../diagrams/drawing38.xml"/><Relationship Id="rId3" Type="http://schemas.openxmlformats.org/officeDocument/2006/relationships/diagramLayout" Target="../diagrams/layout38.xml"/><Relationship Id="rId7" Type="http://schemas.openxmlformats.org/officeDocument/2006/relationships/image" Target="../media/image38.png"/><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48.xml.rels><?xml version="1.0" encoding="UTF-8" standalone="yes"?>
<Relationships xmlns="http://schemas.openxmlformats.org/package/2006/relationships"><Relationship Id="rId8" Type="http://schemas.microsoft.com/office/2007/relationships/diagramDrawing" Target="../diagrams/drawing39.xml"/><Relationship Id="rId3" Type="http://schemas.openxmlformats.org/officeDocument/2006/relationships/diagramLayout" Target="../diagrams/layout39.xml"/><Relationship Id="rId7" Type="http://schemas.openxmlformats.org/officeDocument/2006/relationships/image" Target="../media/image40.png"/><Relationship Id="rId2" Type="http://schemas.openxmlformats.org/officeDocument/2006/relationships/diagramData" Target="../diagrams/data39.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49.xml.rels><?xml version="1.0" encoding="UTF-8" standalone="yes"?>
<Relationships xmlns="http://schemas.openxmlformats.org/package/2006/relationships"><Relationship Id="rId8" Type="http://schemas.microsoft.com/office/2007/relationships/diagramDrawing" Target="../diagrams/drawing40.xml"/><Relationship Id="rId3" Type="http://schemas.openxmlformats.org/officeDocument/2006/relationships/diagramLayout" Target="../diagrams/layout40.xml"/><Relationship Id="rId7" Type="http://schemas.openxmlformats.org/officeDocument/2006/relationships/image" Target="../media/image42.png"/><Relationship Id="rId2" Type="http://schemas.openxmlformats.org/officeDocument/2006/relationships/diagramData" Target="../diagrams/data40.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0.xml.rels><?xml version="1.0" encoding="UTF-8" standalone="yes"?>
<Relationships xmlns="http://schemas.openxmlformats.org/package/2006/relationships"><Relationship Id="rId8" Type="http://schemas.microsoft.com/office/2007/relationships/diagramDrawing" Target="../diagrams/drawing41.xml"/><Relationship Id="rId3" Type="http://schemas.openxmlformats.org/officeDocument/2006/relationships/diagramLayout" Target="../diagrams/layout41.xml"/><Relationship Id="rId7" Type="http://schemas.openxmlformats.org/officeDocument/2006/relationships/image" Target="../media/image44.png"/><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51.xml.rels><?xml version="1.0" encoding="UTF-8" standalone="yes"?>
<Relationships xmlns="http://schemas.openxmlformats.org/package/2006/relationships"><Relationship Id="rId8" Type="http://schemas.microsoft.com/office/2007/relationships/diagramDrawing" Target="../diagrams/drawing42.xml"/><Relationship Id="rId3" Type="http://schemas.openxmlformats.org/officeDocument/2006/relationships/diagramLayout" Target="../diagrams/layout42.xml"/><Relationship Id="rId7" Type="http://schemas.openxmlformats.org/officeDocument/2006/relationships/image" Target="../media/image46.png"/><Relationship Id="rId2" Type="http://schemas.openxmlformats.org/officeDocument/2006/relationships/diagramData" Target="../diagrams/data42.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52.xml.rels><?xml version="1.0" encoding="UTF-8" standalone="yes"?>
<Relationships xmlns="http://schemas.openxmlformats.org/package/2006/relationships"><Relationship Id="rId8" Type="http://schemas.microsoft.com/office/2007/relationships/diagramDrawing" Target="../diagrams/drawing43.xml"/><Relationship Id="rId3" Type="http://schemas.openxmlformats.org/officeDocument/2006/relationships/diagramLayout" Target="../diagrams/layout43.xml"/><Relationship Id="rId7" Type="http://schemas.openxmlformats.org/officeDocument/2006/relationships/image" Target="../media/image48.png"/><Relationship Id="rId2" Type="http://schemas.openxmlformats.org/officeDocument/2006/relationships/diagramData" Target="../diagrams/data43.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53.xml.rels><?xml version="1.0" encoding="UTF-8" standalone="yes"?>
<Relationships xmlns="http://schemas.openxmlformats.org/package/2006/relationships"><Relationship Id="rId8" Type="http://schemas.microsoft.com/office/2007/relationships/diagramDrawing" Target="../diagrams/drawing44.xml"/><Relationship Id="rId3" Type="http://schemas.openxmlformats.org/officeDocument/2006/relationships/diagramLayout" Target="../diagrams/layout44.xml"/><Relationship Id="rId7" Type="http://schemas.openxmlformats.org/officeDocument/2006/relationships/image" Target="../media/image50.png"/><Relationship Id="rId2" Type="http://schemas.openxmlformats.org/officeDocument/2006/relationships/diagramData" Target="../diagrams/data44.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45.xml"/><Relationship Id="rId7" Type="http://schemas.microsoft.com/office/2007/relationships/diagramDrawing" Target="../diagrams/drawing45.xml"/><Relationship Id="rId2" Type="http://schemas.openxmlformats.org/officeDocument/2006/relationships/diagramData" Target="../diagrams/data45.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diagramColors" Target="../diagrams/colors45.xml"/><Relationship Id="rId4" Type="http://schemas.openxmlformats.org/officeDocument/2006/relationships/diagramQuickStyle" Target="../diagrams/quickStyle45.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46.xml"/><Relationship Id="rId7" Type="http://schemas.microsoft.com/office/2007/relationships/diagramDrawing" Target="../diagrams/drawing46.xml"/><Relationship Id="rId2" Type="http://schemas.openxmlformats.org/officeDocument/2006/relationships/diagramData" Target="../diagrams/data46.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56.xml.rels><?xml version="1.0" encoding="UTF-8" standalone="yes"?>
<Relationships xmlns="http://schemas.openxmlformats.org/package/2006/relationships"><Relationship Id="rId8" Type="http://schemas.microsoft.com/office/2007/relationships/diagramDrawing" Target="../diagrams/drawing47.xml"/><Relationship Id="rId3" Type="http://schemas.openxmlformats.org/officeDocument/2006/relationships/diagramLayout" Target="../diagrams/layout47.xml"/><Relationship Id="rId7" Type="http://schemas.openxmlformats.org/officeDocument/2006/relationships/image" Target="../media/image54.png"/><Relationship Id="rId2" Type="http://schemas.openxmlformats.org/officeDocument/2006/relationships/diagramData" Target="../diagrams/data47.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48.xml"/><Relationship Id="rId7" Type="http://schemas.microsoft.com/office/2007/relationships/diagramDrawing" Target="../diagrams/drawing48.xml"/><Relationship Id="rId2" Type="http://schemas.openxmlformats.org/officeDocument/2006/relationships/diagramData" Target="../diagrams/data48.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diagramColors" Target="../diagrams/colors48.xml"/><Relationship Id="rId4" Type="http://schemas.openxmlformats.org/officeDocument/2006/relationships/diagramQuickStyle" Target="../diagrams/quickStyle48.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49.xml"/><Relationship Id="rId2" Type="http://schemas.openxmlformats.org/officeDocument/2006/relationships/diagramData" Target="../diagrams/data49.xml"/><Relationship Id="rId1" Type="http://schemas.openxmlformats.org/officeDocument/2006/relationships/slideLayout" Target="../slideLayouts/slideLayout2.xml"/><Relationship Id="rId6" Type="http://schemas.microsoft.com/office/2007/relationships/diagramDrawing" Target="../diagrams/drawing49.xml"/><Relationship Id="rId5" Type="http://schemas.openxmlformats.org/officeDocument/2006/relationships/diagramColors" Target="../diagrams/colors49.xml"/><Relationship Id="rId4" Type="http://schemas.openxmlformats.org/officeDocument/2006/relationships/diagramQuickStyle" Target="../diagrams/quickStyle4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7" Type="http://schemas.microsoft.com/office/2007/relationships/diagramDrawing" Target="../diagrams/drawing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7" Type="http://schemas.microsoft.com/office/2007/relationships/diagramDrawing" Target="../diagrams/drawing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7" Type="http://schemas.microsoft.com/office/2007/relationships/diagramDrawing" Target="../diagrams/drawing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diagramLayout" Target="../diagrams/layout9.xml"/><Relationship Id="rId21" Type="http://schemas.microsoft.com/office/2007/relationships/diagramDrawing" Target="../diagrams/drawing9.xml"/><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diagramData" Target="../diagrams/data9.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diagramColors" Target="../diagrams/colors9.xml"/><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diagramQuickStyle" Target="../diagrams/quickStyle9.xml"/><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C157B74C-B438-74F0-B9DA-C56F21C2654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42512" y="1515800"/>
            <a:ext cx="10287740" cy="4059378"/>
          </a:xfrm>
          <a:prstGeom prst="rect">
            <a:avLst/>
          </a:prstGeom>
        </p:spPr>
      </p:pic>
      <p:sp>
        <p:nvSpPr>
          <p:cNvPr id="9" name="TextBox 8">
            <a:extLst>
              <a:ext uri="{FF2B5EF4-FFF2-40B4-BE49-F238E27FC236}">
                <a16:creationId xmlns:a16="http://schemas.microsoft.com/office/drawing/2014/main" xmlns="" id="{1FB8A8CB-8AC5-14DC-B235-AB4C7212B09B}"/>
              </a:ext>
            </a:extLst>
          </p:cNvPr>
          <p:cNvSpPr txBox="1"/>
          <p:nvPr/>
        </p:nvSpPr>
        <p:spPr>
          <a:xfrm>
            <a:off x="1828801" y="758076"/>
            <a:ext cx="9000308" cy="646331"/>
          </a:xfrm>
          <a:prstGeom prst="rect">
            <a:avLst/>
          </a:prstGeom>
          <a:solidFill>
            <a:srgbClr val="FF0000"/>
          </a:solidFill>
        </p:spPr>
        <p:txBody>
          <a:bodyPr wrap="square" rtlCol="0">
            <a:spAutoFit/>
          </a:bodyPr>
          <a:lstStyle/>
          <a:p>
            <a:pPr algn="ctr"/>
            <a:r>
              <a:rPr lang="en-IN" sz="3600" dirty="0">
                <a:solidFill>
                  <a:srgbClr val="FFFF00"/>
                </a:solidFill>
                <a:latin typeface="Arial Rounded MT Bold" pitchFamily="34" charset="0"/>
                <a:cs typeface="Times New Roman" panose="02020603050405020304" pitchFamily="18" charset="0"/>
              </a:rPr>
              <a:t>Housing Price Prediction</a:t>
            </a:r>
          </a:p>
        </p:txBody>
      </p:sp>
      <p:graphicFrame>
        <p:nvGraphicFramePr>
          <p:cNvPr id="2" name="Diagram 1">
            <a:extLst>
              <a:ext uri="{FF2B5EF4-FFF2-40B4-BE49-F238E27FC236}">
                <a16:creationId xmlns:a16="http://schemas.microsoft.com/office/drawing/2014/main" xmlns="" id="{35AB481E-69FF-E135-ABDF-0152B6CD38A2}"/>
              </a:ext>
            </a:extLst>
          </p:cNvPr>
          <p:cNvGraphicFramePr/>
          <p:nvPr/>
        </p:nvGraphicFramePr>
        <p:xfrm>
          <a:off x="6643395" y="5657671"/>
          <a:ext cx="5458409" cy="1200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81837519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AF03ADBC-F806-BC5B-1783-B5A2CC94607F}"/>
              </a:ext>
            </a:extLst>
          </p:cNvPr>
          <p:cNvGraphicFramePr/>
          <p:nvPr>
            <p:extLst>
              <p:ext uri="{D42A27DB-BD31-4B8C-83A1-F6EECF244321}">
                <p14:modId xmlns:p14="http://schemas.microsoft.com/office/powerpoint/2010/main" xmlns="" val="1150924660"/>
              </p:ext>
            </p:extLst>
          </p:nvPr>
        </p:nvGraphicFramePr>
        <p:xfrm>
          <a:off x="838200" y="506027"/>
          <a:ext cx="10515600" cy="639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47849535-1AE6-3305-616C-8475E037B9F8}"/>
              </a:ext>
            </a:extLst>
          </p:cNvPr>
          <p:cNvSpPr>
            <a:spLocks noGrp="1"/>
          </p:cNvSpPr>
          <p:nvPr>
            <p:ph idx="1"/>
          </p:nvPr>
        </p:nvSpPr>
        <p:spPr>
          <a:xfrm>
            <a:off x="909221" y="1497151"/>
            <a:ext cx="10515600" cy="4351338"/>
          </a:xfrm>
        </p:spPr>
        <p:txBody>
          <a:bodyPr>
            <a:normAutofit/>
          </a:bodyPr>
          <a:lstStyle/>
          <a:p>
            <a:pPr algn="just"/>
            <a:r>
              <a:rPr lang="en-US" sz="2000" dirty="0">
                <a:latin typeface="Arial" pitchFamily="34" charset="0"/>
                <a:cs typeface="Arial" pitchFamily="34" charset="0"/>
              </a:rPr>
              <a:t>Firstly, I have imported the necessary libraries and imported both train and test datasets which were in csv format. And process both datasets simultaneously.</a:t>
            </a:r>
          </a:p>
          <a:p>
            <a:pPr algn="just"/>
            <a:endParaRPr lang="en-US" sz="2000" dirty="0">
              <a:latin typeface="Arial" pitchFamily="34" charset="0"/>
              <a:cs typeface="Arial" pitchFamily="34" charset="0"/>
            </a:endParaRPr>
          </a:p>
          <a:p>
            <a:pPr algn="just"/>
            <a:r>
              <a:rPr lang="en-US" sz="2000" dirty="0">
                <a:latin typeface="Arial" pitchFamily="34" charset="0"/>
                <a:cs typeface="Arial" pitchFamily="34" charset="0"/>
              </a:rPr>
              <a:t>I have done some statistical analysis like checking shape, </a:t>
            </a:r>
            <a:r>
              <a:rPr lang="en-US" sz="2000" dirty="0" err="1">
                <a:latin typeface="Arial" pitchFamily="34" charset="0"/>
                <a:cs typeface="Arial" pitchFamily="34" charset="0"/>
              </a:rPr>
              <a:t>nunique</a:t>
            </a:r>
            <a:r>
              <a:rPr lang="en-US" sz="2000" dirty="0">
                <a:latin typeface="Arial" pitchFamily="34" charset="0"/>
                <a:cs typeface="Arial" pitchFamily="34" charset="0"/>
              </a:rPr>
              <a:t>, column names, data types of the features, info about the features, value counts etc.</a:t>
            </a:r>
          </a:p>
          <a:p>
            <a:pPr algn="just"/>
            <a:endParaRPr lang="en-US" sz="2000" dirty="0">
              <a:latin typeface="Arial" pitchFamily="34" charset="0"/>
              <a:cs typeface="Arial" pitchFamily="34" charset="0"/>
            </a:endParaRPr>
          </a:p>
          <a:p>
            <a:pPr algn="just"/>
            <a:r>
              <a:rPr lang="en-US" sz="2000" dirty="0">
                <a:latin typeface="Arial" pitchFamily="34" charset="0"/>
                <a:cs typeface="Arial" pitchFamily="34" charset="0"/>
              </a:rPr>
              <a:t>I have dropped “Id” and “Utilities” columns from both the datasets. Since they had no significance impact on the prediction.</a:t>
            </a:r>
          </a:p>
          <a:p>
            <a:pPr algn="just"/>
            <a:endParaRPr lang="en-US" sz="2000" dirty="0">
              <a:latin typeface="Arial" pitchFamily="34" charset="0"/>
              <a:cs typeface="Arial" pitchFamily="34" charset="0"/>
            </a:endParaRPr>
          </a:p>
          <a:p>
            <a:pPr algn="just"/>
            <a:r>
              <a:rPr lang="en-US" sz="2000" dirty="0">
                <a:latin typeface="Arial" pitchFamily="34" charset="0"/>
                <a:cs typeface="Arial" pitchFamily="34" charset="0"/>
              </a:rPr>
              <a:t>While looking into the value count function I found some of the columns having more than 85% of zero values so, I dropped those columns from both the datasets as they might create skewness which will impact my model.</a:t>
            </a: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13912909"/>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D4A77AD9-5545-6A9D-038B-B77EDF369C54}"/>
              </a:ext>
            </a:extLst>
          </p:cNvPr>
          <p:cNvGraphicFramePr/>
          <p:nvPr>
            <p:extLst>
              <p:ext uri="{D42A27DB-BD31-4B8C-83A1-F6EECF244321}">
                <p14:modId xmlns:p14="http://schemas.microsoft.com/office/powerpoint/2010/main" xmlns="" val="585916726"/>
              </p:ext>
            </p:extLst>
          </p:nvPr>
        </p:nvGraphicFramePr>
        <p:xfrm>
          <a:off x="838200" y="381740"/>
          <a:ext cx="10515600" cy="568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937C5566-C5DC-EBD5-779A-B6F5E3E391E5}"/>
              </a:ext>
            </a:extLst>
          </p:cNvPr>
          <p:cNvSpPr>
            <a:spLocks noGrp="1"/>
          </p:cNvSpPr>
          <p:nvPr>
            <p:ph idx="1"/>
          </p:nvPr>
        </p:nvSpPr>
        <p:spPr>
          <a:xfrm>
            <a:off x="838199" y="1381740"/>
            <a:ext cx="10515601" cy="4507451"/>
          </a:xfrm>
        </p:spPr>
        <p:txBody>
          <a:bodyPr>
            <a:noAutofit/>
          </a:bodyPr>
          <a:lstStyle/>
          <a:p>
            <a:pPr algn="just"/>
            <a:r>
              <a:rPr lang="en-US" sz="1800" dirty="0">
                <a:latin typeface="Arial" pitchFamily="34" charset="0"/>
                <a:cs typeface="Arial" pitchFamily="34" charset="0"/>
              </a:rPr>
              <a:t>I have done some feature extraction as the datasets contained some time variables like </a:t>
            </a:r>
            <a:r>
              <a:rPr lang="en-US" sz="1800" dirty="0" err="1">
                <a:latin typeface="Arial" pitchFamily="34" charset="0"/>
                <a:cs typeface="Arial" pitchFamily="34" charset="0"/>
              </a:rPr>
              <a:t>YearBuilt</a:t>
            </a:r>
            <a:r>
              <a:rPr lang="en-US" sz="1800" dirty="0">
                <a:latin typeface="Arial" pitchFamily="34" charset="0"/>
                <a:cs typeface="Arial" pitchFamily="34" charset="0"/>
              </a:rPr>
              <a:t>, YearRemodAdd, GarageYrBlt and YrSold. Converting them into age seem more meaningful as they offer more information about the longevity of the features. It is analogous to the fact that, the statement “Mr. X died at the age of 66 years” holds more information for us than the statement “Mr. X died in the year 2019”. So, I have extracted age information from the datetime variables by taking the difference in year between the year the house was built and year the house was sold and dropped the year columns.</a:t>
            </a:r>
          </a:p>
          <a:p>
            <a:pPr algn="just"/>
            <a:endParaRPr lang="en-US" sz="1800" dirty="0">
              <a:latin typeface="Arial" pitchFamily="34" charset="0"/>
              <a:cs typeface="Arial" pitchFamily="34" charset="0"/>
            </a:endParaRPr>
          </a:p>
          <a:p>
            <a:pPr algn="just"/>
            <a:r>
              <a:rPr lang="en-US" sz="1800" dirty="0">
                <a:latin typeface="Arial" pitchFamily="34" charset="0"/>
                <a:cs typeface="Arial" pitchFamily="34" charset="0"/>
              </a:rPr>
              <a:t>I checked the null values and found them in some of the columns. So, I imputed null values present in categorical and numerical columns using mode and mean methods respectively. I found some columns having more than 80% of null values so, I dropped those columns to overcome with the skewness.</a:t>
            </a:r>
          </a:p>
          <a:p>
            <a:pPr algn="just"/>
            <a:endParaRPr lang="en-US" sz="1800" dirty="0">
              <a:latin typeface="Arial" pitchFamily="34" charset="0"/>
              <a:cs typeface="Arial" pitchFamily="34" charset="0"/>
            </a:endParaRPr>
          </a:p>
          <a:p>
            <a:pPr algn="just"/>
            <a:r>
              <a:rPr lang="en-US" sz="1800" dirty="0">
                <a:latin typeface="Arial" pitchFamily="34" charset="0"/>
                <a:cs typeface="Arial" pitchFamily="34" charset="0"/>
              </a:rPr>
              <a:t>All these steps were performed to both train and test datasets simultaneously.</a:t>
            </a:r>
          </a:p>
          <a:p>
            <a:pPr algn="just"/>
            <a:endParaRPr lang="en-US" sz="1800" dirty="0">
              <a:latin typeface="Arial" pitchFamily="34" charset="0"/>
              <a:cs typeface="Arial" pitchFamily="34" charset="0"/>
            </a:endParaRPr>
          </a:p>
          <a:p>
            <a:pPr algn="just"/>
            <a:r>
              <a:rPr lang="en-US" sz="1800" dirty="0">
                <a:latin typeface="Arial" pitchFamily="34" charset="0"/>
                <a:cs typeface="Arial" pitchFamily="34" charset="0"/>
              </a:rPr>
              <a:t>To visualize the data, I have separated categorical and numerical variables based on their types. That is categorical types as Nominal and Ordinal, numerical types as Continuous and Discrete.</a:t>
            </a: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11750632"/>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xmlns="" id="{337DB1D8-770F-54A4-AE8D-3F4BF2A9BF47}"/>
              </a:ext>
            </a:extLst>
          </p:cNvPr>
          <p:cNvGraphicFramePr/>
          <p:nvPr>
            <p:extLst>
              <p:ext uri="{D42A27DB-BD31-4B8C-83A1-F6EECF244321}">
                <p14:modId xmlns:p14="http://schemas.microsoft.com/office/powerpoint/2010/main" xmlns="" val="3581511700"/>
              </p:ext>
            </p:extLst>
          </p:nvPr>
        </p:nvGraphicFramePr>
        <p:xfrm>
          <a:off x="838200" y="390617"/>
          <a:ext cx="10515600" cy="636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xmlns="" id="{ECD923FB-FAC6-F76D-954E-69FF094D5247}"/>
              </a:ext>
            </a:extLst>
          </p:cNvPr>
          <p:cNvPicPr>
            <a:picLocks noGrp="1" noChangeAspect="1"/>
          </p:cNvPicPr>
          <p:nvPr>
            <p:ph idx="1"/>
          </p:nvPr>
        </p:nvPicPr>
        <p:blipFill>
          <a:blip r:embed="rId6">
            <a:extLst>
              <a:ext uri="{28A0092B-C50C-407E-A947-70E740481C1C}">
                <a14:useLocalDpi xmlns:a14="http://schemas.microsoft.com/office/drawing/2010/main" xmlns="" val="0"/>
              </a:ext>
            </a:extLst>
          </a:blip>
          <a:stretch>
            <a:fillRect/>
          </a:stretch>
        </p:blipFill>
        <p:spPr>
          <a:xfrm>
            <a:off x="925126" y="1559449"/>
            <a:ext cx="10428673" cy="4351338"/>
          </a:xfrm>
        </p:spPr>
      </p:pic>
    </p:spTree>
    <p:extLst>
      <p:ext uri="{BB962C8B-B14F-4D97-AF65-F5344CB8AC3E}">
        <p14:creationId xmlns:p14="http://schemas.microsoft.com/office/powerpoint/2010/main" xmlns="" val="1087122838"/>
      </p:ext>
    </p:extLst>
  </p:cSld>
  <p:clrMapOvr>
    <a:masterClrMapping/>
  </p:clrMapOvr>
  <mc:AlternateContent xmlns:mc="http://schemas.openxmlformats.org/markup-compatibility/2006">
    <mc:Choice xmlns:p14="http://schemas.microsoft.com/office/powerpoint/2010/main" xmlns=""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3A9071A9-B41D-B158-9E56-04197CAE95F2}"/>
              </a:ext>
            </a:extLst>
          </p:cNvPr>
          <p:cNvGraphicFramePr/>
          <p:nvPr>
            <p:extLst>
              <p:ext uri="{D42A27DB-BD31-4B8C-83A1-F6EECF244321}">
                <p14:modId xmlns:p14="http://schemas.microsoft.com/office/powerpoint/2010/main" xmlns="" val="63953850"/>
              </p:ext>
            </p:extLst>
          </p:nvPr>
        </p:nvGraphicFramePr>
        <p:xfrm>
          <a:off x="838200" y="365126"/>
          <a:ext cx="10515600" cy="584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5E0B4929-F511-1C85-7D00-CCFC156943E2}"/>
              </a:ext>
            </a:extLst>
          </p:cNvPr>
          <p:cNvSpPr>
            <a:spLocks noGrp="1"/>
          </p:cNvSpPr>
          <p:nvPr>
            <p:ph idx="1"/>
          </p:nvPr>
        </p:nvSpPr>
        <p:spPr>
          <a:xfrm>
            <a:off x="838200" y="1337353"/>
            <a:ext cx="10515600" cy="4351338"/>
          </a:xfrm>
        </p:spPr>
        <p:txBody>
          <a:bodyPr>
            <a:noAutofit/>
          </a:bodyPr>
          <a:lstStyle/>
          <a:p>
            <a:r>
              <a:rPr lang="en-US" sz="2000" b="1" dirty="0">
                <a:latin typeface="Arial" pitchFamily="34" charset="0"/>
                <a:cs typeface="Arial" pitchFamily="34" charset="0"/>
              </a:rPr>
              <a:t>SalePrice vs LotFrontage: </a:t>
            </a:r>
            <a:r>
              <a:rPr lang="en-US" sz="2000" dirty="0">
                <a:latin typeface="Arial" pitchFamily="34" charset="0"/>
                <a:cs typeface="Arial" pitchFamily="34" charset="0"/>
              </a:rPr>
              <a:t>From the plot we can observe there is no much linear relation between the label and feature. If the linear feet of street connected to property is more, the sale price is also high.</a:t>
            </a:r>
          </a:p>
          <a:p>
            <a:endParaRPr lang="en-US" sz="2000" dirty="0">
              <a:latin typeface="Arial" pitchFamily="34" charset="0"/>
              <a:cs typeface="Arial" pitchFamily="34" charset="0"/>
            </a:endParaRPr>
          </a:p>
          <a:p>
            <a:r>
              <a:rPr lang="en-US" sz="2000" b="1" dirty="0">
                <a:latin typeface="Arial" pitchFamily="34" charset="0"/>
                <a:cs typeface="Arial" pitchFamily="34" charset="0"/>
              </a:rPr>
              <a:t>SalePrice vs LotArea: </a:t>
            </a:r>
            <a:r>
              <a:rPr lang="en-US" sz="2000" dirty="0">
                <a:latin typeface="Arial" pitchFamily="34" charset="0"/>
                <a:cs typeface="Arial" pitchFamily="34" charset="0"/>
              </a:rPr>
              <a:t>There is weakly positive linear relation between the label and feature. But the sale price is high when lot size has around 20000 square feet area. Also as the lot size increases the price is also increasing moderately.</a:t>
            </a:r>
          </a:p>
          <a:p>
            <a:endParaRPr lang="en-US" sz="2000" dirty="0">
              <a:latin typeface="Arial" pitchFamily="34" charset="0"/>
              <a:cs typeface="Arial" pitchFamily="34" charset="0"/>
            </a:endParaRPr>
          </a:p>
          <a:p>
            <a:r>
              <a:rPr lang="en-US" sz="2000" b="1" dirty="0">
                <a:latin typeface="Arial" pitchFamily="34" charset="0"/>
                <a:cs typeface="Arial" pitchFamily="34" charset="0"/>
              </a:rPr>
              <a:t>SalePrice vs MasVnrArea: </a:t>
            </a:r>
            <a:r>
              <a:rPr lang="en-US" sz="2000" dirty="0">
                <a:latin typeface="Arial" pitchFamily="34" charset="0"/>
                <a:cs typeface="Arial" pitchFamily="34" charset="0"/>
              </a:rPr>
              <a:t>There is bit positive linear relation between feature and target. Also the sale price is high when Masonry veneer area has around 50-400 square feet. So as the Masonry veneer area in square feet increases sale price is also increasing.</a:t>
            </a:r>
          </a:p>
          <a:p>
            <a:endParaRPr lang="en-US" sz="2000" dirty="0">
              <a:latin typeface="Arial" pitchFamily="34" charset="0"/>
              <a:cs typeface="Arial" pitchFamily="34" charset="0"/>
            </a:endParaRPr>
          </a:p>
          <a:p>
            <a:r>
              <a:rPr lang="en-US" sz="2000" b="1" dirty="0" err="1">
                <a:latin typeface="Arial" pitchFamily="34" charset="0"/>
                <a:cs typeface="Arial" pitchFamily="34" charset="0"/>
              </a:rPr>
              <a:t>SalePrice</a:t>
            </a:r>
            <a:r>
              <a:rPr lang="en-US" sz="2000" b="1" dirty="0">
                <a:latin typeface="Arial" pitchFamily="34" charset="0"/>
                <a:cs typeface="Arial" pitchFamily="34" charset="0"/>
              </a:rPr>
              <a:t> vs </a:t>
            </a:r>
            <a:r>
              <a:rPr lang="en-US" sz="2000" b="1" dirty="0" err="1">
                <a:latin typeface="Arial" pitchFamily="34" charset="0"/>
                <a:cs typeface="Arial" pitchFamily="34" charset="0"/>
              </a:rPr>
              <a:t>WoodDeckSF</a:t>
            </a:r>
            <a:r>
              <a:rPr lang="en-US" sz="2000" b="1" dirty="0">
                <a:latin typeface="Arial" pitchFamily="34" charset="0"/>
                <a:cs typeface="Arial" pitchFamily="34" charset="0"/>
              </a:rPr>
              <a:t>: </a:t>
            </a:r>
            <a:r>
              <a:rPr lang="en-US" sz="2000" dirty="0">
                <a:latin typeface="Arial" pitchFamily="34" charset="0"/>
                <a:cs typeface="Arial" pitchFamily="34" charset="0"/>
              </a:rPr>
              <a:t>There is weakly positive linear relation between the feature and target. As the Wood deck area increases, sale price is also increases.</a:t>
            </a:r>
          </a:p>
          <a:p>
            <a:endParaRPr lang="en-IN" sz="2000" dirty="0">
              <a:latin typeface="Arial" pitchFamily="34" charset="0"/>
              <a:cs typeface="Arial" pitchFamily="34" charset="0"/>
            </a:endParaRPr>
          </a:p>
        </p:txBody>
      </p:sp>
    </p:spTree>
    <p:extLst>
      <p:ext uri="{BB962C8B-B14F-4D97-AF65-F5344CB8AC3E}">
        <p14:creationId xmlns:p14="http://schemas.microsoft.com/office/powerpoint/2010/main" xmlns="" val="3704913065"/>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xmlns="" id="{D577F70E-95A7-49F3-722A-2A4BD282A891}"/>
              </a:ext>
            </a:extLst>
          </p:cNvPr>
          <p:cNvGraphicFramePr/>
          <p:nvPr>
            <p:extLst>
              <p:ext uri="{D42A27DB-BD31-4B8C-83A1-F6EECF244321}">
                <p14:modId xmlns:p14="http://schemas.microsoft.com/office/powerpoint/2010/main" xmlns="" val="2692719479"/>
              </p:ext>
            </p:extLst>
          </p:nvPr>
        </p:nvGraphicFramePr>
        <p:xfrm>
          <a:off x="838200" y="310719"/>
          <a:ext cx="10515600" cy="594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xmlns="" id="{7E708CF8-BDC2-6553-41B1-512AA8573C96}"/>
              </a:ext>
            </a:extLst>
          </p:cNvPr>
          <p:cNvPicPr>
            <a:picLocks noGrp="1" noChangeAspect="1"/>
          </p:cNvPicPr>
          <p:nvPr>
            <p:ph idx="1"/>
          </p:nvPr>
        </p:nvPicPr>
        <p:blipFill>
          <a:blip r:embed="rId6">
            <a:extLst>
              <a:ext uri="{28A0092B-C50C-407E-A947-70E740481C1C}">
                <a14:useLocalDpi xmlns:a14="http://schemas.microsoft.com/office/drawing/2010/main" xmlns="" val="0"/>
              </a:ext>
            </a:extLst>
          </a:blip>
          <a:stretch>
            <a:fillRect/>
          </a:stretch>
        </p:blipFill>
        <p:spPr>
          <a:xfrm>
            <a:off x="838199" y="1435670"/>
            <a:ext cx="10515601" cy="4654411"/>
          </a:xfrm>
        </p:spPr>
      </p:pic>
    </p:spTree>
    <p:extLst>
      <p:ext uri="{BB962C8B-B14F-4D97-AF65-F5344CB8AC3E}">
        <p14:creationId xmlns:p14="http://schemas.microsoft.com/office/powerpoint/2010/main" xmlns="" val="4271813792"/>
      </p:ext>
    </p:extLst>
  </p:cSld>
  <p:clrMapOvr>
    <a:masterClrMapping/>
  </p:clrMapOvr>
  <mc:AlternateContent xmlns:mc="http://schemas.openxmlformats.org/markup-compatibility/2006">
    <mc:Choice xmlns:p14="http://schemas.microsoft.com/office/powerpoint/2010/main" xmlns="" Requires="p14">
      <p:transition spd="slow" p14:dur="3000">
        <p14:shred/>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DA4AC378-923F-EE94-70E7-AD60D62DDC0E}"/>
              </a:ext>
            </a:extLst>
          </p:cNvPr>
          <p:cNvGraphicFramePr/>
          <p:nvPr>
            <p:extLst>
              <p:ext uri="{D42A27DB-BD31-4B8C-83A1-F6EECF244321}">
                <p14:modId xmlns:p14="http://schemas.microsoft.com/office/powerpoint/2010/main" xmlns="" val="229864337"/>
              </p:ext>
            </p:extLst>
          </p:nvPr>
        </p:nvGraphicFramePr>
        <p:xfrm>
          <a:off x="838200" y="391758"/>
          <a:ext cx="10515600" cy="487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8D6EC481-ED77-E565-9B5A-AF4546A26F2F}"/>
              </a:ext>
            </a:extLst>
          </p:cNvPr>
          <p:cNvSpPr>
            <a:spLocks noGrp="1"/>
          </p:cNvSpPr>
          <p:nvPr>
            <p:ph idx="1"/>
          </p:nvPr>
        </p:nvSpPr>
        <p:spPr>
          <a:xfrm>
            <a:off x="838200" y="1302983"/>
            <a:ext cx="10515600" cy="4875748"/>
          </a:xfrm>
        </p:spPr>
        <p:txBody>
          <a:bodyPr>
            <a:normAutofit lnSpcReduction="10000"/>
          </a:bodyPr>
          <a:lstStyle/>
          <a:p>
            <a:pPr marL="285750" indent="-285750" algn="just">
              <a:buFont typeface="Wingdings" panose="05000000000000000000" pitchFamily="2" charset="2"/>
              <a:buChar char="ü"/>
            </a:pPr>
            <a:r>
              <a:rPr lang="en-US" sz="2000" b="1" i="0" dirty="0">
                <a:solidFill>
                  <a:srgbClr val="000000"/>
                </a:solidFill>
                <a:effectLst/>
                <a:latin typeface="Arial" pitchFamily="34" charset="0"/>
                <a:ea typeface="Microsoft Sans Serif" panose="020B0604020202020204" pitchFamily="34" charset="0"/>
                <a:cs typeface="Arial" pitchFamily="34" charset="0"/>
              </a:rPr>
              <a:t>SalePrice vs BsmtFinSF1:</a:t>
            </a:r>
            <a:r>
              <a:rPr lang="en-US" sz="2000" b="0" i="0" dirty="0">
                <a:solidFill>
                  <a:srgbClr val="000000"/>
                </a:solidFill>
                <a:effectLst/>
                <a:latin typeface="Arial" pitchFamily="34" charset="0"/>
                <a:ea typeface="Microsoft Sans Serif" panose="020B0604020202020204" pitchFamily="34" charset="0"/>
                <a:cs typeface="Arial" pitchFamily="34" charset="0"/>
              </a:rPr>
              <a:t> There is weakly positive linear relation between feature and label. The sale price is high that is 100000-300000 when basement square feet lie upto 1500 square feet. So as the type 1 basement finished square feet increases, sale price is also increases.</a:t>
            </a:r>
          </a:p>
          <a:p>
            <a:pPr algn="just"/>
            <a:endParaRPr lang="en-US" sz="2000" b="0" i="0" dirty="0">
              <a:solidFill>
                <a:srgbClr val="000000"/>
              </a:solidFill>
              <a:effectLst/>
              <a:latin typeface="Arial" pitchFamily="34" charset="0"/>
              <a:ea typeface="Microsoft Sans Serif" panose="020B0604020202020204" pitchFamily="34" charset="0"/>
              <a:cs typeface="Arial" pitchFamily="34" charset="0"/>
            </a:endParaRPr>
          </a:p>
          <a:p>
            <a:pPr marL="285750" indent="-285750" algn="just">
              <a:buFont typeface="Wingdings" panose="05000000000000000000" pitchFamily="2" charset="2"/>
              <a:buChar char="ü"/>
            </a:pPr>
            <a:r>
              <a:rPr lang="en-US" sz="2000" b="1" i="0" dirty="0">
                <a:solidFill>
                  <a:srgbClr val="000000"/>
                </a:solidFill>
                <a:effectLst/>
                <a:latin typeface="Arial" pitchFamily="34" charset="0"/>
                <a:ea typeface="Microsoft Sans Serif" panose="020B0604020202020204" pitchFamily="34" charset="0"/>
                <a:cs typeface="Arial" pitchFamily="34" charset="0"/>
              </a:rPr>
              <a:t>SalePrice vs BsmtUnfSF:</a:t>
            </a:r>
            <a:r>
              <a:rPr lang="en-US" sz="2000" b="0" i="0" dirty="0">
                <a:solidFill>
                  <a:srgbClr val="000000"/>
                </a:solidFill>
                <a:effectLst/>
                <a:latin typeface="Arial" pitchFamily="34" charset="0"/>
                <a:ea typeface="Microsoft Sans Serif" panose="020B0604020202020204" pitchFamily="34" charset="0"/>
                <a:cs typeface="Arial" pitchFamily="34" charset="0"/>
              </a:rPr>
              <a:t> There is positive linear relation between the target and BsmtUnfSF. When the unfinished basement area is below 1000 square feet, the sale price is high.</a:t>
            </a:r>
          </a:p>
          <a:p>
            <a:pPr algn="just"/>
            <a:endParaRPr lang="en-US" sz="2000" b="0" i="0" dirty="0">
              <a:solidFill>
                <a:srgbClr val="000000"/>
              </a:solidFill>
              <a:effectLst/>
              <a:latin typeface="Arial" pitchFamily="34" charset="0"/>
              <a:ea typeface="Microsoft Sans Serif" panose="020B0604020202020204" pitchFamily="34" charset="0"/>
              <a:cs typeface="Arial" pitchFamily="34" charset="0"/>
            </a:endParaRPr>
          </a:p>
          <a:p>
            <a:pPr marL="285750" indent="-285750" algn="just">
              <a:buFont typeface="Wingdings" panose="05000000000000000000" pitchFamily="2" charset="2"/>
              <a:buChar char="ü"/>
            </a:pPr>
            <a:r>
              <a:rPr lang="en-US" sz="2000" b="1" i="0" dirty="0">
                <a:solidFill>
                  <a:srgbClr val="000000"/>
                </a:solidFill>
                <a:effectLst/>
                <a:latin typeface="Arial" pitchFamily="34" charset="0"/>
                <a:ea typeface="Microsoft Sans Serif" panose="020B0604020202020204" pitchFamily="34" charset="0"/>
                <a:cs typeface="Arial" pitchFamily="34" charset="0"/>
              </a:rPr>
              <a:t>SalePrice vs TotalBsmtSF:</a:t>
            </a:r>
            <a:r>
              <a:rPr lang="en-US" sz="2000" b="0" i="0" dirty="0">
                <a:solidFill>
                  <a:srgbClr val="000000"/>
                </a:solidFill>
                <a:effectLst/>
                <a:latin typeface="Arial" pitchFamily="34" charset="0"/>
                <a:ea typeface="Microsoft Sans Serif" panose="020B0604020202020204" pitchFamily="34" charset="0"/>
                <a:cs typeface="Arial" pitchFamily="34" charset="0"/>
              </a:rPr>
              <a:t> There is positive linear relation between sale price nad TotalBsmtSF. As total basement area increases, sale price also increases.</a:t>
            </a:r>
          </a:p>
          <a:p>
            <a:pPr algn="just"/>
            <a:endParaRPr lang="en-US" sz="2000" b="0" i="0" dirty="0">
              <a:solidFill>
                <a:srgbClr val="000000"/>
              </a:solidFill>
              <a:effectLst/>
              <a:latin typeface="Arial" pitchFamily="34" charset="0"/>
              <a:ea typeface="Microsoft Sans Serif" panose="020B0604020202020204" pitchFamily="34" charset="0"/>
              <a:cs typeface="Arial" pitchFamily="34" charset="0"/>
            </a:endParaRPr>
          </a:p>
          <a:p>
            <a:pPr marL="285750" indent="-285750" algn="just">
              <a:buFont typeface="Wingdings" panose="05000000000000000000" pitchFamily="2" charset="2"/>
              <a:buChar char="ü"/>
            </a:pPr>
            <a:r>
              <a:rPr lang="en-US" sz="2000" b="1" i="0" dirty="0">
                <a:solidFill>
                  <a:srgbClr val="000000"/>
                </a:solidFill>
                <a:effectLst/>
                <a:latin typeface="Arial" pitchFamily="34" charset="0"/>
                <a:ea typeface="Microsoft Sans Serif" panose="020B0604020202020204" pitchFamily="34" charset="0"/>
                <a:cs typeface="Arial" pitchFamily="34" charset="0"/>
              </a:rPr>
              <a:t>SalePrice vs OpenPorchSF:</a:t>
            </a:r>
            <a:r>
              <a:rPr lang="en-US" sz="2000" b="0" i="0" dirty="0">
                <a:solidFill>
                  <a:srgbClr val="000000"/>
                </a:solidFill>
                <a:effectLst/>
                <a:latin typeface="Arial" pitchFamily="34" charset="0"/>
                <a:ea typeface="Microsoft Sans Serif" panose="020B0604020202020204" pitchFamily="34" charset="0"/>
                <a:cs typeface="Arial" pitchFamily="34" charset="0"/>
              </a:rPr>
              <a:t> There is a linear relation between the label and feature. The sale price is high when Open porch area is below 200 sf. Here also as the Open porch area increases, sale price is also increases.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40324420"/>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xmlns="" id="{0601019B-7EA9-3DEE-92C6-8B6BC268A8AD}"/>
              </a:ext>
            </a:extLst>
          </p:cNvPr>
          <p:cNvGraphicFramePr/>
          <p:nvPr>
            <p:extLst>
              <p:ext uri="{D42A27DB-BD31-4B8C-83A1-F6EECF244321}">
                <p14:modId xmlns:p14="http://schemas.microsoft.com/office/powerpoint/2010/main" xmlns="" val="2291185616"/>
              </p:ext>
            </p:extLst>
          </p:nvPr>
        </p:nvGraphicFramePr>
        <p:xfrm>
          <a:off x="838200" y="486872"/>
          <a:ext cx="10515600" cy="5074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xmlns="" id="{59CEAE68-A7B0-8CAB-416D-BB4F37B5F9B9}"/>
              </a:ext>
            </a:extLst>
          </p:cNvPr>
          <p:cNvPicPr>
            <a:picLocks noGrp="1" noChangeAspect="1"/>
          </p:cNvPicPr>
          <p:nvPr>
            <p:ph idx="1"/>
          </p:nvPr>
        </p:nvPicPr>
        <p:blipFill>
          <a:blip r:embed="rId6">
            <a:extLst>
              <a:ext uri="{28A0092B-C50C-407E-A947-70E740481C1C}">
                <a14:useLocalDpi xmlns:a14="http://schemas.microsoft.com/office/drawing/2010/main" xmlns="" val="0"/>
              </a:ext>
            </a:extLst>
          </a:blip>
          <a:stretch>
            <a:fillRect/>
          </a:stretch>
        </p:blipFill>
        <p:spPr>
          <a:xfrm>
            <a:off x="838201" y="1434513"/>
            <a:ext cx="10515599" cy="4762099"/>
          </a:xfrm>
        </p:spPr>
      </p:pic>
    </p:spTree>
    <p:extLst>
      <p:ext uri="{BB962C8B-B14F-4D97-AF65-F5344CB8AC3E}">
        <p14:creationId xmlns:p14="http://schemas.microsoft.com/office/powerpoint/2010/main" xmlns="" val="256927931"/>
      </p:ext>
    </p:extLst>
  </p:cSld>
  <p:clrMapOvr>
    <a:masterClrMapping/>
  </p:clrMapOvr>
  <mc:AlternateContent xmlns:mc="http://schemas.openxmlformats.org/markup-compatibility/2006">
    <mc:Choice xmlns:p14="http://schemas.microsoft.com/office/powerpoint/2010/main" xmlns=""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192BC789-0842-7932-910B-C8A7DC30C3B7}"/>
              </a:ext>
            </a:extLst>
          </p:cNvPr>
          <p:cNvGraphicFramePr/>
          <p:nvPr>
            <p:extLst>
              <p:ext uri="{D42A27DB-BD31-4B8C-83A1-F6EECF244321}">
                <p14:modId xmlns:p14="http://schemas.microsoft.com/office/powerpoint/2010/main" xmlns="" val="1947455958"/>
              </p:ext>
            </p:extLst>
          </p:nvPr>
        </p:nvGraphicFramePr>
        <p:xfrm>
          <a:off x="767179" y="530687"/>
          <a:ext cx="10515600" cy="605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D356C4ED-1CB0-4234-7077-6DF635DB9C8A}"/>
              </a:ext>
            </a:extLst>
          </p:cNvPr>
          <p:cNvSpPr>
            <a:spLocks noGrp="1"/>
          </p:cNvSpPr>
          <p:nvPr>
            <p:ph idx="1"/>
          </p:nvPr>
        </p:nvSpPr>
        <p:spPr>
          <a:xfrm>
            <a:off x="767179" y="1293224"/>
            <a:ext cx="10515600" cy="5199016"/>
          </a:xfrm>
        </p:spPr>
        <p:txBody>
          <a:bodyPr>
            <a:noAutofit/>
          </a:bodyPr>
          <a:lstStyle/>
          <a:p>
            <a:pPr marL="342900" indent="-342900" algn="just">
              <a:buFont typeface="Wingdings" panose="05000000000000000000" pitchFamily="2" charset="2"/>
              <a:buChar char="ü"/>
            </a:pPr>
            <a:r>
              <a:rPr lang="en-US" sz="2000" b="1" i="0" dirty="0">
                <a:solidFill>
                  <a:srgbClr val="000000"/>
                </a:solidFill>
                <a:effectLst/>
                <a:latin typeface="Arial" pitchFamily="34" charset="0"/>
                <a:cs typeface="Arial" pitchFamily="34" charset="0"/>
              </a:rPr>
              <a:t>SalePrice vs 1stFlrSF:</a:t>
            </a:r>
            <a:r>
              <a:rPr lang="en-US" sz="2000" b="0" i="0" dirty="0">
                <a:solidFill>
                  <a:srgbClr val="000000"/>
                </a:solidFill>
                <a:effectLst/>
                <a:latin typeface="Arial" pitchFamily="34" charset="0"/>
                <a:cs typeface="Arial" pitchFamily="34" charset="0"/>
              </a:rPr>
              <a:t> There is a linear relation between the label and feature. As we can observe in the plot, the sale price is high when the first floor area lies between 500-2000 square feet. So as the 1st floor area increases, sales price also increases moderately.</a:t>
            </a:r>
          </a:p>
          <a:p>
            <a:pPr algn="just"/>
            <a:endParaRPr lang="en-US" sz="2000" b="0" i="0" dirty="0">
              <a:solidFill>
                <a:srgbClr val="000000"/>
              </a:solidFill>
              <a:effectLst/>
              <a:latin typeface="Arial" pitchFamily="34" charset="0"/>
              <a:cs typeface="Arial" pitchFamily="34" charset="0"/>
            </a:endParaRPr>
          </a:p>
          <a:p>
            <a:pPr marL="342900" indent="-342900" algn="just">
              <a:buFont typeface="Wingdings" panose="05000000000000000000" pitchFamily="2" charset="2"/>
              <a:buChar char="ü"/>
            </a:pPr>
            <a:r>
              <a:rPr lang="en-US" sz="2000" b="1" i="0" dirty="0">
                <a:solidFill>
                  <a:srgbClr val="000000"/>
                </a:solidFill>
                <a:effectLst/>
                <a:latin typeface="Arial" pitchFamily="34" charset="0"/>
                <a:cs typeface="Arial" pitchFamily="34" charset="0"/>
              </a:rPr>
              <a:t>SalePrice vs 2ndFlrSF:</a:t>
            </a:r>
            <a:r>
              <a:rPr lang="en-US" sz="2000" b="0" i="0" dirty="0">
                <a:solidFill>
                  <a:srgbClr val="000000"/>
                </a:solidFill>
                <a:effectLst/>
                <a:latin typeface="Arial" pitchFamily="34" charset="0"/>
                <a:cs typeface="Arial" pitchFamily="34" charset="0"/>
              </a:rPr>
              <a:t> There is a positive correlation between SalePrice and 2ndFlrSF. So it is obvious that the sale price increases based on the floors.</a:t>
            </a:r>
          </a:p>
          <a:p>
            <a:pPr algn="just"/>
            <a:endParaRPr lang="en-US" sz="2000" b="0" i="0" dirty="0">
              <a:solidFill>
                <a:srgbClr val="000000"/>
              </a:solidFill>
              <a:effectLst/>
              <a:latin typeface="Arial" pitchFamily="34" charset="0"/>
              <a:cs typeface="Arial" pitchFamily="34" charset="0"/>
            </a:endParaRPr>
          </a:p>
          <a:p>
            <a:pPr marL="342900" indent="-342900" algn="just">
              <a:buFont typeface="Wingdings" panose="05000000000000000000" pitchFamily="2" charset="2"/>
              <a:buChar char="ü"/>
            </a:pPr>
            <a:r>
              <a:rPr lang="en-US" sz="2000" b="1" i="0" dirty="0">
                <a:solidFill>
                  <a:srgbClr val="000000"/>
                </a:solidFill>
                <a:effectLst/>
                <a:latin typeface="Arial" pitchFamily="34" charset="0"/>
                <a:cs typeface="Arial" pitchFamily="34" charset="0"/>
              </a:rPr>
              <a:t>SalePrice vs </a:t>
            </a:r>
            <a:r>
              <a:rPr lang="en-US" sz="2000" b="1" i="0" dirty="0" err="1">
                <a:solidFill>
                  <a:srgbClr val="000000"/>
                </a:solidFill>
                <a:effectLst/>
                <a:latin typeface="Arial" pitchFamily="34" charset="0"/>
                <a:cs typeface="Arial" pitchFamily="34" charset="0"/>
              </a:rPr>
              <a:t>GrLivArea</a:t>
            </a:r>
            <a:r>
              <a:rPr lang="en-US" sz="2000" b="1" i="0" dirty="0">
                <a:solidFill>
                  <a:srgbClr val="000000"/>
                </a:solidFill>
                <a:effectLst/>
                <a:latin typeface="Arial" pitchFamily="34" charset="0"/>
                <a:cs typeface="Arial" pitchFamily="34" charset="0"/>
              </a:rPr>
              <a:t>:</a:t>
            </a:r>
            <a:r>
              <a:rPr lang="en-US" sz="2000" b="0" i="0" dirty="0">
                <a:solidFill>
                  <a:srgbClr val="000000"/>
                </a:solidFill>
                <a:effectLst/>
                <a:latin typeface="Arial" pitchFamily="34" charset="0"/>
                <a:cs typeface="Arial" pitchFamily="34" charset="0"/>
              </a:rPr>
              <a:t> Most of the houses have above grade living area. There is a positive correlation between the label and feature. Here as the above grade living area increases, sale price also increases.</a:t>
            </a:r>
          </a:p>
          <a:p>
            <a:pPr algn="just"/>
            <a:endParaRPr lang="en-US" sz="2000" b="0" i="0" dirty="0">
              <a:solidFill>
                <a:srgbClr val="000000"/>
              </a:solidFill>
              <a:effectLst/>
              <a:latin typeface="Arial" pitchFamily="34" charset="0"/>
              <a:cs typeface="Arial" pitchFamily="34" charset="0"/>
            </a:endParaRPr>
          </a:p>
          <a:p>
            <a:pPr marL="342900" indent="-342900" algn="just">
              <a:buFont typeface="Wingdings" panose="05000000000000000000" pitchFamily="2" charset="2"/>
              <a:buChar char="ü"/>
            </a:pPr>
            <a:r>
              <a:rPr lang="en-US" sz="2000" b="1" i="0" dirty="0">
                <a:solidFill>
                  <a:srgbClr val="000000"/>
                </a:solidFill>
                <a:effectLst/>
                <a:latin typeface="Arial" pitchFamily="34" charset="0"/>
                <a:cs typeface="Arial" pitchFamily="34" charset="0"/>
              </a:rPr>
              <a:t>SalePrice vs </a:t>
            </a:r>
            <a:r>
              <a:rPr lang="en-US" sz="2000" b="1" i="0" dirty="0" err="1">
                <a:solidFill>
                  <a:srgbClr val="000000"/>
                </a:solidFill>
                <a:effectLst/>
                <a:latin typeface="Arial" pitchFamily="34" charset="0"/>
                <a:cs typeface="Arial" pitchFamily="34" charset="0"/>
              </a:rPr>
              <a:t>GarageArea</a:t>
            </a:r>
            <a:r>
              <a:rPr lang="en-US" sz="2000" b="1" i="0" dirty="0">
                <a:solidFill>
                  <a:srgbClr val="000000"/>
                </a:solidFill>
                <a:effectLst/>
                <a:latin typeface="Arial" pitchFamily="34" charset="0"/>
                <a:cs typeface="Arial" pitchFamily="34" charset="0"/>
              </a:rPr>
              <a:t>:</a:t>
            </a:r>
            <a:r>
              <a:rPr lang="en-US" sz="2000" b="0" i="0" dirty="0">
                <a:solidFill>
                  <a:srgbClr val="000000"/>
                </a:solidFill>
                <a:effectLst/>
                <a:latin typeface="Arial" pitchFamily="34" charset="0"/>
                <a:cs typeface="Arial" pitchFamily="34" charset="0"/>
              </a:rPr>
              <a:t> Similar to 2nd floor sf, here also positive linear relation between the label and feature. As size of garage area increases, sale price also increases. The sale price is high when size of garage area is between 200-800 square feet.</a:t>
            </a:r>
          </a:p>
          <a:p>
            <a:endParaRPr lang="en-IN" sz="2000" dirty="0">
              <a:latin typeface="Arial" pitchFamily="34" charset="0"/>
              <a:cs typeface="Arial" pitchFamily="34" charset="0"/>
            </a:endParaRPr>
          </a:p>
          <a:p>
            <a:endParaRPr lang="en-IN" sz="2000" dirty="0">
              <a:latin typeface="Arial" pitchFamily="34" charset="0"/>
              <a:cs typeface="Arial" pitchFamily="34" charset="0"/>
            </a:endParaRPr>
          </a:p>
        </p:txBody>
      </p:sp>
    </p:spTree>
    <p:extLst>
      <p:ext uri="{BB962C8B-B14F-4D97-AF65-F5344CB8AC3E}">
        <p14:creationId xmlns:p14="http://schemas.microsoft.com/office/powerpoint/2010/main" xmlns="" val="1072713284"/>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xmlns="" id="{6238F461-27A8-4219-96E4-5ABA589C5357}"/>
              </a:ext>
            </a:extLst>
          </p:cNvPr>
          <p:cNvGraphicFramePr/>
          <p:nvPr>
            <p:extLst>
              <p:ext uri="{D42A27DB-BD31-4B8C-83A1-F6EECF244321}">
                <p14:modId xmlns:p14="http://schemas.microsoft.com/office/powerpoint/2010/main" xmlns="" val="244433978"/>
              </p:ext>
            </p:extLst>
          </p:nvPr>
        </p:nvGraphicFramePr>
        <p:xfrm>
          <a:off x="838200" y="435006"/>
          <a:ext cx="10515600" cy="555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xmlns="" id="{F5D20CCF-5AF6-DC80-2980-0DBCAA8BA840}"/>
              </a:ext>
            </a:extLst>
          </p:cNvPr>
          <p:cNvPicPr>
            <a:picLocks noGrp="1" noChangeAspect="1"/>
          </p:cNvPicPr>
          <p:nvPr>
            <p:ph idx="1"/>
          </p:nvPr>
        </p:nvPicPr>
        <p:blipFill>
          <a:blip r:embed="rId6">
            <a:extLst>
              <a:ext uri="{28A0092B-C50C-407E-A947-70E740481C1C}">
                <a14:useLocalDpi xmlns:a14="http://schemas.microsoft.com/office/drawing/2010/main" xmlns="" val="0"/>
              </a:ext>
            </a:extLst>
          </a:blip>
          <a:stretch>
            <a:fillRect/>
          </a:stretch>
        </p:blipFill>
        <p:spPr>
          <a:xfrm>
            <a:off x="838200" y="1506662"/>
            <a:ext cx="10515600" cy="4618930"/>
          </a:xfrm>
        </p:spPr>
      </p:pic>
    </p:spTree>
    <p:extLst>
      <p:ext uri="{BB962C8B-B14F-4D97-AF65-F5344CB8AC3E}">
        <p14:creationId xmlns:p14="http://schemas.microsoft.com/office/powerpoint/2010/main" xmlns="" val="2112846733"/>
      </p:ext>
    </p:extLst>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08A2E8C6-1D22-3452-2648-3E5FF8F3315C}"/>
              </a:ext>
            </a:extLst>
          </p:cNvPr>
          <p:cNvGraphicFramePr/>
          <p:nvPr>
            <p:extLst>
              <p:ext uri="{D42A27DB-BD31-4B8C-83A1-F6EECF244321}">
                <p14:modId xmlns:p14="http://schemas.microsoft.com/office/powerpoint/2010/main" xmlns="" val="1134330752"/>
              </p:ext>
            </p:extLst>
          </p:nvPr>
        </p:nvGraphicFramePr>
        <p:xfrm>
          <a:off x="838200" y="479325"/>
          <a:ext cx="10515600" cy="4883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816CA0DD-9AB0-067D-79FF-25B0C536A137}"/>
              </a:ext>
            </a:extLst>
          </p:cNvPr>
          <p:cNvSpPr>
            <a:spLocks noGrp="1"/>
          </p:cNvSpPr>
          <p:nvPr>
            <p:ph idx="1"/>
          </p:nvPr>
        </p:nvSpPr>
        <p:spPr>
          <a:xfrm>
            <a:off x="838200" y="979714"/>
            <a:ext cx="10515600" cy="5381897"/>
          </a:xfrm>
        </p:spPr>
        <p:txBody>
          <a:bodyPr>
            <a:noAutofit/>
          </a:bodyPr>
          <a:lstStyle/>
          <a:p>
            <a:pPr marL="342900" lvl="0" indent="-342900" algn="just">
              <a:lnSpc>
                <a:spcPct val="107000"/>
              </a:lnSpc>
              <a:buFont typeface="Wingdings" panose="05000000000000000000" pitchFamily="2" charset="2"/>
              <a:buChar char=""/>
            </a:pPr>
            <a:r>
              <a:rPr lang="en-IN" sz="2000" b="1" dirty="0">
                <a:solidFill>
                  <a:srgbClr val="000000"/>
                </a:solidFill>
                <a:effectLst/>
                <a:latin typeface="Arial" pitchFamily="34" charset="0"/>
                <a:ea typeface="Times New Roman" panose="02020603050405020304" pitchFamily="18" charset="0"/>
                <a:cs typeface="Arial" pitchFamily="34" charset="0"/>
              </a:rPr>
              <a:t>SalePrice vs AgeBuilt:</a:t>
            </a:r>
            <a:r>
              <a:rPr lang="en-IN" sz="2000" dirty="0">
                <a:solidFill>
                  <a:srgbClr val="000000"/>
                </a:solidFill>
                <a:effectLst/>
                <a:latin typeface="Arial" pitchFamily="34" charset="0"/>
                <a:ea typeface="Times New Roman" panose="02020603050405020304" pitchFamily="18" charset="0"/>
                <a:cs typeface="Arial" pitchFamily="34" charset="0"/>
              </a:rPr>
              <a:t> From the plot I can notice there is negative linear relation between sale price and AgeBuilt. The buildings which have built long back are having less sales price compare to new buildings. Also, there are presence of outliers in the data.</a:t>
            </a:r>
          </a:p>
          <a:p>
            <a:pPr lvl="0" algn="just">
              <a:lnSpc>
                <a:spcPct val="107000"/>
              </a:lnSpc>
            </a:pPr>
            <a:endParaRPr lang="en-IN" sz="2000" dirty="0">
              <a:effectLst/>
              <a:latin typeface="Arial" pitchFamily="34" charset="0"/>
              <a:ea typeface="Calibri" panose="020F0502020204030204" pitchFamily="34" charset="0"/>
              <a:cs typeface="Arial" pitchFamily="34" charset="0"/>
            </a:endParaRPr>
          </a:p>
          <a:p>
            <a:pPr marL="342900" lvl="0" indent="-342900" algn="just">
              <a:lnSpc>
                <a:spcPct val="107000"/>
              </a:lnSpc>
              <a:buFont typeface="Wingdings" panose="05000000000000000000" pitchFamily="2" charset="2"/>
              <a:buChar char=""/>
            </a:pPr>
            <a:r>
              <a:rPr lang="en-IN" sz="2000" b="1" dirty="0">
                <a:solidFill>
                  <a:srgbClr val="000000"/>
                </a:solidFill>
                <a:effectLst/>
                <a:latin typeface="Arial" pitchFamily="34" charset="0"/>
                <a:ea typeface="Times New Roman" panose="02020603050405020304" pitchFamily="18" charset="0"/>
                <a:cs typeface="Arial" pitchFamily="34" charset="0"/>
              </a:rPr>
              <a:t>SalePrice vs AgeRemod:</a:t>
            </a:r>
            <a:r>
              <a:rPr lang="en-IN" sz="2000" dirty="0">
                <a:solidFill>
                  <a:srgbClr val="000000"/>
                </a:solidFill>
                <a:effectLst/>
                <a:latin typeface="Arial" pitchFamily="34" charset="0"/>
                <a:ea typeface="Times New Roman" panose="02020603050405020304" pitchFamily="18" charset="0"/>
                <a:cs typeface="Arial" pitchFamily="34" charset="0"/>
              </a:rPr>
              <a:t> Similar to AgeBuilt, there is a negative linear relation between the label and features. As if Building modification has done long back then the price is less compared to new one. As the age increases, sale price decreases.</a:t>
            </a:r>
          </a:p>
          <a:p>
            <a:pPr lvl="0" algn="just">
              <a:lnSpc>
                <a:spcPct val="107000"/>
              </a:lnSpc>
            </a:pPr>
            <a:endParaRPr lang="en-IN" sz="2000" dirty="0">
              <a:effectLst/>
              <a:latin typeface="Arial" pitchFamily="34" charset="0"/>
              <a:ea typeface="Calibri" panose="020F0502020204030204" pitchFamily="34" charset="0"/>
              <a:cs typeface="Arial" pitchFamily="34" charset="0"/>
            </a:endParaRPr>
          </a:p>
          <a:p>
            <a:pPr marL="342900" lvl="0" indent="-342900" algn="just">
              <a:lnSpc>
                <a:spcPct val="107000"/>
              </a:lnSpc>
              <a:buFont typeface="Wingdings" panose="05000000000000000000" pitchFamily="2" charset="2"/>
              <a:buChar char=""/>
            </a:pPr>
            <a:r>
              <a:rPr lang="en-IN" sz="2000" b="1" dirty="0">
                <a:solidFill>
                  <a:srgbClr val="000000"/>
                </a:solidFill>
                <a:effectLst/>
                <a:latin typeface="Arial" pitchFamily="34" charset="0"/>
                <a:ea typeface="Times New Roman" panose="02020603050405020304" pitchFamily="18" charset="0"/>
                <a:cs typeface="Arial" pitchFamily="34" charset="0"/>
              </a:rPr>
              <a:t>SalePrice vs AgeGarage:</a:t>
            </a:r>
            <a:r>
              <a:rPr lang="en-IN" sz="2000" dirty="0">
                <a:solidFill>
                  <a:srgbClr val="000000"/>
                </a:solidFill>
                <a:effectLst/>
                <a:latin typeface="Arial" pitchFamily="34" charset="0"/>
                <a:ea typeface="Times New Roman" panose="02020603050405020304" pitchFamily="18" charset="0"/>
                <a:cs typeface="Arial" pitchFamily="34" charset="0"/>
              </a:rPr>
              <a:t> There is negative linear relation and houses which are having recently built garages, they have high sale price. As the age of the garage was built increases, the sale price decreases.</a:t>
            </a:r>
          </a:p>
          <a:p>
            <a:pPr lvl="0" algn="just">
              <a:lnSpc>
                <a:spcPct val="107000"/>
              </a:lnSpc>
            </a:pPr>
            <a:endParaRPr lang="en-IN" sz="2000" dirty="0">
              <a:effectLst/>
              <a:latin typeface="Arial" pitchFamily="34" charset="0"/>
              <a:ea typeface="Calibri" panose="020F0502020204030204" pitchFamily="34" charset="0"/>
              <a:cs typeface="Arial" pitchFamily="34" charset="0"/>
            </a:endParaRPr>
          </a:p>
          <a:p>
            <a:pPr marL="342900" lvl="0" indent="-342900" algn="just">
              <a:lnSpc>
                <a:spcPct val="107000"/>
              </a:lnSpc>
              <a:spcAft>
                <a:spcPts val="800"/>
              </a:spcAft>
              <a:buFont typeface="Wingdings" panose="05000000000000000000" pitchFamily="2" charset="2"/>
              <a:buChar char=""/>
            </a:pPr>
            <a:r>
              <a:rPr lang="en-IN" sz="2000" b="1" dirty="0">
                <a:solidFill>
                  <a:srgbClr val="000000"/>
                </a:solidFill>
                <a:effectLst/>
                <a:latin typeface="Arial" pitchFamily="34" charset="0"/>
                <a:ea typeface="Times New Roman" panose="02020603050405020304" pitchFamily="18" charset="0"/>
                <a:cs typeface="Arial" pitchFamily="34" charset="0"/>
              </a:rPr>
              <a:t>SalePrice vs YrSold:</a:t>
            </a:r>
            <a:r>
              <a:rPr lang="en-IN" sz="2000" dirty="0">
                <a:solidFill>
                  <a:srgbClr val="000000"/>
                </a:solidFill>
                <a:effectLst/>
                <a:latin typeface="Arial" pitchFamily="34" charset="0"/>
                <a:ea typeface="Times New Roman" panose="02020603050405020304" pitchFamily="18" charset="0"/>
                <a:cs typeface="Arial" pitchFamily="34" charset="0"/>
              </a:rPr>
              <a:t> Almost all the buildings sold in the recent years and all of them have same sale price. There is no significance difference.</a:t>
            </a:r>
            <a:endParaRPr lang="en-IN" sz="2000" dirty="0">
              <a:effectLst/>
              <a:latin typeface="Arial" pitchFamily="34" charset="0"/>
              <a:ea typeface="Calibri" panose="020F0502020204030204" pitchFamily="34" charset="0"/>
              <a:cs typeface="Arial" pitchFamily="34" charset="0"/>
            </a:endParaRPr>
          </a:p>
          <a:p>
            <a:endParaRPr lang="en-IN" sz="2000" dirty="0">
              <a:latin typeface="Arial" pitchFamily="34" charset="0"/>
              <a:cs typeface="Arial" pitchFamily="34" charset="0"/>
            </a:endParaRPr>
          </a:p>
        </p:txBody>
      </p:sp>
    </p:spTree>
    <p:extLst>
      <p:ext uri="{BB962C8B-B14F-4D97-AF65-F5344CB8AC3E}">
        <p14:creationId xmlns:p14="http://schemas.microsoft.com/office/powerpoint/2010/main" xmlns="" val="2751601085"/>
      </p:ext>
    </p:extLst>
  </p:cSld>
  <p:clrMapOvr>
    <a:masterClrMapping/>
  </p:clrMapOvr>
  <p:transition spd="slow">
    <p:wheel spokes="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FFD8DB91-F638-3F99-017F-06142A91E55D}"/>
              </a:ext>
            </a:extLst>
          </p:cNvPr>
          <p:cNvGraphicFramePr/>
          <p:nvPr>
            <p:extLst>
              <p:ext uri="{D42A27DB-BD31-4B8C-83A1-F6EECF244321}">
                <p14:modId xmlns:p14="http://schemas.microsoft.com/office/powerpoint/2010/main" xmlns="" val="821133850"/>
              </p:ext>
            </p:extLst>
          </p:nvPr>
        </p:nvGraphicFramePr>
        <p:xfrm>
          <a:off x="838200" y="437289"/>
          <a:ext cx="10515601" cy="539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F7A8EE43-2211-FBD4-420E-46D0FFA10713}"/>
              </a:ext>
            </a:extLst>
          </p:cNvPr>
          <p:cNvSpPr>
            <a:spLocks noGrp="1"/>
          </p:cNvSpPr>
          <p:nvPr>
            <p:ph idx="1"/>
          </p:nvPr>
        </p:nvSpPr>
        <p:spPr>
          <a:xfrm>
            <a:off x="838201" y="1619910"/>
            <a:ext cx="10515600" cy="4800802"/>
          </a:xfrm>
        </p:spPr>
        <p:txBody>
          <a:bodyPr>
            <a:normAutofit fontScale="70000" lnSpcReduction="20000"/>
          </a:bodyPr>
          <a:lstStyle/>
          <a:p>
            <a:pPr>
              <a:buFont typeface="Wingdings" panose="05000000000000000000" pitchFamily="2" charset="2"/>
              <a:buChar char="§"/>
            </a:pPr>
            <a:r>
              <a:rPr lang="en-US" sz="2900"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a:buFont typeface="Wingdings" panose="05000000000000000000" pitchFamily="2" charset="2"/>
              <a:buChar char="§"/>
            </a:pPr>
            <a:r>
              <a:rPr lang="en-US" sz="2900" dirty="0">
                <a:latin typeface="Times New Roman" panose="02020603050405020304" pitchFamily="18" charset="0"/>
                <a:ea typeface="Microsoft Sans Serif" panose="020B0604020202020204" pitchFamily="34" charset="0"/>
                <a:cs typeface="Times New Roman" panose="02020603050405020304" pitchFamily="18" charset="0"/>
              </a:rPr>
              <a:t>Problem Statement</a:t>
            </a:r>
          </a:p>
          <a:p>
            <a:pPr>
              <a:buFont typeface="Wingdings" panose="05000000000000000000" pitchFamily="2" charset="2"/>
              <a:buChar char="§"/>
            </a:pPr>
            <a:r>
              <a:rPr lang="en-US" sz="2900" dirty="0">
                <a:latin typeface="Times New Roman" panose="02020603050405020304" pitchFamily="18" charset="0"/>
                <a:ea typeface="Microsoft Sans Serif" panose="020B0604020202020204" pitchFamily="34" charset="0"/>
                <a:cs typeface="Times New Roman" panose="02020603050405020304" pitchFamily="18" charset="0"/>
              </a:rPr>
              <a:t>Problem Understanding</a:t>
            </a:r>
          </a:p>
          <a:p>
            <a:pPr>
              <a:buFont typeface="Wingdings" panose="05000000000000000000" pitchFamily="2" charset="2"/>
              <a:buChar char="§"/>
            </a:pPr>
            <a:r>
              <a:rPr lang="en-US" sz="2900" dirty="0">
                <a:latin typeface="Times New Roman" panose="02020603050405020304" pitchFamily="18" charset="0"/>
                <a:ea typeface="Microsoft Sans Serif" panose="020B0604020202020204" pitchFamily="34" charset="0"/>
                <a:cs typeface="Times New Roman" panose="02020603050405020304" pitchFamily="18" charset="0"/>
              </a:rPr>
              <a:t>What Is Housing Price Prediction?</a:t>
            </a:r>
          </a:p>
          <a:p>
            <a:pPr>
              <a:buFont typeface="Wingdings" panose="05000000000000000000" pitchFamily="2" charset="2"/>
              <a:buChar char="§"/>
            </a:pPr>
            <a:r>
              <a:rPr lang="en-US" sz="2900" dirty="0">
                <a:latin typeface="Times New Roman" panose="02020603050405020304" pitchFamily="18" charset="0"/>
                <a:ea typeface="Microsoft Sans Serif" panose="020B0604020202020204" pitchFamily="34" charset="0"/>
                <a:cs typeface="Times New Roman" panose="02020603050405020304" pitchFamily="18" charset="0"/>
              </a:rPr>
              <a:t>Importance of Housing Price Prediction</a:t>
            </a:r>
          </a:p>
          <a:p>
            <a:pPr>
              <a:buFont typeface="Wingdings" panose="05000000000000000000" pitchFamily="2" charset="2"/>
              <a:buChar char="§"/>
            </a:pPr>
            <a:r>
              <a:rPr lang="en-US" sz="2900" dirty="0">
                <a:latin typeface="Times New Roman" panose="02020603050405020304" pitchFamily="18" charset="0"/>
                <a:ea typeface="Microsoft Sans Serif" panose="020B0604020202020204" pitchFamily="34" charset="0"/>
                <a:cs typeface="Times New Roman" panose="02020603050405020304" pitchFamily="18" charset="0"/>
              </a:rPr>
              <a:t>Benefits of Housing Price Prediction</a:t>
            </a:r>
          </a:p>
          <a:p>
            <a:pPr>
              <a:buFont typeface="Wingdings" panose="05000000000000000000" pitchFamily="2" charset="2"/>
              <a:buChar char="§"/>
            </a:pPr>
            <a:r>
              <a:rPr lang="en-US" sz="2900" dirty="0">
                <a:latin typeface="Times New Roman" panose="02020603050405020304" pitchFamily="18" charset="0"/>
                <a:ea typeface="Microsoft Sans Serif" panose="020B0604020202020204" pitchFamily="34" charset="0"/>
                <a:cs typeface="Times New Roman" panose="02020603050405020304" pitchFamily="18" charset="0"/>
              </a:rPr>
              <a:t>Data Analysis &amp; Modelling Flowchart</a:t>
            </a:r>
          </a:p>
          <a:p>
            <a:pPr>
              <a:buFont typeface="Wingdings" panose="05000000000000000000" pitchFamily="2" charset="2"/>
              <a:buChar char="§"/>
            </a:pPr>
            <a:r>
              <a:rPr lang="en-US" sz="2900" dirty="0">
                <a:latin typeface="Times New Roman" panose="02020603050405020304" pitchFamily="18" charset="0"/>
                <a:ea typeface="Microsoft Sans Serif" panose="020B0604020202020204" pitchFamily="34" charset="0"/>
                <a:cs typeface="Times New Roman" panose="02020603050405020304" pitchFamily="18" charset="0"/>
              </a:rPr>
              <a:t>Exploratory Data Analysis</a:t>
            </a:r>
          </a:p>
          <a:p>
            <a:pPr>
              <a:buFont typeface="Wingdings" panose="05000000000000000000" pitchFamily="2" charset="2"/>
              <a:buChar char="§"/>
            </a:pPr>
            <a:r>
              <a:rPr lang="en-US" sz="2900" dirty="0">
                <a:latin typeface="Times New Roman" panose="02020603050405020304" pitchFamily="18" charset="0"/>
                <a:ea typeface="Microsoft Sans Serif" panose="020B0604020202020204" pitchFamily="34" charset="0"/>
                <a:cs typeface="Times New Roman" panose="02020603050405020304" pitchFamily="18" charset="0"/>
              </a:rPr>
              <a:t>Visualizations</a:t>
            </a:r>
          </a:p>
          <a:p>
            <a:pPr>
              <a:buFont typeface="Wingdings" panose="05000000000000000000" pitchFamily="2" charset="2"/>
              <a:buChar char="§"/>
            </a:pPr>
            <a:r>
              <a:rPr lang="en-US" sz="2900" dirty="0">
                <a:latin typeface="Times New Roman" panose="02020603050405020304" pitchFamily="18" charset="0"/>
                <a:ea typeface="Microsoft Sans Serif" panose="020B0604020202020204" pitchFamily="34" charset="0"/>
                <a:cs typeface="Times New Roman" panose="02020603050405020304" pitchFamily="18" charset="0"/>
              </a:rPr>
              <a:t>Data Analysis Steps Done</a:t>
            </a:r>
          </a:p>
          <a:p>
            <a:pPr>
              <a:buFont typeface="Wingdings" panose="05000000000000000000" pitchFamily="2" charset="2"/>
              <a:buChar char="§"/>
            </a:pPr>
            <a:r>
              <a:rPr lang="en-US" sz="2900" dirty="0">
                <a:latin typeface="Times New Roman" panose="02020603050405020304" pitchFamily="18" charset="0"/>
                <a:ea typeface="Microsoft Sans Serif" panose="020B0604020202020204" pitchFamily="34" charset="0"/>
                <a:cs typeface="Times New Roman" panose="02020603050405020304" pitchFamily="18" charset="0"/>
              </a:rPr>
              <a:t>Assumptions</a:t>
            </a:r>
          </a:p>
          <a:p>
            <a:pPr>
              <a:buFont typeface="Wingdings" panose="05000000000000000000" pitchFamily="2" charset="2"/>
              <a:buChar char="§"/>
            </a:pPr>
            <a:r>
              <a:rPr lang="en-US" sz="2900" dirty="0">
                <a:latin typeface="Times New Roman" panose="02020603050405020304" pitchFamily="18" charset="0"/>
                <a:ea typeface="Microsoft Sans Serif" panose="020B0604020202020204" pitchFamily="34" charset="0"/>
                <a:cs typeface="Times New Roman" panose="02020603050405020304" pitchFamily="18" charset="0"/>
              </a:rPr>
              <a:t>Model Building</a:t>
            </a:r>
          </a:p>
          <a:p>
            <a:pPr>
              <a:buFont typeface="Wingdings" panose="05000000000000000000" pitchFamily="2" charset="2"/>
              <a:buChar char="§"/>
            </a:pPr>
            <a:r>
              <a:rPr lang="en-US" sz="2900" dirty="0">
                <a:latin typeface="Times New Roman" panose="02020603050405020304" pitchFamily="18" charset="0"/>
                <a:ea typeface="Microsoft Sans Serif" panose="020B0604020202020204" pitchFamily="34" charset="0"/>
                <a:cs typeface="Times New Roman" panose="02020603050405020304" pitchFamily="18" charset="0"/>
              </a:rPr>
              <a:t>Hyper Parameter Tuning</a:t>
            </a:r>
          </a:p>
          <a:p>
            <a:pPr>
              <a:buFont typeface="Wingdings" panose="05000000000000000000" pitchFamily="2" charset="2"/>
              <a:buChar char="§"/>
            </a:pPr>
            <a:r>
              <a:rPr lang="en-US" sz="2900" dirty="0">
                <a:latin typeface="Times New Roman" panose="02020603050405020304" pitchFamily="18" charset="0"/>
                <a:ea typeface="Microsoft Sans Serif" panose="020B0604020202020204" pitchFamily="34" charset="0"/>
                <a:cs typeface="Times New Roman" panose="02020603050405020304" pitchFamily="18" charset="0"/>
              </a:rPr>
              <a:t>Saving the model and prediction results</a:t>
            </a:r>
          </a:p>
          <a:p>
            <a:pPr>
              <a:buFont typeface="Wingdings" panose="05000000000000000000" pitchFamily="2" charset="2"/>
              <a:buChar char="§"/>
            </a:pPr>
            <a:r>
              <a:rPr lang="en-US" sz="2900" dirty="0">
                <a:latin typeface="Times New Roman" panose="02020603050405020304" pitchFamily="18" charset="0"/>
                <a:ea typeface="Microsoft Sans Serif" panose="020B0604020202020204" pitchFamily="34" charset="0"/>
                <a:cs typeface="Times New Roman" panose="02020603050405020304" pitchFamily="18" charset="0"/>
              </a:rPr>
              <a:t>Conclusion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0152973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xmlns="" id="{B5E40675-8EAE-EABE-2FF5-1851C899B266}"/>
              </a:ext>
            </a:extLst>
          </p:cNvPr>
          <p:cNvGraphicFramePr/>
          <p:nvPr>
            <p:extLst>
              <p:ext uri="{D42A27DB-BD31-4B8C-83A1-F6EECF244321}">
                <p14:modId xmlns:p14="http://schemas.microsoft.com/office/powerpoint/2010/main" xmlns="" val="1078089222"/>
              </p:ext>
            </p:extLst>
          </p:nvPr>
        </p:nvGraphicFramePr>
        <p:xfrm>
          <a:off x="838200" y="365126"/>
          <a:ext cx="10515600" cy="655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xmlns="" id="{993C5570-C9E3-62CD-1E4D-3D2A2AEE783F}"/>
              </a:ext>
            </a:extLst>
          </p:cNvPr>
          <p:cNvPicPr>
            <a:picLocks noGrp="1" noChangeAspect="1"/>
          </p:cNvPicPr>
          <p:nvPr>
            <p:ph idx="1"/>
          </p:nvPr>
        </p:nvPicPr>
        <p:blipFill>
          <a:blip r:embed="rId6">
            <a:extLst>
              <a:ext uri="{28A0092B-C50C-407E-A947-70E740481C1C}">
                <a14:useLocalDpi xmlns:a14="http://schemas.microsoft.com/office/drawing/2010/main" xmlns="" val="0"/>
              </a:ext>
            </a:extLst>
          </a:blip>
          <a:stretch>
            <a:fillRect/>
          </a:stretch>
        </p:blipFill>
        <p:spPr>
          <a:xfrm>
            <a:off x="838200" y="1435455"/>
            <a:ext cx="10515600" cy="4601361"/>
          </a:xfrm>
        </p:spPr>
      </p:pic>
    </p:spTree>
    <p:extLst>
      <p:ext uri="{BB962C8B-B14F-4D97-AF65-F5344CB8AC3E}">
        <p14:creationId xmlns:p14="http://schemas.microsoft.com/office/powerpoint/2010/main" xmlns="" val="4233034158"/>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9197FC37-5F43-616F-46DE-FD91459B5D36}"/>
              </a:ext>
            </a:extLst>
          </p:cNvPr>
          <p:cNvGraphicFramePr/>
          <p:nvPr>
            <p:extLst>
              <p:ext uri="{D42A27DB-BD31-4B8C-83A1-F6EECF244321}">
                <p14:modId xmlns:p14="http://schemas.microsoft.com/office/powerpoint/2010/main" xmlns="" val="4003712093"/>
              </p:ext>
            </p:extLst>
          </p:nvPr>
        </p:nvGraphicFramePr>
        <p:xfrm>
          <a:off x="838200" y="533801"/>
          <a:ext cx="10515600" cy="5403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D5BAEB47-3FC9-1CFA-2169-5958B4ECB6F3}"/>
              </a:ext>
            </a:extLst>
          </p:cNvPr>
          <p:cNvSpPr>
            <a:spLocks noGrp="1"/>
          </p:cNvSpPr>
          <p:nvPr>
            <p:ph idx="1"/>
          </p:nvPr>
        </p:nvSpPr>
        <p:spPr>
          <a:xfrm>
            <a:off x="838200" y="1523784"/>
            <a:ext cx="10515600" cy="4351338"/>
          </a:xfrm>
        </p:spPr>
        <p:txBody>
          <a:bodyPr>
            <a:normAutofit/>
          </a:bodyPr>
          <a:lstStyle/>
          <a:p>
            <a:pPr marL="342900" indent="-342900" algn="just">
              <a:buFont typeface="Wingdings" panose="05000000000000000000" pitchFamily="2" charset="2"/>
              <a:buChar char="ü"/>
            </a:pPr>
            <a:r>
              <a:rPr lang="en-US" sz="2000" b="1" i="0" dirty="0">
                <a:solidFill>
                  <a:srgbClr val="000000"/>
                </a:solidFill>
                <a:effectLst/>
                <a:latin typeface="Arial" pitchFamily="34" charset="0"/>
                <a:cs typeface="Arial" pitchFamily="34" charset="0"/>
              </a:rPr>
              <a:t>SalePrice vs </a:t>
            </a:r>
            <a:r>
              <a:rPr lang="en-US" sz="2000" b="1" i="0" dirty="0" err="1">
                <a:solidFill>
                  <a:srgbClr val="000000"/>
                </a:solidFill>
                <a:effectLst/>
                <a:latin typeface="Arial" pitchFamily="34" charset="0"/>
                <a:cs typeface="Arial" pitchFamily="34" charset="0"/>
              </a:rPr>
              <a:t>MSSubClass</a:t>
            </a:r>
            <a:r>
              <a:rPr lang="en-US" sz="2000" b="1" i="0" dirty="0">
                <a:solidFill>
                  <a:srgbClr val="000000"/>
                </a:solidFill>
                <a:effectLst/>
                <a:latin typeface="Arial" pitchFamily="34" charset="0"/>
                <a:cs typeface="Arial" pitchFamily="34" charset="0"/>
              </a:rPr>
              <a:t>:</a:t>
            </a:r>
            <a:r>
              <a:rPr lang="en-US" sz="2000" b="0" i="0" dirty="0">
                <a:solidFill>
                  <a:srgbClr val="000000"/>
                </a:solidFill>
                <a:effectLst/>
                <a:latin typeface="Arial" pitchFamily="34" charset="0"/>
                <a:cs typeface="Arial" pitchFamily="34" charset="0"/>
              </a:rPr>
              <a:t> The sale price is high for the </a:t>
            </a:r>
            <a:r>
              <a:rPr lang="en-US" sz="2000" b="0" i="0" dirty="0" err="1">
                <a:solidFill>
                  <a:srgbClr val="000000"/>
                </a:solidFill>
                <a:effectLst/>
                <a:latin typeface="Arial" pitchFamily="34" charset="0"/>
                <a:cs typeface="Arial" pitchFamily="34" charset="0"/>
              </a:rPr>
              <a:t>MSSubClass</a:t>
            </a:r>
            <a:r>
              <a:rPr lang="en-US" sz="2000" b="0" i="0" dirty="0">
                <a:solidFill>
                  <a:srgbClr val="000000"/>
                </a:solidFill>
                <a:effectLst/>
                <a:latin typeface="Arial" pitchFamily="34" charset="0"/>
                <a:cs typeface="Arial" pitchFamily="34" charset="0"/>
              </a:rPr>
              <a:t> 60,120 and 20.</a:t>
            </a:r>
          </a:p>
          <a:p>
            <a:pPr algn="just"/>
            <a:endParaRPr lang="en-US" sz="2000" b="0" i="0" dirty="0">
              <a:solidFill>
                <a:srgbClr val="000000"/>
              </a:solidFill>
              <a:effectLst/>
              <a:latin typeface="Arial" pitchFamily="34" charset="0"/>
              <a:cs typeface="Arial" pitchFamily="34" charset="0"/>
            </a:endParaRPr>
          </a:p>
          <a:p>
            <a:pPr marL="342900" indent="-342900" algn="just">
              <a:buFont typeface="Wingdings" panose="05000000000000000000" pitchFamily="2" charset="2"/>
              <a:buChar char="ü"/>
            </a:pPr>
            <a:r>
              <a:rPr lang="en-US" sz="2000" b="1" i="0" dirty="0">
                <a:solidFill>
                  <a:srgbClr val="000000"/>
                </a:solidFill>
                <a:effectLst/>
                <a:latin typeface="Arial" pitchFamily="34" charset="0"/>
                <a:cs typeface="Arial" pitchFamily="34" charset="0"/>
              </a:rPr>
              <a:t>SalePrice vs </a:t>
            </a:r>
            <a:r>
              <a:rPr lang="en-US" sz="2000" b="1" i="0" dirty="0" err="1">
                <a:solidFill>
                  <a:srgbClr val="000000"/>
                </a:solidFill>
                <a:effectLst/>
                <a:latin typeface="Arial" pitchFamily="34" charset="0"/>
                <a:cs typeface="Arial" pitchFamily="34" charset="0"/>
              </a:rPr>
              <a:t>BedroomAbvGr</a:t>
            </a:r>
            <a:r>
              <a:rPr lang="en-US" sz="2000" b="1" i="0" dirty="0">
                <a:solidFill>
                  <a:srgbClr val="000000"/>
                </a:solidFill>
                <a:effectLst/>
                <a:latin typeface="Arial" pitchFamily="34" charset="0"/>
                <a:cs typeface="Arial" pitchFamily="34" charset="0"/>
              </a:rPr>
              <a:t>:</a:t>
            </a:r>
            <a:r>
              <a:rPr lang="en-US" sz="2000" b="0" i="0" dirty="0">
                <a:solidFill>
                  <a:srgbClr val="000000"/>
                </a:solidFill>
                <a:effectLst/>
                <a:latin typeface="Arial" pitchFamily="34" charset="0"/>
                <a:cs typeface="Arial" pitchFamily="34" charset="0"/>
              </a:rPr>
              <a:t> Many houses are having 0 and 4 bedrooms have high sales price also houses having 8 bedrooms also have high sales price. Other bedroom grades have average sale price.</a:t>
            </a:r>
          </a:p>
          <a:p>
            <a:pPr algn="just"/>
            <a:endParaRPr lang="en-US" sz="2000" b="0" i="0" dirty="0">
              <a:solidFill>
                <a:srgbClr val="000000"/>
              </a:solidFill>
              <a:effectLst/>
              <a:latin typeface="Arial" pitchFamily="34" charset="0"/>
              <a:cs typeface="Arial" pitchFamily="34" charset="0"/>
            </a:endParaRPr>
          </a:p>
          <a:p>
            <a:pPr marL="342900" indent="-342900" algn="just">
              <a:buFont typeface="Wingdings" panose="05000000000000000000" pitchFamily="2" charset="2"/>
              <a:buChar char="ü"/>
            </a:pPr>
            <a:r>
              <a:rPr lang="en-US" sz="2000" b="1" i="0" dirty="0">
                <a:solidFill>
                  <a:srgbClr val="000000"/>
                </a:solidFill>
                <a:effectLst/>
                <a:latin typeface="Arial" pitchFamily="34" charset="0"/>
                <a:cs typeface="Arial" pitchFamily="34" charset="0"/>
              </a:rPr>
              <a:t>SalePrice vs </a:t>
            </a:r>
            <a:r>
              <a:rPr lang="en-US" sz="2000" b="1" i="0" dirty="0" err="1">
                <a:solidFill>
                  <a:srgbClr val="000000"/>
                </a:solidFill>
                <a:effectLst/>
                <a:latin typeface="Arial" pitchFamily="34" charset="0"/>
                <a:cs typeface="Arial" pitchFamily="34" charset="0"/>
              </a:rPr>
              <a:t>KitchenAbvGr</a:t>
            </a:r>
            <a:r>
              <a:rPr lang="en-US" sz="2000" b="1" i="0" dirty="0">
                <a:solidFill>
                  <a:srgbClr val="000000"/>
                </a:solidFill>
                <a:effectLst/>
                <a:latin typeface="Arial" pitchFamily="34" charset="0"/>
                <a:cs typeface="Arial" pitchFamily="34" charset="0"/>
              </a:rPr>
              <a:t>:</a:t>
            </a:r>
            <a:r>
              <a:rPr lang="en-US" sz="2000" b="0" i="0" dirty="0">
                <a:solidFill>
                  <a:srgbClr val="000000"/>
                </a:solidFill>
                <a:effectLst/>
                <a:latin typeface="Arial" pitchFamily="34" charset="0"/>
                <a:cs typeface="Arial" pitchFamily="34" charset="0"/>
              </a:rPr>
              <a:t> Most of the houses have single kitchen and few houses have 2 kitchens. The sale price is also high in case of the houses having single kitchen.</a:t>
            </a:r>
          </a:p>
          <a:p>
            <a:pPr algn="just"/>
            <a:endParaRPr lang="en-US" sz="2000" b="0" i="0" dirty="0">
              <a:solidFill>
                <a:srgbClr val="000000"/>
              </a:solidFill>
              <a:effectLst/>
              <a:latin typeface="Arial" pitchFamily="34" charset="0"/>
              <a:cs typeface="Arial" pitchFamily="34" charset="0"/>
            </a:endParaRPr>
          </a:p>
          <a:p>
            <a:pPr marL="342900" indent="-342900" algn="just">
              <a:buFont typeface="Wingdings" panose="05000000000000000000" pitchFamily="2" charset="2"/>
              <a:buChar char="ü"/>
            </a:pPr>
            <a:r>
              <a:rPr lang="en-US" sz="2000" b="1" i="0" dirty="0">
                <a:solidFill>
                  <a:srgbClr val="000000"/>
                </a:solidFill>
                <a:effectLst/>
                <a:latin typeface="Arial" pitchFamily="34" charset="0"/>
                <a:cs typeface="Arial" pitchFamily="34" charset="0"/>
              </a:rPr>
              <a:t>SalePrice vs </a:t>
            </a:r>
            <a:r>
              <a:rPr lang="en-US" sz="2000" b="1" i="0" dirty="0" err="1">
                <a:solidFill>
                  <a:srgbClr val="000000"/>
                </a:solidFill>
                <a:effectLst/>
                <a:latin typeface="Arial" pitchFamily="34" charset="0"/>
                <a:cs typeface="Arial" pitchFamily="34" charset="0"/>
              </a:rPr>
              <a:t>TotRmsAbvGrd</a:t>
            </a:r>
            <a:r>
              <a:rPr lang="en-US" sz="2000" b="1" i="0" dirty="0">
                <a:solidFill>
                  <a:srgbClr val="000000"/>
                </a:solidFill>
                <a:effectLst/>
                <a:latin typeface="Arial" pitchFamily="34" charset="0"/>
                <a:cs typeface="Arial" pitchFamily="34" charset="0"/>
              </a:rPr>
              <a:t>:</a:t>
            </a:r>
            <a:r>
              <a:rPr lang="en-US" sz="2000" b="0" i="0" dirty="0">
                <a:solidFill>
                  <a:srgbClr val="000000"/>
                </a:solidFill>
                <a:effectLst/>
                <a:latin typeface="Arial" pitchFamily="34" charset="0"/>
                <a:cs typeface="Arial" pitchFamily="34" charset="0"/>
              </a:rPr>
              <a:t> We can observe some linear relation between Total rooms above grade and Sale Prices as the number of rooms increases the sales price also increases.</a:t>
            </a:r>
          </a:p>
          <a:p>
            <a:endParaRPr lang="en-IN" sz="2000" dirty="0">
              <a:latin typeface="Arial" pitchFamily="34" charset="0"/>
              <a:cs typeface="Arial" pitchFamily="34" charset="0"/>
            </a:endParaRPr>
          </a:p>
        </p:txBody>
      </p:sp>
    </p:spTree>
    <p:extLst>
      <p:ext uri="{BB962C8B-B14F-4D97-AF65-F5344CB8AC3E}">
        <p14:creationId xmlns:p14="http://schemas.microsoft.com/office/powerpoint/2010/main" xmlns="" val="846571368"/>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xmlns="" id="{571A6601-F389-5343-3C8F-9D6067F57A2B}"/>
              </a:ext>
            </a:extLst>
          </p:cNvPr>
          <p:cNvGraphicFramePr/>
          <p:nvPr>
            <p:extLst>
              <p:ext uri="{D42A27DB-BD31-4B8C-83A1-F6EECF244321}">
                <p14:modId xmlns:p14="http://schemas.microsoft.com/office/powerpoint/2010/main" xmlns="" val="3422133560"/>
              </p:ext>
            </p:extLst>
          </p:nvPr>
        </p:nvGraphicFramePr>
        <p:xfrm>
          <a:off x="838200" y="542680"/>
          <a:ext cx="10515600" cy="6380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xmlns="" id="{59EEC7DF-4D95-D137-4E8B-DF19A31C6B5A}"/>
              </a:ext>
            </a:extLst>
          </p:cNvPr>
          <p:cNvPicPr>
            <a:picLocks noGrp="1" noChangeAspect="1"/>
          </p:cNvPicPr>
          <p:nvPr>
            <p:ph idx="1"/>
          </p:nvPr>
        </p:nvPicPr>
        <p:blipFill>
          <a:blip r:embed="rId6">
            <a:extLst>
              <a:ext uri="{28A0092B-C50C-407E-A947-70E740481C1C}">
                <a14:useLocalDpi xmlns:a14="http://schemas.microsoft.com/office/drawing/2010/main" xmlns="" val="0"/>
              </a:ext>
            </a:extLst>
          </a:blip>
          <a:stretch>
            <a:fillRect/>
          </a:stretch>
        </p:blipFill>
        <p:spPr>
          <a:xfrm>
            <a:off x="838200" y="1630425"/>
            <a:ext cx="10515600" cy="4450779"/>
          </a:xfrm>
        </p:spPr>
      </p:pic>
    </p:spTree>
    <p:extLst>
      <p:ext uri="{BB962C8B-B14F-4D97-AF65-F5344CB8AC3E}">
        <p14:creationId xmlns:p14="http://schemas.microsoft.com/office/powerpoint/2010/main" xmlns="" val="1832764834"/>
      </p:ext>
    </p:extLst>
  </p:cSld>
  <p:clrMapOvr>
    <a:masterClrMapping/>
  </p:clrMapOvr>
  <mc:AlternateContent xmlns:mc="http://schemas.openxmlformats.org/markup-compatibility/2006">
    <mc:Choice xmlns:p14="http://schemas.microsoft.com/office/powerpoint/2010/main" xmlns=""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7BFFD8F2-67DD-6645-631F-F3161BAA0156}"/>
              </a:ext>
            </a:extLst>
          </p:cNvPr>
          <p:cNvGraphicFramePr/>
          <p:nvPr>
            <p:extLst>
              <p:ext uri="{D42A27DB-BD31-4B8C-83A1-F6EECF244321}">
                <p14:modId xmlns:p14="http://schemas.microsoft.com/office/powerpoint/2010/main" xmlns="" val="1240661578"/>
              </p:ext>
            </p:extLst>
          </p:nvPr>
        </p:nvGraphicFramePr>
        <p:xfrm>
          <a:off x="838200" y="476850"/>
          <a:ext cx="10515600" cy="508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716C9B46-24C6-8F84-048B-F2FEBA69719E}"/>
              </a:ext>
            </a:extLst>
          </p:cNvPr>
          <p:cNvSpPr>
            <a:spLocks noGrp="1"/>
          </p:cNvSpPr>
          <p:nvPr>
            <p:ph idx="1"/>
          </p:nvPr>
        </p:nvSpPr>
        <p:spPr>
          <a:xfrm>
            <a:off x="838200" y="1408375"/>
            <a:ext cx="10515600" cy="4351338"/>
          </a:xfrm>
        </p:spPr>
        <p:txBody>
          <a:bodyPr>
            <a:normAutofit lnSpcReduction="10000"/>
          </a:bodyPr>
          <a:lstStyle/>
          <a:p>
            <a:pPr marL="342900" indent="-342900" algn="just">
              <a:buFont typeface="Wingdings" panose="05000000000000000000" pitchFamily="2" charset="2"/>
              <a:buChar char="ü"/>
            </a:pPr>
            <a:r>
              <a:rPr lang="en-US" sz="2000" b="1" i="0" dirty="0" err="1">
                <a:solidFill>
                  <a:srgbClr val="000000"/>
                </a:solidFill>
                <a:effectLst/>
                <a:latin typeface="Arial" pitchFamily="34" charset="0"/>
                <a:cs typeface="Arial" pitchFamily="34" charset="0"/>
              </a:rPr>
              <a:t>SalesPrice</a:t>
            </a:r>
            <a:r>
              <a:rPr lang="en-US" sz="2000" b="1" i="0" dirty="0">
                <a:solidFill>
                  <a:srgbClr val="000000"/>
                </a:solidFill>
                <a:effectLst/>
                <a:latin typeface="Arial" pitchFamily="34" charset="0"/>
                <a:cs typeface="Arial" pitchFamily="34" charset="0"/>
              </a:rPr>
              <a:t> vs </a:t>
            </a:r>
            <a:r>
              <a:rPr lang="en-US" sz="2000" b="1" i="0" dirty="0" err="1">
                <a:solidFill>
                  <a:srgbClr val="000000"/>
                </a:solidFill>
                <a:effectLst/>
                <a:latin typeface="Arial" pitchFamily="34" charset="0"/>
                <a:cs typeface="Arial" pitchFamily="34" charset="0"/>
              </a:rPr>
              <a:t>BsmtFullBath</a:t>
            </a:r>
            <a:r>
              <a:rPr lang="en-US" sz="2000" b="1" i="0" dirty="0">
                <a:solidFill>
                  <a:srgbClr val="000000"/>
                </a:solidFill>
                <a:effectLst/>
                <a:latin typeface="Arial" pitchFamily="34" charset="0"/>
                <a:cs typeface="Arial" pitchFamily="34" charset="0"/>
              </a:rPr>
              <a:t>:</a:t>
            </a:r>
            <a:r>
              <a:rPr lang="en-US" sz="2000" b="0" i="0" dirty="0">
                <a:solidFill>
                  <a:srgbClr val="000000"/>
                </a:solidFill>
                <a:effectLst/>
                <a:latin typeface="Arial" pitchFamily="34" charset="0"/>
                <a:cs typeface="Arial" pitchFamily="34" charset="0"/>
              </a:rPr>
              <a:t> Most of the houses have basement full bathrooms as 0 and 1 which means some of the houses have single basement bathrooms and some of the houses have no basement bathrooms. And sales price is also high in these cases.</a:t>
            </a:r>
          </a:p>
          <a:p>
            <a:pPr algn="just"/>
            <a:endParaRPr lang="en-US" sz="2000" b="0" i="0" dirty="0">
              <a:solidFill>
                <a:srgbClr val="000000"/>
              </a:solidFill>
              <a:effectLst/>
              <a:latin typeface="Arial" pitchFamily="34" charset="0"/>
              <a:cs typeface="Arial" pitchFamily="34" charset="0"/>
            </a:endParaRPr>
          </a:p>
          <a:p>
            <a:pPr marL="342900" indent="-342900" algn="just">
              <a:buFont typeface="Wingdings" panose="05000000000000000000" pitchFamily="2" charset="2"/>
              <a:buChar char="ü"/>
            </a:pPr>
            <a:r>
              <a:rPr lang="en-US" sz="2000" b="1" i="0" dirty="0" err="1">
                <a:solidFill>
                  <a:srgbClr val="000000"/>
                </a:solidFill>
                <a:effectLst/>
                <a:latin typeface="Arial" pitchFamily="34" charset="0"/>
                <a:cs typeface="Arial" pitchFamily="34" charset="0"/>
              </a:rPr>
              <a:t>SalesPrice</a:t>
            </a:r>
            <a:r>
              <a:rPr lang="en-US" sz="2000" b="1" i="0" dirty="0">
                <a:solidFill>
                  <a:srgbClr val="000000"/>
                </a:solidFill>
                <a:effectLst/>
                <a:latin typeface="Arial" pitchFamily="34" charset="0"/>
                <a:cs typeface="Arial" pitchFamily="34" charset="0"/>
              </a:rPr>
              <a:t> vs </a:t>
            </a:r>
            <a:r>
              <a:rPr lang="en-US" sz="2000" b="1" i="0" dirty="0" err="1">
                <a:solidFill>
                  <a:srgbClr val="000000"/>
                </a:solidFill>
                <a:effectLst/>
                <a:latin typeface="Arial" pitchFamily="34" charset="0"/>
                <a:cs typeface="Arial" pitchFamily="34" charset="0"/>
              </a:rPr>
              <a:t>BsmtHalfBath</a:t>
            </a:r>
            <a:r>
              <a:rPr lang="en-US" sz="2000" b="1" i="0" dirty="0">
                <a:solidFill>
                  <a:srgbClr val="000000"/>
                </a:solidFill>
                <a:effectLst/>
                <a:latin typeface="Arial" pitchFamily="34" charset="0"/>
                <a:cs typeface="Arial" pitchFamily="34" charset="0"/>
              </a:rPr>
              <a:t>:</a:t>
            </a:r>
            <a:r>
              <a:rPr lang="en-US" sz="2000" b="0" i="0" dirty="0">
                <a:solidFill>
                  <a:srgbClr val="000000"/>
                </a:solidFill>
                <a:effectLst/>
                <a:latin typeface="Arial" pitchFamily="34" charset="0"/>
                <a:cs typeface="Arial" pitchFamily="34" charset="0"/>
              </a:rPr>
              <a:t> The houses do not have any single basement bathrooms and those houses have average sales price.</a:t>
            </a:r>
          </a:p>
          <a:p>
            <a:pPr algn="just"/>
            <a:endParaRPr lang="en-US" sz="2000" b="0" i="0" dirty="0">
              <a:solidFill>
                <a:srgbClr val="000000"/>
              </a:solidFill>
              <a:effectLst/>
              <a:latin typeface="Arial" pitchFamily="34" charset="0"/>
              <a:cs typeface="Arial" pitchFamily="34" charset="0"/>
            </a:endParaRPr>
          </a:p>
          <a:p>
            <a:pPr marL="342900" indent="-342900" algn="just">
              <a:buFont typeface="Wingdings" panose="05000000000000000000" pitchFamily="2" charset="2"/>
              <a:buChar char="ü"/>
            </a:pPr>
            <a:r>
              <a:rPr lang="en-US" sz="2000" b="1" i="0" dirty="0" err="1">
                <a:solidFill>
                  <a:srgbClr val="000000"/>
                </a:solidFill>
                <a:effectLst/>
                <a:latin typeface="Arial" pitchFamily="34" charset="0"/>
                <a:cs typeface="Arial" pitchFamily="34" charset="0"/>
              </a:rPr>
              <a:t>SalesPrice</a:t>
            </a:r>
            <a:r>
              <a:rPr lang="en-US" sz="2000" b="1" i="0" dirty="0">
                <a:solidFill>
                  <a:srgbClr val="000000"/>
                </a:solidFill>
                <a:effectLst/>
                <a:latin typeface="Arial" pitchFamily="34" charset="0"/>
                <a:cs typeface="Arial" pitchFamily="34" charset="0"/>
              </a:rPr>
              <a:t> vs </a:t>
            </a:r>
            <a:r>
              <a:rPr lang="en-US" sz="2000" b="1" i="0" dirty="0" err="1">
                <a:solidFill>
                  <a:srgbClr val="000000"/>
                </a:solidFill>
                <a:effectLst/>
                <a:latin typeface="Arial" pitchFamily="34" charset="0"/>
                <a:cs typeface="Arial" pitchFamily="34" charset="0"/>
              </a:rPr>
              <a:t>FullBath</a:t>
            </a:r>
            <a:r>
              <a:rPr lang="en-US" sz="2000" b="1" i="0" dirty="0">
                <a:solidFill>
                  <a:srgbClr val="000000"/>
                </a:solidFill>
                <a:effectLst/>
                <a:latin typeface="Arial" pitchFamily="34" charset="0"/>
                <a:cs typeface="Arial" pitchFamily="34" charset="0"/>
              </a:rPr>
              <a:t>:</a:t>
            </a:r>
            <a:r>
              <a:rPr lang="en-US" sz="2000" b="0" i="0" dirty="0">
                <a:solidFill>
                  <a:srgbClr val="000000"/>
                </a:solidFill>
                <a:effectLst/>
                <a:latin typeface="Arial" pitchFamily="34" charset="0"/>
                <a:cs typeface="Arial" pitchFamily="34" charset="0"/>
              </a:rPr>
              <a:t> There is positive linear relation between the sale price and full bathrooms above grade. Large number of houses have 1-2 full bathrooms. As the full bathrooms grades increases, sale price is also increasing slightly.</a:t>
            </a:r>
          </a:p>
          <a:p>
            <a:pPr algn="just"/>
            <a:endParaRPr lang="en-US" sz="2000" b="0" i="0" dirty="0">
              <a:solidFill>
                <a:srgbClr val="000000"/>
              </a:solidFill>
              <a:effectLst/>
              <a:latin typeface="Arial" pitchFamily="34" charset="0"/>
              <a:cs typeface="Arial" pitchFamily="34" charset="0"/>
            </a:endParaRPr>
          </a:p>
          <a:p>
            <a:pPr marL="342900" indent="-342900" algn="just">
              <a:buFont typeface="Wingdings" panose="05000000000000000000" pitchFamily="2" charset="2"/>
              <a:buChar char="ü"/>
            </a:pPr>
            <a:r>
              <a:rPr lang="en-US" sz="2000" b="1" i="0" dirty="0" err="1">
                <a:solidFill>
                  <a:srgbClr val="000000"/>
                </a:solidFill>
                <a:effectLst/>
                <a:latin typeface="Arial" pitchFamily="34" charset="0"/>
                <a:cs typeface="Arial" pitchFamily="34" charset="0"/>
              </a:rPr>
              <a:t>SalesPrice</a:t>
            </a:r>
            <a:r>
              <a:rPr lang="en-US" sz="2000" b="1" i="0" dirty="0">
                <a:solidFill>
                  <a:srgbClr val="000000"/>
                </a:solidFill>
                <a:effectLst/>
                <a:latin typeface="Arial" pitchFamily="34" charset="0"/>
                <a:cs typeface="Arial" pitchFamily="34" charset="0"/>
              </a:rPr>
              <a:t> vs </a:t>
            </a:r>
            <a:r>
              <a:rPr lang="en-US" sz="2000" b="1" i="0" dirty="0" err="1">
                <a:solidFill>
                  <a:srgbClr val="000000"/>
                </a:solidFill>
                <a:effectLst/>
                <a:latin typeface="Arial" pitchFamily="34" charset="0"/>
                <a:cs typeface="Arial" pitchFamily="34" charset="0"/>
              </a:rPr>
              <a:t>HalfBath</a:t>
            </a:r>
            <a:r>
              <a:rPr lang="en-US" sz="2000" b="1" i="0" dirty="0">
                <a:solidFill>
                  <a:srgbClr val="000000"/>
                </a:solidFill>
                <a:effectLst/>
                <a:latin typeface="Arial" pitchFamily="34" charset="0"/>
                <a:cs typeface="Arial" pitchFamily="34" charset="0"/>
              </a:rPr>
              <a:t>:</a:t>
            </a:r>
            <a:r>
              <a:rPr lang="en-US" sz="2000" b="0" i="0" dirty="0">
                <a:solidFill>
                  <a:srgbClr val="000000"/>
                </a:solidFill>
                <a:effectLst/>
                <a:latin typeface="Arial" pitchFamily="34" charset="0"/>
                <a:cs typeface="Arial" pitchFamily="34" charset="0"/>
              </a:rPr>
              <a:t> Some of the houses have no half bathrooms and also some of the houses have single half bathroom and very few houses have 2 half bathrooms. The houses with 0-1 half bathrooms have average sale price.</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4941296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xmlns="" id="{FE308C7E-3D20-BBCA-4AFF-644A750375FD}"/>
              </a:ext>
            </a:extLst>
          </p:cNvPr>
          <p:cNvGraphicFramePr/>
          <p:nvPr>
            <p:extLst>
              <p:ext uri="{D42A27DB-BD31-4B8C-83A1-F6EECF244321}">
                <p14:modId xmlns:p14="http://schemas.microsoft.com/office/powerpoint/2010/main" xmlns="" val="501310267"/>
              </p:ext>
            </p:extLst>
          </p:nvPr>
        </p:nvGraphicFramePr>
        <p:xfrm>
          <a:off x="838200" y="578190"/>
          <a:ext cx="10515600" cy="531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xmlns="" id="{74C4F950-23DF-0C97-6F89-E80963549EA9}"/>
              </a:ext>
            </a:extLst>
          </p:cNvPr>
          <p:cNvPicPr>
            <a:picLocks noGrp="1" noChangeAspect="1"/>
          </p:cNvPicPr>
          <p:nvPr>
            <p:ph idx="1"/>
          </p:nvPr>
        </p:nvPicPr>
        <p:blipFill>
          <a:blip r:embed="rId6">
            <a:extLst>
              <a:ext uri="{28A0092B-C50C-407E-A947-70E740481C1C}">
                <a14:useLocalDpi xmlns:a14="http://schemas.microsoft.com/office/drawing/2010/main" xmlns="" val="0"/>
              </a:ext>
            </a:extLst>
          </a:blip>
          <a:stretch>
            <a:fillRect/>
          </a:stretch>
        </p:blipFill>
        <p:spPr>
          <a:xfrm>
            <a:off x="838200" y="1630363"/>
            <a:ext cx="10515599" cy="4495229"/>
          </a:xfrm>
        </p:spPr>
      </p:pic>
    </p:spTree>
    <p:extLst>
      <p:ext uri="{BB962C8B-B14F-4D97-AF65-F5344CB8AC3E}">
        <p14:creationId xmlns:p14="http://schemas.microsoft.com/office/powerpoint/2010/main" xmlns="" val="268743562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AEE3BBF1-08D8-D5B0-29CF-26F383F52CEF}"/>
              </a:ext>
            </a:extLst>
          </p:cNvPr>
          <p:cNvGraphicFramePr/>
          <p:nvPr>
            <p:extLst>
              <p:ext uri="{D42A27DB-BD31-4B8C-83A1-F6EECF244321}">
                <p14:modId xmlns:p14="http://schemas.microsoft.com/office/powerpoint/2010/main" xmlns="" val="543914955"/>
              </p:ext>
            </p:extLst>
          </p:nvPr>
        </p:nvGraphicFramePr>
        <p:xfrm>
          <a:off x="838200" y="477991"/>
          <a:ext cx="10515600" cy="513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E062BCC7-4C57-F535-EEA3-D2D6FE485E3D}"/>
              </a:ext>
            </a:extLst>
          </p:cNvPr>
          <p:cNvSpPr>
            <a:spLocks noGrp="1"/>
          </p:cNvSpPr>
          <p:nvPr>
            <p:ph idx="1"/>
          </p:nvPr>
        </p:nvSpPr>
        <p:spPr>
          <a:xfrm>
            <a:off x="909222" y="1514906"/>
            <a:ext cx="10515600" cy="4351338"/>
          </a:xfrm>
        </p:spPr>
        <p:txBody>
          <a:bodyPr>
            <a:normAutofit/>
          </a:bodyPr>
          <a:lstStyle/>
          <a:p>
            <a:pPr marL="342900" indent="-342900" algn="just">
              <a:buFont typeface="Wingdings" panose="05000000000000000000" pitchFamily="2" charset="2"/>
              <a:buChar char="ü"/>
            </a:pPr>
            <a:r>
              <a:rPr lang="en-US" sz="2000" b="1" i="0" dirty="0" err="1">
                <a:solidFill>
                  <a:srgbClr val="000000"/>
                </a:solidFill>
                <a:effectLst/>
                <a:latin typeface="Arial" pitchFamily="34" charset="0"/>
                <a:cs typeface="Arial" pitchFamily="34" charset="0"/>
              </a:rPr>
              <a:t>SalesPrice</a:t>
            </a:r>
            <a:r>
              <a:rPr lang="en-US" sz="2000" b="1" i="0" dirty="0">
                <a:solidFill>
                  <a:srgbClr val="000000"/>
                </a:solidFill>
                <a:effectLst/>
                <a:latin typeface="Arial" pitchFamily="34" charset="0"/>
                <a:cs typeface="Arial" pitchFamily="34" charset="0"/>
              </a:rPr>
              <a:t> vs Fireplaces:</a:t>
            </a:r>
            <a:r>
              <a:rPr lang="en-US" sz="2000" b="0" i="0" dirty="0">
                <a:solidFill>
                  <a:srgbClr val="000000"/>
                </a:solidFill>
                <a:effectLst/>
                <a:latin typeface="Arial" pitchFamily="34" charset="0"/>
                <a:cs typeface="Arial" pitchFamily="34" charset="0"/>
              </a:rPr>
              <a:t> Some houses have no fire places and some houses have 1-2 fire places. The sales price is high for houses having single fireplaces.</a:t>
            </a:r>
          </a:p>
          <a:p>
            <a:pPr algn="just"/>
            <a:endParaRPr lang="en-US" sz="2000" b="0" i="0" dirty="0">
              <a:solidFill>
                <a:srgbClr val="000000"/>
              </a:solidFill>
              <a:effectLst/>
              <a:latin typeface="Arial" pitchFamily="34" charset="0"/>
              <a:cs typeface="Arial" pitchFamily="34" charset="0"/>
            </a:endParaRPr>
          </a:p>
          <a:p>
            <a:pPr marL="342900" indent="-342900" algn="just">
              <a:buFont typeface="Wingdings" panose="05000000000000000000" pitchFamily="2" charset="2"/>
              <a:buChar char="ü"/>
            </a:pPr>
            <a:r>
              <a:rPr lang="en-US" sz="2000" b="1" i="0" dirty="0" err="1">
                <a:solidFill>
                  <a:srgbClr val="000000"/>
                </a:solidFill>
                <a:effectLst/>
                <a:latin typeface="Arial" pitchFamily="34" charset="0"/>
                <a:cs typeface="Arial" pitchFamily="34" charset="0"/>
              </a:rPr>
              <a:t>SalesPrice</a:t>
            </a:r>
            <a:r>
              <a:rPr lang="en-US" sz="2000" b="1" i="0" dirty="0">
                <a:solidFill>
                  <a:srgbClr val="000000"/>
                </a:solidFill>
                <a:effectLst/>
                <a:latin typeface="Arial" pitchFamily="34" charset="0"/>
                <a:cs typeface="Arial" pitchFamily="34" charset="0"/>
              </a:rPr>
              <a:t> vs </a:t>
            </a:r>
            <a:r>
              <a:rPr lang="en-US" sz="2000" b="1" i="0" dirty="0" err="1">
                <a:solidFill>
                  <a:srgbClr val="000000"/>
                </a:solidFill>
                <a:effectLst/>
                <a:latin typeface="Arial" pitchFamily="34" charset="0"/>
                <a:cs typeface="Arial" pitchFamily="34" charset="0"/>
              </a:rPr>
              <a:t>GarageCars</a:t>
            </a:r>
            <a:r>
              <a:rPr lang="en-US" sz="2000" b="1" i="0" dirty="0">
                <a:solidFill>
                  <a:srgbClr val="000000"/>
                </a:solidFill>
                <a:effectLst/>
                <a:latin typeface="Arial" pitchFamily="34" charset="0"/>
                <a:cs typeface="Arial" pitchFamily="34" charset="0"/>
              </a:rPr>
              <a:t>:</a:t>
            </a:r>
            <a:r>
              <a:rPr lang="en-US" sz="2000" b="0" i="0" dirty="0">
                <a:solidFill>
                  <a:srgbClr val="000000"/>
                </a:solidFill>
                <a:effectLst/>
                <a:latin typeface="Arial" pitchFamily="34" charset="0"/>
                <a:cs typeface="Arial" pitchFamily="34" charset="0"/>
              </a:rPr>
              <a:t> There is positive linear relation between target and feature. As size of garage in car capacity increases, sales price also increases.</a:t>
            </a:r>
          </a:p>
          <a:p>
            <a:pPr algn="just"/>
            <a:endParaRPr lang="en-US" sz="2000" b="0" i="0" dirty="0">
              <a:solidFill>
                <a:srgbClr val="000000"/>
              </a:solidFill>
              <a:effectLst/>
              <a:latin typeface="Arial" pitchFamily="34" charset="0"/>
              <a:cs typeface="Arial" pitchFamily="34" charset="0"/>
            </a:endParaRPr>
          </a:p>
          <a:p>
            <a:pPr marL="342900" indent="-342900" algn="just">
              <a:buFont typeface="Wingdings" panose="05000000000000000000" pitchFamily="2" charset="2"/>
              <a:buChar char="ü"/>
            </a:pPr>
            <a:r>
              <a:rPr lang="en-US" sz="2000" b="1" i="0" dirty="0" err="1">
                <a:solidFill>
                  <a:srgbClr val="000000"/>
                </a:solidFill>
                <a:effectLst/>
                <a:latin typeface="Arial" pitchFamily="34" charset="0"/>
                <a:cs typeface="Arial" pitchFamily="34" charset="0"/>
              </a:rPr>
              <a:t>SalesPrice</a:t>
            </a:r>
            <a:r>
              <a:rPr lang="en-US" sz="2000" b="1" i="0" dirty="0">
                <a:solidFill>
                  <a:srgbClr val="000000"/>
                </a:solidFill>
                <a:effectLst/>
                <a:latin typeface="Arial" pitchFamily="34" charset="0"/>
                <a:cs typeface="Arial" pitchFamily="34" charset="0"/>
              </a:rPr>
              <a:t> vs </a:t>
            </a:r>
            <a:r>
              <a:rPr lang="en-US" sz="2000" b="1" i="0" dirty="0" err="1">
                <a:solidFill>
                  <a:srgbClr val="000000"/>
                </a:solidFill>
                <a:effectLst/>
                <a:latin typeface="Arial" pitchFamily="34" charset="0"/>
                <a:cs typeface="Arial" pitchFamily="34" charset="0"/>
              </a:rPr>
              <a:t>MoSold</a:t>
            </a:r>
            <a:r>
              <a:rPr lang="en-US" sz="2000" b="1" i="0" dirty="0">
                <a:solidFill>
                  <a:srgbClr val="000000"/>
                </a:solidFill>
                <a:effectLst/>
                <a:latin typeface="Arial" pitchFamily="34" charset="0"/>
                <a:cs typeface="Arial" pitchFamily="34" charset="0"/>
              </a:rPr>
              <a:t>:</a:t>
            </a:r>
            <a:r>
              <a:rPr lang="en-US" sz="2000" b="0" i="0" dirty="0">
                <a:solidFill>
                  <a:srgbClr val="000000"/>
                </a:solidFill>
                <a:effectLst/>
                <a:latin typeface="Arial" pitchFamily="34" charset="0"/>
                <a:cs typeface="Arial" pitchFamily="34" charset="0"/>
              </a:rPr>
              <a:t> Monthly sold have no significance impact on sale price.</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8937945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6CE74CC7-84B2-43ED-4201-E7AAE6337726}"/>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48071" y="665825"/>
            <a:ext cx="10768612" cy="5610688"/>
          </a:xfrm>
        </p:spPr>
      </p:pic>
    </p:spTree>
    <p:extLst>
      <p:ext uri="{BB962C8B-B14F-4D97-AF65-F5344CB8AC3E}">
        <p14:creationId xmlns:p14="http://schemas.microsoft.com/office/powerpoint/2010/main" xmlns="" val="407960421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FE379D5-C196-F35B-3981-B010D3264C07}"/>
              </a:ext>
            </a:extLst>
          </p:cNvPr>
          <p:cNvSpPr>
            <a:spLocks noGrp="1"/>
          </p:cNvSpPr>
          <p:nvPr>
            <p:ph idx="1"/>
          </p:nvPr>
        </p:nvSpPr>
        <p:spPr>
          <a:xfrm>
            <a:off x="740176" y="755781"/>
            <a:ext cx="10711648" cy="5937982"/>
          </a:xfrm>
        </p:spPr>
        <p:txBody>
          <a:bodyPr>
            <a:noAutofit/>
          </a:bodyPr>
          <a:lstStyle/>
          <a:p>
            <a:pPr marL="342900" indent="-342900" algn="just">
              <a:buFont typeface="Wingdings" panose="05000000000000000000" pitchFamily="2" charset="2"/>
              <a:buChar char="ü"/>
            </a:pPr>
            <a:r>
              <a:rPr lang="en-US" sz="1600" b="1" i="0" dirty="0">
                <a:solidFill>
                  <a:srgbClr val="000000"/>
                </a:solidFill>
                <a:effectLst/>
                <a:latin typeface="Arial" pitchFamily="34" charset="0"/>
                <a:cs typeface="Arial" pitchFamily="34" charset="0"/>
              </a:rPr>
              <a:t>SalePrice vs MSZoning:</a:t>
            </a:r>
            <a:r>
              <a:rPr lang="en-US" sz="1600" b="0" i="0" dirty="0">
                <a:solidFill>
                  <a:srgbClr val="000000"/>
                </a:solidFill>
                <a:effectLst/>
                <a:latin typeface="Arial" pitchFamily="34" charset="0"/>
                <a:cs typeface="Arial" pitchFamily="34" charset="0"/>
              </a:rPr>
              <a:t> Most of the houses are belongs to Floating Village Residential followed by Residential Low Density. The houses from this zone are have high sale price compared to other zones.</a:t>
            </a:r>
          </a:p>
          <a:p>
            <a:pPr marL="342900" indent="-342900" algn="just">
              <a:buFont typeface="Wingdings" panose="05000000000000000000" pitchFamily="2" charset="2"/>
              <a:buChar char="ü"/>
            </a:pPr>
            <a:endParaRPr lang="en-US" sz="1600" b="0" i="0" dirty="0">
              <a:solidFill>
                <a:srgbClr val="000000"/>
              </a:solidFill>
              <a:effectLst/>
              <a:latin typeface="Arial" pitchFamily="34" charset="0"/>
              <a:cs typeface="Arial" pitchFamily="34" charset="0"/>
            </a:endParaRPr>
          </a:p>
          <a:p>
            <a:pPr marL="342900" indent="-342900" algn="just">
              <a:buFont typeface="Wingdings" panose="05000000000000000000" pitchFamily="2" charset="2"/>
              <a:buChar char="ü"/>
            </a:pPr>
            <a:r>
              <a:rPr lang="en-US" sz="1600" b="1" i="0" dirty="0">
                <a:solidFill>
                  <a:srgbClr val="000000"/>
                </a:solidFill>
                <a:effectLst/>
                <a:latin typeface="Arial" pitchFamily="34" charset="0"/>
                <a:cs typeface="Arial" pitchFamily="34" charset="0"/>
              </a:rPr>
              <a:t>SlaePrice vs Street:</a:t>
            </a:r>
            <a:r>
              <a:rPr lang="en-US" sz="1600" b="0" i="0" dirty="0">
                <a:solidFill>
                  <a:srgbClr val="000000"/>
                </a:solidFill>
                <a:effectLst/>
                <a:latin typeface="Arial" pitchFamily="34" charset="0"/>
                <a:cs typeface="Arial" pitchFamily="34" charset="0"/>
              </a:rPr>
              <a:t> By observing the bar plot, it is obvious that the property of house with Paved type of road have high SalePrice and the houses in gravel roads have very less sale price.</a:t>
            </a:r>
          </a:p>
          <a:p>
            <a:pPr marL="342900" indent="-342900" algn="just">
              <a:buFont typeface="Wingdings" panose="05000000000000000000" pitchFamily="2" charset="2"/>
              <a:buChar char="ü"/>
            </a:pPr>
            <a:endParaRPr lang="en-US" sz="1600" b="0" i="0" dirty="0">
              <a:solidFill>
                <a:srgbClr val="000000"/>
              </a:solidFill>
              <a:effectLst/>
              <a:latin typeface="Arial" pitchFamily="34" charset="0"/>
              <a:cs typeface="Arial" pitchFamily="34" charset="0"/>
            </a:endParaRPr>
          </a:p>
          <a:p>
            <a:pPr marL="342900" indent="-342900" algn="just">
              <a:buFont typeface="Wingdings" panose="05000000000000000000" pitchFamily="2" charset="2"/>
              <a:buChar char="ü"/>
            </a:pPr>
            <a:r>
              <a:rPr lang="en-US" sz="1600" b="1" i="0" dirty="0">
                <a:solidFill>
                  <a:srgbClr val="000000"/>
                </a:solidFill>
                <a:effectLst/>
                <a:latin typeface="Arial" pitchFamily="34" charset="0"/>
                <a:cs typeface="Arial" pitchFamily="34" charset="0"/>
              </a:rPr>
              <a:t>SlaePrice vs LotShape:</a:t>
            </a:r>
            <a:r>
              <a:rPr lang="en-US" sz="1600" b="0" i="0" dirty="0">
                <a:solidFill>
                  <a:srgbClr val="000000"/>
                </a:solidFill>
                <a:effectLst/>
                <a:latin typeface="Arial" pitchFamily="34" charset="0"/>
                <a:cs typeface="Arial" pitchFamily="34" charset="0"/>
              </a:rPr>
              <a:t> Most of the houses having moderately irregular and irregular shape of property have high sale price and houses with regular type of property have less sale piece compared to others.</a:t>
            </a:r>
          </a:p>
          <a:p>
            <a:pPr marL="342900" indent="-342900" algn="just">
              <a:buFont typeface="Wingdings" panose="05000000000000000000" pitchFamily="2" charset="2"/>
              <a:buChar char="ü"/>
            </a:pPr>
            <a:endParaRPr lang="en-US" sz="1600" b="0" i="0" dirty="0">
              <a:solidFill>
                <a:srgbClr val="000000"/>
              </a:solidFill>
              <a:effectLst/>
              <a:latin typeface="Arial" pitchFamily="34" charset="0"/>
              <a:cs typeface="Arial" pitchFamily="34" charset="0"/>
            </a:endParaRPr>
          </a:p>
          <a:p>
            <a:pPr marL="342900" indent="-342900" algn="just">
              <a:buFont typeface="Wingdings" panose="05000000000000000000" pitchFamily="2" charset="2"/>
              <a:buChar char="ü"/>
            </a:pPr>
            <a:r>
              <a:rPr lang="en-US" sz="1600" b="1" i="0" dirty="0">
                <a:solidFill>
                  <a:srgbClr val="000000"/>
                </a:solidFill>
                <a:effectLst/>
                <a:latin typeface="Arial" pitchFamily="34" charset="0"/>
                <a:cs typeface="Arial" pitchFamily="34" charset="0"/>
              </a:rPr>
              <a:t>SalePrice vs LandContour:</a:t>
            </a:r>
            <a:r>
              <a:rPr lang="en-US" sz="1600" b="0" i="0" dirty="0">
                <a:solidFill>
                  <a:srgbClr val="000000"/>
                </a:solidFill>
                <a:effectLst/>
                <a:latin typeface="Arial" pitchFamily="34" charset="0"/>
                <a:cs typeface="Arial" pitchFamily="34" charset="0"/>
              </a:rPr>
              <a:t> The houses having the hillside and depression property flatness have high sale price compared to others.</a:t>
            </a:r>
          </a:p>
          <a:p>
            <a:pPr marL="342900" indent="-342900" algn="just">
              <a:buFont typeface="Wingdings" panose="05000000000000000000" pitchFamily="2" charset="2"/>
              <a:buChar char="ü"/>
            </a:pPr>
            <a:endParaRPr lang="en-US" sz="1600" b="0" i="0" dirty="0">
              <a:solidFill>
                <a:srgbClr val="000000"/>
              </a:solidFill>
              <a:effectLst/>
              <a:latin typeface="Arial" pitchFamily="34" charset="0"/>
              <a:cs typeface="Arial" pitchFamily="34" charset="0"/>
            </a:endParaRPr>
          </a:p>
          <a:p>
            <a:pPr marL="342900" indent="-342900" algn="just">
              <a:buFont typeface="Wingdings" panose="05000000000000000000" pitchFamily="2" charset="2"/>
              <a:buChar char="ü"/>
            </a:pPr>
            <a:r>
              <a:rPr lang="en-US" sz="1600" b="1" i="0" dirty="0">
                <a:solidFill>
                  <a:srgbClr val="000000"/>
                </a:solidFill>
                <a:effectLst/>
                <a:latin typeface="Arial" pitchFamily="34" charset="0"/>
                <a:cs typeface="Arial" pitchFamily="34" charset="0"/>
              </a:rPr>
              <a:t>SalePrice vs LotConfig:</a:t>
            </a:r>
            <a:r>
              <a:rPr lang="en-US" sz="1600" b="0" i="0" dirty="0">
                <a:solidFill>
                  <a:srgbClr val="000000"/>
                </a:solidFill>
                <a:effectLst/>
                <a:latin typeface="Arial" pitchFamily="34" charset="0"/>
                <a:cs typeface="Arial" pitchFamily="34" charset="0"/>
              </a:rPr>
              <a:t> Most of the houses with Frontage on 3 sides of property have high sale price compared to others.</a:t>
            </a:r>
          </a:p>
          <a:p>
            <a:pPr marL="342900" indent="-342900" algn="just">
              <a:buFont typeface="Wingdings" panose="05000000000000000000" pitchFamily="2" charset="2"/>
              <a:buChar char="ü"/>
            </a:pPr>
            <a:endParaRPr lang="en-US" sz="1600" b="0" i="0" dirty="0">
              <a:solidFill>
                <a:srgbClr val="000000"/>
              </a:solidFill>
              <a:effectLst/>
              <a:latin typeface="Arial" pitchFamily="34" charset="0"/>
              <a:cs typeface="Arial" pitchFamily="34" charset="0"/>
            </a:endParaRPr>
          </a:p>
          <a:p>
            <a:pPr marL="342900" indent="-342900" algn="just">
              <a:buFont typeface="Wingdings" panose="05000000000000000000" pitchFamily="2" charset="2"/>
              <a:buChar char="ü"/>
            </a:pPr>
            <a:r>
              <a:rPr lang="en-US" sz="1600" b="1" i="0" dirty="0">
                <a:solidFill>
                  <a:srgbClr val="000000"/>
                </a:solidFill>
                <a:effectLst/>
                <a:latin typeface="Arial" pitchFamily="34" charset="0"/>
                <a:cs typeface="Arial" pitchFamily="34" charset="0"/>
              </a:rPr>
              <a:t>SalePrice vs LandSlope:</a:t>
            </a:r>
            <a:r>
              <a:rPr lang="en-US" sz="1600" b="0" i="0" dirty="0">
                <a:solidFill>
                  <a:srgbClr val="000000"/>
                </a:solidFill>
                <a:effectLst/>
                <a:latin typeface="Arial" pitchFamily="34" charset="0"/>
                <a:cs typeface="Arial" pitchFamily="34" charset="0"/>
              </a:rPr>
              <a:t> There is no significance difference between the slope of the property. As we can observe the houses having Gentle slope, Moderate Slope and Severe Slope have same sale price.</a:t>
            </a:r>
          </a:p>
          <a:p>
            <a:pPr algn="just"/>
            <a:endParaRPr lang="en-IN" sz="1600" dirty="0">
              <a:latin typeface="Times New Roman" panose="02020603050405020304" pitchFamily="18" charset="0"/>
              <a:cs typeface="Times New Roman" panose="02020603050405020304" pitchFamily="18" charset="0"/>
            </a:endParaRPr>
          </a:p>
        </p:txBody>
      </p:sp>
      <p:graphicFrame>
        <p:nvGraphicFramePr>
          <p:cNvPr id="2" name="Diagram 1">
            <a:extLst>
              <a:ext uri="{FF2B5EF4-FFF2-40B4-BE49-F238E27FC236}">
                <a16:creationId xmlns:a16="http://schemas.microsoft.com/office/drawing/2014/main" xmlns="" id="{F701DFD7-045E-A33B-1490-DC438B1FEF1B}"/>
              </a:ext>
            </a:extLst>
          </p:cNvPr>
          <p:cNvGraphicFramePr/>
          <p:nvPr>
            <p:extLst>
              <p:ext uri="{D42A27DB-BD31-4B8C-83A1-F6EECF244321}">
                <p14:modId xmlns:p14="http://schemas.microsoft.com/office/powerpoint/2010/main" xmlns="" val="2654173654"/>
              </p:ext>
            </p:extLst>
          </p:nvPr>
        </p:nvGraphicFramePr>
        <p:xfrm>
          <a:off x="870012" y="1"/>
          <a:ext cx="10581812" cy="6531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16005551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xmlns="" id="{7E3D0F90-E595-1D6F-D3C0-F1FCD39179FC}"/>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04909" y="778059"/>
            <a:ext cx="10582182" cy="5418555"/>
          </a:xfrm>
        </p:spPr>
      </p:pic>
    </p:spTree>
    <p:extLst>
      <p:ext uri="{BB962C8B-B14F-4D97-AF65-F5344CB8AC3E}">
        <p14:creationId xmlns:p14="http://schemas.microsoft.com/office/powerpoint/2010/main" xmlns="" val="147006890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6D63D5D-6BCD-C305-1D11-1550CB049521}"/>
              </a:ext>
            </a:extLst>
          </p:cNvPr>
          <p:cNvSpPr>
            <a:spLocks noGrp="1"/>
          </p:cNvSpPr>
          <p:nvPr>
            <p:ph idx="1"/>
          </p:nvPr>
        </p:nvSpPr>
        <p:spPr>
          <a:xfrm>
            <a:off x="731668" y="1463040"/>
            <a:ext cx="10782670" cy="4872446"/>
          </a:xfrm>
        </p:spPr>
        <p:txBody>
          <a:bodyPr>
            <a:noAutofit/>
          </a:bodyPr>
          <a:lstStyle/>
          <a:p>
            <a:pPr marL="342900" indent="-342900" algn="just">
              <a:buFont typeface="Wingdings" panose="05000000000000000000" pitchFamily="2" charset="2"/>
              <a:buChar char="ü"/>
            </a:pPr>
            <a:r>
              <a:rPr lang="en-US" sz="1600" b="1" i="0" dirty="0">
                <a:solidFill>
                  <a:srgbClr val="000000"/>
                </a:solidFill>
                <a:effectLst/>
                <a:latin typeface="Arial" pitchFamily="34" charset="0"/>
                <a:cs typeface="Arial" pitchFamily="34" charset="0"/>
              </a:rPr>
              <a:t>SalePrice vs Neighborhood:</a:t>
            </a:r>
            <a:r>
              <a:rPr lang="en-US" sz="1600" b="0" i="0" dirty="0">
                <a:solidFill>
                  <a:srgbClr val="000000"/>
                </a:solidFill>
                <a:effectLst/>
                <a:latin typeface="Arial" pitchFamily="34" charset="0"/>
                <a:cs typeface="Arial" pitchFamily="34" charset="0"/>
              </a:rPr>
              <a:t> The houses which are located near Northridge have high sale price compared to others. </a:t>
            </a:r>
          </a:p>
          <a:p>
            <a:pPr marL="342900" indent="-342900" algn="just">
              <a:buFont typeface="Wingdings" panose="05000000000000000000" pitchFamily="2" charset="2"/>
              <a:buChar char="ü"/>
            </a:pPr>
            <a:endParaRPr lang="en-US" sz="1600" b="0" i="0" dirty="0">
              <a:solidFill>
                <a:srgbClr val="000000"/>
              </a:solidFill>
              <a:effectLst/>
              <a:latin typeface="Arial" pitchFamily="34" charset="0"/>
              <a:cs typeface="Arial" pitchFamily="34" charset="0"/>
            </a:endParaRPr>
          </a:p>
          <a:p>
            <a:pPr marL="342900" indent="-342900" algn="just">
              <a:buFont typeface="Wingdings" panose="05000000000000000000" pitchFamily="2" charset="2"/>
              <a:buChar char="ü"/>
            </a:pPr>
            <a:r>
              <a:rPr lang="en-US" sz="1600" b="1" i="0" dirty="0">
                <a:solidFill>
                  <a:srgbClr val="000000"/>
                </a:solidFill>
                <a:effectLst/>
                <a:latin typeface="Arial" pitchFamily="34" charset="0"/>
                <a:cs typeface="Arial" pitchFamily="34" charset="0"/>
              </a:rPr>
              <a:t>SalePrice vs Condition1:</a:t>
            </a:r>
            <a:r>
              <a:rPr lang="en-US" sz="1600" b="0" i="0" dirty="0">
                <a:solidFill>
                  <a:srgbClr val="000000"/>
                </a:solidFill>
                <a:effectLst/>
                <a:latin typeface="Arial" pitchFamily="34" charset="0"/>
                <a:cs typeface="Arial" pitchFamily="34" charset="0"/>
              </a:rPr>
              <a:t> The houses having the conditions adjacent to positive off-site feature and houses within 200' of North-South Railroad have high sale price compared to others.</a:t>
            </a:r>
          </a:p>
          <a:p>
            <a:pPr marL="342900" indent="-342900" algn="just">
              <a:buFont typeface="Wingdings" panose="05000000000000000000" pitchFamily="2" charset="2"/>
              <a:buChar char="ü"/>
            </a:pPr>
            <a:endParaRPr lang="en-US" sz="1600" b="0" i="0" dirty="0">
              <a:solidFill>
                <a:srgbClr val="000000"/>
              </a:solidFill>
              <a:effectLst/>
              <a:latin typeface="Arial" pitchFamily="34" charset="0"/>
              <a:cs typeface="Arial" pitchFamily="34" charset="0"/>
            </a:endParaRPr>
          </a:p>
          <a:p>
            <a:pPr marL="342900" indent="-342900" algn="just">
              <a:buFont typeface="Wingdings" panose="05000000000000000000" pitchFamily="2" charset="2"/>
              <a:buChar char="ü"/>
            </a:pPr>
            <a:r>
              <a:rPr lang="en-US" sz="1600" b="1" i="0" dirty="0">
                <a:solidFill>
                  <a:srgbClr val="000000"/>
                </a:solidFill>
                <a:effectLst/>
                <a:latin typeface="Arial" pitchFamily="34" charset="0"/>
                <a:cs typeface="Arial" pitchFamily="34" charset="0"/>
              </a:rPr>
              <a:t>SalePrice vs Condition2:</a:t>
            </a:r>
            <a:r>
              <a:rPr lang="en-US" sz="1600" b="0" i="0" dirty="0">
                <a:solidFill>
                  <a:srgbClr val="000000"/>
                </a:solidFill>
                <a:effectLst/>
                <a:latin typeface="Arial" pitchFamily="34" charset="0"/>
                <a:cs typeface="Arial" pitchFamily="34" charset="0"/>
              </a:rPr>
              <a:t> The houses having the conditions near positive off-site feature park, greenbelt, etc. and adjacent to positive off-site feature have high sale price.</a:t>
            </a:r>
          </a:p>
          <a:p>
            <a:pPr marL="342900" indent="-342900" algn="just">
              <a:buFont typeface="Wingdings" panose="05000000000000000000" pitchFamily="2" charset="2"/>
              <a:buChar char="ü"/>
            </a:pPr>
            <a:endParaRPr lang="en-US" sz="1600" b="0" i="0" dirty="0">
              <a:solidFill>
                <a:srgbClr val="000000"/>
              </a:solidFill>
              <a:effectLst/>
              <a:latin typeface="Arial" pitchFamily="34" charset="0"/>
              <a:cs typeface="Arial" pitchFamily="34" charset="0"/>
            </a:endParaRPr>
          </a:p>
          <a:p>
            <a:pPr marL="285750" indent="-285750" algn="just">
              <a:buFont typeface="Wingdings" panose="05000000000000000000" pitchFamily="2" charset="2"/>
              <a:buChar char="ü"/>
            </a:pPr>
            <a:r>
              <a:rPr lang="en-US" sz="1600" b="1" i="0" dirty="0">
                <a:solidFill>
                  <a:srgbClr val="000000"/>
                </a:solidFill>
                <a:effectLst/>
                <a:latin typeface="Arial" pitchFamily="34" charset="0"/>
                <a:cs typeface="Arial" pitchFamily="34" charset="0"/>
              </a:rPr>
              <a:t>SalePrice vs BldgType:</a:t>
            </a:r>
            <a:r>
              <a:rPr lang="en-US" sz="1600" b="0" i="0" dirty="0">
                <a:solidFill>
                  <a:srgbClr val="000000"/>
                </a:solidFill>
                <a:effectLst/>
                <a:latin typeface="Arial" pitchFamily="34" charset="0"/>
                <a:cs typeface="Arial" pitchFamily="34" charset="0"/>
              </a:rPr>
              <a:t> Most of the houses are Single-family Detached and Townhouse End Unit and they have higher sale price compared to other categories.</a:t>
            </a:r>
          </a:p>
          <a:p>
            <a:pPr marL="285750" indent="-285750" algn="just">
              <a:buFont typeface="Wingdings" panose="05000000000000000000" pitchFamily="2" charset="2"/>
              <a:buChar char="ü"/>
            </a:pPr>
            <a:endParaRPr lang="en-US" sz="1600" b="0" i="0" dirty="0">
              <a:solidFill>
                <a:srgbClr val="000000"/>
              </a:solidFill>
              <a:effectLst/>
              <a:latin typeface="Arial" pitchFamily="34" charset="0"/>
              <a:cs typeface="Arial" pitchFamily="34" charset="0"/>
            </a:endParaRPr>
          </a:p>
          <a:p>
            <a:pPr marL="285750" indent="-285750" algn="just">
              <a:buFont typeface="Wingdings" panose="05000000000000000000" pitchFamily="2" charset="2"/>
              <a:buChar char="ü"/>
            </a:pPr>
            <a:r>
              <a:rPr lang="en-US" sz="1600" b="1" i="0" dirty="0">
                <a:solidFill>
                  <a:srgbClr val="000000"/>
                </a:solidFill>
                <a:effectLst/>
                <a:latin typeface="Arial" pitchFamily="34" charset="0"/>
                <a:cs typeface="Arial" pitchFamily="34" charset="0"/>
              </a:rPr>
              <a:t>SalePrice vs HouseStyle:</a:t>
            </a:r>
            <a:r>
              <a:rPr lang="en-US" sz="1600" b="0" i="0" dirty="0">
                <a:solidFill>
                  <a:srgbClr val="000000"/>
                </a:solidFill>
                <a:effectLst/>
                <a:latin typeface="Arial" pitchFamily="34" charset="0"/>
                <a:cs typeface="Arial" pitchFamily="34" charset="0"/>
              </a:rPr>
              <a:t> Houses which are having style of dwelling 2nd level finished and Two story have high sale price compared to other types.</a:t>
            </a:r>
          </a:p>
          <a:p>
            <a:pPr marL="285750" indent="-285750" algn="just">
              <a:buFont typeface="Wingdings" panose="05000000000000000000" pitchFamily="2" charset="2"/>
              <a:buChar char="ü"/>
            </a:pPr>
            <a:endParaRPr lang="en-US" sz="1600" b="0" i="0" dirty="0">
              <a:solidFill>
                <a:srgbClr val="000000"/>
              </a:solidFill>
              <a:effectLst/>
              <a:latin typeface="Arial" pitchFamily="34" charset="0"/>
              <a:cs typeface="Arial" pitchFamily="34" charset="0"/>
            </a:endParaRPr>
          </a:p>
          <a:p>
            <a:pPr marL="285750" indent="-285750" algn="just">
              <a:buFont typeface="Wingdings" panose="05000000000000000000" pitchFamily="2" charset="2"/>
              <a:buChar char="ü"/>
            </a:pPr>
            <a:r>
              <a:rPr lang="en-US" sz="1600" b="1" i="0" dirty="0">
                <a:solidFill>
                  <a:srgbClr val="000000"/>
                </a:solidFill>
                <a:effectLst/>
                <a:latin typeface="Arial" pitchFamily="34" charset="0"/>
                <a:cs typeface="Arial" pitchFamily="34" charset="0"/>
              </a:rPr>
              <a:t>SalePrice vs RoofStyle:</a:t>
            </a:r>
            <a:r>
              <a:rPr lang="en-US" sz="1600" b="0" i="0" dirty="0">
                <a:solidFill>
                  <a:srgbClr val="000000"/>
                </a:solidFill>
                <a:effectLst/>
                <a:latin typeface="Arial" pitchFamily="34" charset="0"/>
                <a:cs typeface="Arial" pitchFamily="34" charset="0"/>
              </a:rPr>
              <a:t> The houses having the roof style Flat, Hip and Shed have high sale price and the houses having gabrel roof style have less sale price.</a:t>
            </a:r>
          </a:p>
          <a:p>
            <a:pPr algn="just"/>
            <a:endParaRPr lang="en-IN" sz="1600" dirty="0">
              <a:latin typeface="Times New Roman" panose="02020603050405020304" pitchFamily="18" charset="0"/>
              <a:cs typeface="Times New Roman" panose="02020603050405020304" pitchFamily="18" charset="0"/>
            </a:endParaRPr>
          </a:p>
        </p:txBody>
      </p:sp>
      <p:grpSp>
        <p:nvGrpSpPr>
          <p:cNvPr id="4" name="Group 3"/>
          <p:cNvGrpSpPr/>
          <p:nvPr/>
        </p:nvGrpSpPr>
        <p:grpSpPr>
          <a:xfrm>
            <a:off x="810257" y="274319"/>
            <a:ext cx="10571486" cy="1045029"/>
            <a:chOff x="5162" y="0"/>
            <a:chExt cx="10571486" cy="653141"/>
          </a:xfrm>
          <a:scene3d>
            <a:camera prst="orthographicFront"/>
            <a:lightRig rig="flat" dir="t"/>
          </a:scene3d>
        </p:grpSpPr>
        <p:sp>
          <p:nvSpPr>
            <p:cNvPr id="6" name="Rounded Rectangle 5"/>
            <p:cNvSpPr/>
            <p:nvPr/>
          </p:nvSpPr>
          <p:spPr>
            <a:xfrm>
              <a:off x="5162" y="0"/>
              <a:ext cx="10571486" cy="653141"/>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7" name="Rounded Rectangle 4"/>
            <p:cNvSpPr/>
            <p:nvPr/>
          </p:nvSpPr>
          <p:spPr>
            <a:xfrm>
              <a:off x="37046" y="31884"/>
              <a:ext cx="10507718" cy="58937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IN" sz="3300" kern="1200" dirty="0"/>
                <a:t>Observations</a:t>
              </a:r>
            </a:p>
          </p:txBody>
        </p:sp>
      </p:grpSp>
    </p:spTree>
    <p:extLst>
      <p:ext uri="{BB962C8B-B14F-4D97-AF65-F5344CB8AC3E}">
        <p14:creationId xmlns:p14="http://schemas.microsoft.com/office/powerpoint/2010/main" xmlns="" val="120291626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9A742059-FFB5-B009-6E32-E1CFB4BC7AC9}"/>
              </a:ext>
            </a:extLst>
          </p:cNvPr>
          <p:cNvGraphicFramePr/>
          <p:nvPr>
            <p:extLst>
              <p:ext uri="{D42A27DB-BD31-4B8C-83A1-F6EECF244321}">
                <p14:modId xmlns:p14="http://schemas.microsoft.com/office/powerpoint/2010/main" xmlns="" val="3378654411"/>
              </p:ext>
            </p:extLst>
          </p:nvPr>
        </p:nvGraphicFramePr>
        <p:xfrm>
          <a:off x="838200" y="604824"/>
          <a:ext cx="10515600" cy="6202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9F8ADC0B-9ABF-7EFB-FB14-60380FBF88D8}"/>
              </a:ext>
            </a:extLst>
          </p:cNvPr>
          <p:cNvSpPr>
            <a:spLocks noGrp="1"/>
          </p:cNvSpPr>
          <p:nvPr>
            <p:ph idx="1"/>
          </p:nvPr>
        </p:nvSpPr>
        <p:spPr>
          <a:xfrm>
            <a:off x="838200" y="1683582"/>
            <a:ext cx="10515600" cy="4351338"/>
          </a:xfrm>
        </p:spPr>
        <p:txBody>
          <a:bodyPr>
            <a:normAutofit/>
          </a:bodyPr>
          <a:lstStyle/>
          <a:p>
            <a:pPr marL="342900" indent="-342900" algn="just">
              <a:lnSpc>
                <a:spcPct val="107000"/>
              </a:lnSpc>
              <a:spcAft>
                <a:spcPts val="800"/>
              </a:spcAft>
              <a:buFont typeface="Wingdings" panose="05000000000000000000" pitchFamily="2" charset="2"/>
              <a:buChar char="ü"/>
            </a:pPr>
            <a:r>
              <a:rPr lang="en-IN" sz="2000" dirty="0">
                <a:effectLst/>
                <a:latin typeface="Arial" pitchFamily="34" charset="0"/>
                <a:ea typeface="Microsoft Sans Serif" panose="020B0604020202020204" pitchFamily="34" charset="0"/>
                <a:cs typeface="Arial" pitchFamily="34" charset="0"/>
              </a:rPr>
              <a:t>Thousands of houses are sold every day. There are some questions every buyer asks himself like: What is the actual price that this house deserves? Am I paying a fair price? Also</a:t>
            </a:r>
            <a:r>
              <a:rPr lang="en-IN" sz="2000" spc="30" dirty="0">
                <a:effectLst/>
                <a:latin typeface="Arial" pitchFamily="34" charset="0"/>
                <a:ea typeface="Microsoft Sans Serif" panose="020B0604020202020204" pitchFamily="34" charset="0"/>
                <a:cs typeface="Arial" pitchFamily="34" charset="0"/>
              </a:rPr>
              <a:t> Is it the location? Is it the overall quality of the house? Is it the size? Could it be sold at a good price in future? All these questions come in to our mind when we decide to purchase a house.</a:t>
            </a:r>
          </a:p>
          <a:p>
            <a:pPr algn="just">
              <a:lnSpc>
                <a:spcPct val="107000"/>
              </a:lnSpc>
              <a:spcAft>
                <a:spcPts val="800"/>
              </a:spcAft>
            </a:pPr>
            <a:endParaRPr lang="en-IN" sz="2000" spc="30" dirty="0">
              <a:effectLst/>
              <a:latin typeface="Arial" pitchFamily="34" charset="0"/>
              <a:ea typeface="Microsoft Sans Serif" panose="020B0604020202020204" pitchFamily="34" charset="0"/>
              <a:cs typeface="Arial" pitchFamily="34" charset="0"/>
            </a:endParaRPr>
          </a:p>
          <a:p>
            <a:pPr marL="342900" indent="-342900" algn="just">
              <a:lnSpc>
                <a:spcPct val="107000"/>
              </a:lnSpc>
              <a:spcAft>
                <a:spcPts val="800"/>
              </a:spcAft>
              <a:buFont typeface="Wingdings" panose="05000000000000000000" pitchFamily="2" charset="2"/>
              <a:buChar char="ü"/>
            </a:pPr>
            <a:r>
              <a:rPr lang="en-IN" sz="2000" spc="30" dirty="0">
                <a:effectLst/>
                <a:latin typeface="Arial" pitchFamily="34" charset="0"/>
                <a:ea typeface="Microsoft Sans Serif" panose="020B0604020202020204" pitchFamily="34" charset="0"/>
                <a:cs typeface="Arial" pitchFamily="34" charset="0"/>
              </a:rPr>
              <a:t>In this study, </a:t>
            </a:r>
            <a:r>
              <a:rPr lang="en-IN" sz="2000" dirty="0">
                <a:effectLst/>
                <a:latin typeface="Arial" pitchFamily="34" charset="0"/>
                <a:ea typeface="Microsoft Sans Serif" panose="020B0604020202020204" pitchFamily="34" charset="0"/>
                <a:cs typeface="Arial" pitchFamily="34" charset="0"/>
              </a:rPr>
              <a:t>a machine learning model is proposed to predict a house price based on data related to the house (its size, the year it was built in, etc.). During the development and evaluation of our model, we will show the code used for each step followed by its output. This will facilitate the reproducibility of our work.</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3763854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6924273C-AE10-1FC0-3E67-57C99CC6267B}"/>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89541" y="1449279"/>
            <a:ext cx="10612918" cy="3959441"/>
          </a:xfrm>
        </p:spPr>
      </p:pic>
    </p:spTree>
    <p:extLst>
      <p:ext uri="{BB962C8B-B14F-4D97-AF65-F5344CB8AC3E}">
        <p14:creationId xmlns:p14="http://schemas.microsoft.com/office/powerpoint/2010/main" xmlns="" val="401139513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2D45FD2-5ABC-682A-66BC-E71B18750586}"/>
              </a:ext>
            </a:extLst>
          </p:cNvPr>
          <p:cNvSpPr>
            <a:spLocks noGrp="1"/>
          </p:cNvSpPr>
          <p:nvPr>
            <p:ph idx="1"/>
          </p:nvPr>
        </p:nvSpPr>
        <p:spPr>
          <a:xfrm>
            <a:off x="789003" y="1780604"/>
            <a:ext cx="10613994" cy="2338635"/>
          </a:xfrm>
        </p:spPr>
        <p:txBody>
          <a:bodyPr>
            <a:noAutofit/>
          </a:bodyPr>
          <a:lstStyle/>
          <a:p>
            <a:pPr marL="285750" indent="-285750" algn="just">
              <a:buFont typeface="Wingdings" panose="05000000000000000000" pitchFamily="2" charset="2"/>
              <a:buChar char="ü"/>
            </a:pPr>
            <a:r>
              <a:rPr lang="en-US" sz="2000" b="1" i="0" dirty="0">
                <a:solidFill>
                  <a:srgbClr val="000000"/>
                </a:solidFill>
                <a:effectLst/>
                <a:latin typeface="Arial" pitchFamily="34" charset="0"/>
                <a:cs typeface="Arial" pitchFamily="34" charset="0"/>
              </a:rPr>
              <a:t>SalePrice vs RoofMatl:</a:t>
            </a:r>
            <a:r>
              <a:rPr lang="en-US" sz="2000" b="0" i="0" dirty="0">
                <a:solidFill>
                  <a:srgbClr val="000000"/>
                </a:solidFill>
                <a:effectLst/>
                <a:latin typeface="Arial" pitchFamily="34" charset="0"/>
                <a:cs typeface="Arial" pitchFamily="34" charset="0"/>
              </a:rPr>
              <a:t> Houses with Wood Shingles root materials have high sale prices.</a:t>
            </a:r>
          </a:p>
          <a:p>
            <a:pPr marL="285750" indent="-285750" algn="just">
              <a:buFont typeface="Wingdings" panose="05000000000000000000" pitchFamily="2" charset="2"/>
              <a:buChar char="ü"/>
            </a:pPr>
            <a:endParaRPr lang="en-US" sz="2000" b="0" i="0" dirty="0">
              <a:solidFill>
                <a:srgbClr val="000000"/>
              </a:solidFill>
              <a:effectLst/>
              <a:latin typeface="Arial" pitchFamily="34" charset="0"/>
              <a:cs typeface="Arial" pitchFamily="34" charset="0"/>
            </a:endParaRPr>
          </a:p>
          <a:p>
            <a:pPr marL="285750" indent="-285750" algn="just">
              <a:buFont typeface="Wingdings" panose="05000000000000000000" pitchFamily="2" charset="2"/>
              <a:buChar char="ü"/>
            </a:pPr>
            <a:r>
              <a:rPr lang="en-US" sz="2000" b="1" i="0" dirty="0">
                <a:solidFill>
                  <a:srgbClr val="000000"/>
                </a:solidFill>
                <a:effectLst/>
                <a:latin typeface="Arial" pitchFamily="34" charset="0"/>
                <a:cs typeface="Arial" pitchFamily="34" charset="0"/>
              </a:rPr>
              <a:t>SalePrice vs Exterior1st:</a:t>
            </a:r>
            <a:r>
              <a:rPr lang="en-US" sz="2000" b="0" i="0" dirty="0">
                <a:solidFill>
                  <a:srgbClr val="000000"/>
                </a:solidFill>
                <a:effectLst/>
                <a:latin typeface="Arial" pitchFamily="34" charset="0"/>
                <a:cs typeface="Arial" pitchFamily="34" charset="0"/>
              </a:rPr>
              <a:t> Houses having Imitation Stucco, Stone and Cement Board as 1st exterior cover have high sale price.</a:t>
            </a:r>
          </a:p>
          <a:p>
            <a:pPr marL="285750" indent="-285750" algn="just">
              <a:buFont typeface="Wingdings" panose="05000000000000000000" pitchFamily="2" charset="2"/>
              <a:buChar char="ü"/>
            </a:pPr>
            <a:endParaRPr lang="en-US" sz="2000" b="0" i="0" dirty="0">
              <a:solidFill>
                <a:srgbClr val="000000"/>
              </a:solidFill>
              <a:effectLst/>
              <a:latin typeface="Arial" pitchFamily="34" charset="0"/>
              <a:cs typeface="Arial" pitchFamily="34" charset="0"/>
            </a:endParaRPr>
          </a:p>
          <a:p>
            <a:pPr marL="285750" indent="-285750" algn="just">
              <a:buFont typeface="Wingdings" panose="05000000000000000000" pitchFamily="2" charset="2"/>
              <a:buChar char="ü"/>
            </a:pPr>
            <a:r>
              <a:rPr lang="en-US" sz="2000" b="1" i="0" dirty="0">
                <a:solidFill>
                  <a:srgbClr val="000000"/>
                </a:solidFill>
                <a:effectLst/>
                <a:latin typeface="Arial" pitchFamily="34" charset="0"/>
                <a:cs typeface="Arial" pitchFamily="34" charset="0"/>
              </a:rPr>
              <a:t>SalePrice vs Exterior2nd:</a:t>
            </a:r>
            <a:r>
              <a:rPr lang="en-US" sz="2000" b="0" i="0" dirty="0">
                <a:solidFill>
                  <a:srgbClr val="000000"/>
                </a:solidFill>
                <a:effectLst/>
                <a:latin typeface="Arial" pitchFamily="34" charset="0"/>
                <a:cs typeface="Arial" pitchFamily="34" charset="0"/>
              </a:rPr>
              <a:t> Houses having Imitation Stucco and other as 2nd cover have high sale price.</a:t>
            </a:r>
          </a:p>
          <a:p>
            <a:pPr algn="just"/>
            <a:endParaRPr lang="en-IN" sz="2000" dirty="0">
              <a:latin typeface="Arial" pitchFamily="34" charset="0"/>
              <a:cs typeface="Arial" pitchFamily="34" charset="0"/>
            </a:endParaRPr>
          </a:p>
        </p:txBody>
      </p:sp>
      <p:graphicFrame>
        <p:nvGraphicFramePr>
          <p:cNvPr id="2" name="Diagram 1">
            <a:extLst>
              <a:ext uri="{FF2B5EF4-FFF2-40B4-BE49-F238E27FC236}">
                <a16:creationId xmlns:a16="http://schemas.microsoft.com/office/drawing/2014/main" xmlns="" id="{B784DBA0-2400-E43D-1B3E-FAD5A22885BC}"/>
              </a:ext>
            </a:extLst>
          </p:cNvPr>
          <p:cNvGraphicFramePr/>
          <p:nvPr>
            <p:extLst>
              <p:ext uri="{D42A27DB-BD31-4B8C-83A1-F6EECF244321}">
                <p14:modId xmlns:p14="http://schemas.microsoft.com/office/powerpoint/2010/main" xmlns="" val="3307634760"/>
              </p:ext>
            </p:extLst>
          </p:nvPr>
        </p:nvGraphicFramePr>
        <p:xfrm>
          <a:off x="789003" y="408371"/>
          <a:ext cx="10613994"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52083913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2207A59B-B0A9-B09C-3640-EBF2A697F21D}"/>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16747" y="968453"/>
            <a:ext cx="10395750" cy="5192650"/>
          </a:xfrm>
        </p:spPr>
      </p:pic>
    </p:spTree>
    <p:extLst>
      <p:ext uri="{BB962C8B-B14F-4D97-AF65-F5344CB8AC3E}">
        <p14:creationId xmlns:p14="http://schemas.microsoft.com/office/powerpoint/2010/main" xmlns="" val="205109817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D709EFE8-771E-2475-3B4E-62DDD0AC143C}"/>
              </a:ext>
            </a:extLst>
          </p:cNvPr>
          <p:cNvGraphicFramePr/>
          <p:nvPr>
            <p:extLst>
              <p:ext uri="{D42A27DB-BD31-4B8C-83A1-F6EECF244321}">
                <p14:modId xmlns:p14="http://schemas.microsoft.com/office/powerpoint/2010/main" xmlns="" val="767613421"/>
              </p:ext>
            </p:extLst>
          </p:nvPr>
        </p:nvGraphicFramePr>
        <p:xfrm>
          <a:off x="838200" y="401959"/>
          <a:ext cx="10515600" cy="574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3FB7EF68-F290-A1DE-E8BE-D62141E254AB}"/>
              </a:ext>
            </a:extLst>
          </p:cNvPr>
          <p:cNvSpPr>
            <a:spLocks noGrp="1"/>
          </p:cNvSpPr>
          <p:nvPr>
            <p:ph idx="1"/>
          </p:nvPr>
        </p:nvSpPr>
        <p:spPr>
          <a:xfrm>
            <a:off x="838200" y="1417254"/>
            <a:ext cx="10515600" cy="4351338"/>
          </a:xfrm>
        </p:spPr>
        <p:txBody>
          <a:bodyPr>
            <a:normAutofit lnSpcReduction="10000"/>
          </a:bodyPr>
          <a:lstStyle/>
          <a:p>
            <a:pPr marL="285750" indent="-285750" algn="just">
              <a:buFont typeface="Wingdings" panose="05000000000000000000" pitchFamily="2" charset="2"/>
              <a:buChar char="ü"/>
            </a:pPr>
            <a:r>
              <a:rPr lang="en-US" sz="1600" b="1" i="0" dirty="0">
                <a:solidFill>
                  <a:srgbClr val="000000"/>
                </a:solidFill>
                <a:effectLst/>
                <a:latin typeface="Arial" pitchFamily="34" charset="0"/>
                <a:cs typeface="Arial" pitchFamily="34" charset="0"/>
              </a:rPr>
              <a:t>SalePrice vs MasVnrType:</a:t>
            </a:r>
            <a:r>
              <a:rPr lang="en-US" sz="1600" b="0" i="0" dirty="0">
                <a:solidFill>
                  <a:srgbClr val="000000"/>
                </a:solidFill>
                <a:effectLst/>
                <a:latin typeface="Arial" pitchFamily="34" charset="0"/>
                <a:cs typeface="Arial" pitchFamily="34" charset="0"/>
              </a:rPr>
              <a:t> Houses having Stone Masonry veneer type have high sale price than other types.</a:t>
            </a:r>
          </a:p>
          <a:p>
            <a:pPr marL="285750" indent="-285750" algn="just">
              <a:buFont typeface="Wingdings" panose="05000000000000000000" pitchFamily="2" charset="2"/>
              <a:buChar char="ü"/>
            </a:pPr>
            <a:endParaRPr lang="en-US" sz="1600" b="0" i="0" dirty="0">
              <a:solidFill>
                <a:srgbClr val="000000"/>
              </a:solidFill>
              <a:effectLst/>
              <a:latin typeface="Arial" pitchFamily="34" charset="0"/>
              <a:cs typeface="Arial" pitchFamily="34" charset="0"/>
            </a:endParaRPr>
          </a:p>
          <a:p>
            <a:pPr marL="285750" indent="-285750" algn="just">
              <a:buFont typeface="Wingdings" panose="05000000000000000000" pitchFamily="2" charset="2"/>
              <a:buChar char="ü"/>
            </a:pPr>
            <a:r>
              <a:rPr lang="en-US" sz="1600" b="1" i="0" dirty="0">
                <a:solidFill>
                  <a:srgbClr val="000000"/>
                </a:solidFill>
                <a:effectLst/>
                <a:latin typeface="Arial" pitchFamily="34" charset="0"/>
                <a:cs typeface="Arial" pitchFamily="34" charset="0"/>
              </a:rPr>
              <a:t>SalePrice vs Foundation:</a:t>
            </a:r>
            <a:r>
              <a:rPr lang="en-US" sz="1600" b="0" i="0" dirty="0">
                <a:solidFill>
                  <a:srgbClr val="000000"/>
                </a:solidFill>
                <a:effectLst/>
                <a:latin typeface="Arial" pitchFamily="34" charset="0"/>
                <a:cs typeface="Arial" pitchFamily="34" charset="0"/>
              </a:rPr>
              <a:t> Houses having Poured Concrete as foundation type have high sale price compared to other types.</a:t>
            </a:r>
          </a:p>
          <a:p>
            <a:pPr marL="285750" indent="-285750" algn="just">
              <a:buFont typeface="Wingdings" panose="05000000000000000000" pitchFamily="2" charset="2"/>
              <a:buChar char="ü"/>
            </a:pPr>
            <a:endParaRPr lang="en-US" sz="1600" b="0" i="0" dirty="0">
              <a:solidFill>
                <a:srgbClr val="000000"/>
              </a:solidFill>
              <a:effectLst/>
              <a:latin typeface="Arial" pitchFamily="34" charset="0"/>
              <a:cs typeface="Arial" pitchFamily="34" charset="0"/>
            </a:endParaRPr>
          </a:p>
          <a:p>
            <a:pPr marL="285750" indent="-285750" algn="just">
              <a:buFont typeface="Wingdings" panose="05000000000000000000" pitchFamily="2" charset="2"/>
              <a:buChar char="ü"/>
            </a:pPr>
            <a:r>
              <a:rPr lang="en-US" sz="1600" b="1" i="0" dirty="0">
                <a:solidFill>
                  <a:srgbClr val="000000"/>
                </a:solidFill>
                <a:effectLst/>
                <a:latin typeface="Arial" pitchFamily="34" charset="0"/>
                <a:cs typeface="Arial" pitchFamily="34" charset="0"/>
              </a:rPr>
              <a:t>SalePrice vs BsmtExposure:</a:t>
            </a:r>
            <a:r>
              <a:rPr lang="en-US" sz="1600" b="0" i="0" dirty="0">
                <a:solidFill>
                  <a:srgbClr val="000000"/>
                </a:solidFill>
                <a:effectLst/>
                <a:latin typeface="Arial" pitchFamily="34" charset="0"/>
                <a:cs typeface="Arial" pitchFamily="34" charset="0"/>
              </a:rPr>
              <a:t> Houses having good walkout or garden level walls have high sale price compared to others.</a:t>
            </a:r>
          </a:p>
          <a:p>
            <a:pPr marL="285750" indent="-285750" algn="just">
              <a:buFont typeface="Wingdings" panose="05000000000000000000" pitchFamily="2" charset="2"/>
              <a:buChar char="ü"/>
            </a:pPr>
            <a:endParaRPr lang="en-US" sz="1600" b="0" i="0" dirty="0">
              <a:solidFill>
                <a:srgbClr val="000000"/>
              </a:solidFill>
              <a:effectLst/>
              <a:latin typeface="Arial" pitchFamily="34" charset="0"/>
              <a:cs typeface="Arial" pitchFamily="34" charset="0"/>
            </a:endParaRPr>
          </a:p>
          <a:p>
            <a:pPr marL="285750" indent="-285750" algn="just">
              <a:buFont typeface="Wingdings" panose="05000000000000000000" pitchFamily="2" charset="2"/>
              <a:buChar char="ü"/>
            </a:pPr>
            <a:r>
              <a:rPr lang="en-US" sz="1600" b="1" i="0" dirty="0">
                <a:solidFill>
                  <a:srgbClr val="000000"/>
                </a:solidFill>
                <a:effectLst/>
                <a:latin typeface="Arial" pitchFamily="34" charset="0"/>
                <a:cs typeface="Arial" pitchFamily="34" charset="0"/>
              </a:rPr>
              <a:t>SalePrice vs BsmtFinType1:</a:t>
            </a:r>
            <a:r>
              <a:rPr lang="en-US" sz="1600" b="0" i="0" dirty="0">
                <a:solidFill>
                  <a:srgbClr val="000000"/>
                </a:solidFill>
                <a:effectLst/>
                <a:latin typeface="Arial" pitchFamily="34" charset="0"/>
                <a:cs typeface="Arial" pitchFamily="34" charset="0"/>
              </a:rPr>
              <a:t> The sale price is high for the houses containing good living quarters basement finished area.</a:t>
            </a:r>
          </a:p>
          <a:p>
            <a:pPr marL="285750" indent="-285750" algn="just">
              <a:buFont typeface="Wingdings" panose="05000000000000000000" pitchFamily="2" charset="2"/>
              <a:buChar char="ü"/>
            </a:pPr>
            <a:endParaRPr lang="en-US" sz="1600" b="0" i="0" dirty="0">
              <a:solidFill>
                <a:srgbClr val="000000"/>
              </a:solidFill>
              <a:effectLst/>
              <a:latin typeface="Arial" pitchFamily="34" charset="0"/>
              <a:cs typeface="Arial" pitchFamily="34" charset="0"/>
            </a:endParaRPr>
          </a:p>
          <a:p>
            <a:pPr marL="285750" indent="-285750" algn="just">
              <a:buFont typeface="Wingdings" panose="05000000000000000000" pitchFamily="2" charset="2"/>
              <a:buChar char="ü"/>
            </a:pPr>
            <a:r>
              <a:rPr lang="en-US" sz="1600" b="1" i="0" dirty="0">
                <a:solidFill>
                  <a:srgbClr val="000000"/>
                </a:solidFill>
                <a:effectLst/>
                <a:latin typeface="Arial" pitchFamily="34" charset="0"/>
                <a:cs typeface="Arial" pitchFamily="34" charset="0"/>
              </a:rPr>
              <a:t>SalePrice vs BsmtFinType2:</a:t>
            </a:r>
            <a:r>
              <a:rPr lang="en-US" sz="1600" b="0" i="0" dirty="0">
                <a:solidFill>
                  <a:srgbClr val="000000"/>
                </a:solidFill>
                <a:effectLst/>
                <a:latin typeface="Arial" pitchFamily="34" charset="0"/>
                <a:cs typeface="Arial" pitchFamily="34" charset="0"/>
              </a:rPr>
              <a:t> The sale price is moderately high for the houses having good living quarters and average living quarters.</a:t>
            </a:r>
          </a:p>
          <a:p>
            <a:pPr marL="285750" indent="-285750" algn="just">
              <a:buFont typeface="Wingdings" panose="05000000000000000000" pitchFamily="2" charset="2"/>
              <a:buChar char="ü"/>
            </a:pPr>
            <a:endParaRPr lang="en-US" sz="1600" b="0" i="0" dirty="0">
              <a:solidFill>
                <a:srgbClr val="000000"/>
              </a:solidFill>
              <a:effectLst/>
              <a:latin typeface="Arial" pitchFamily="34" charset="0"/>
              <a:cs typeface="Arial" pitchFamily="34" charset="0"/>
            </a:endParaRPr>
          </a:p>
          <a:p>
            <a:pPr marL="285750" indent="-285750" algn="just">
              <a:buFont typeface="Wingdings" panose="05000000000000000000" pitchFamily="2" charset="2"/>
              <a:buChar char="ü"/>
            </a:pPr>
            <a:r>
              <a:rPr lang="en-US" sz="1600" b="1" i="0" dirty="0">
                <a:solidFill>
                  <a:srgbClr val="000000"/>
                </a:solidFill>
                <a:effectLst/>
                <a:latin typeface="Arial" pitchFamily="34" charset="0"/>
                <a:cs typeface="Arial" pitchFamily="34" charset="0"/>
              </a:rPr>
              <a:t>SalePrice vs Heating:</a:t>
            </a:r>
            <a:r>
              <a:rPr lang="en-US" sz="1600" b="0" i="0" dirty="0">
                <a:solidFill>
                  <a:srgbClr val="000000"/>
                </a:solidFill>
                <a:effectLst/>
                <a:latin typeface="Arial" pitchFamily="34" charset="0"/>
                <a:cs typeface="Arial" pitchFamily="34" charset="0"/>
              </a:rPr>
              <a:t> The houses having the heating type gas forced warm air furnace and gas hot water or steam heat have high sale price.</a:t>
            </a:r>
          </a:p>
          <a:p>
            <a:endParaRPr lang="en-IN" sz="1600" dirty="0">
              <a:latin typeface="Arial" pitchFamily="34" charset="0"/>
              <a:cs typeface="Arial" pitchFamily="34" charset="0"/>
            </a:endParaRPr>
          </a:p>
        </p:txBody>
      </p:sp>
    </p:spTree>
    <p:extLst>
      <p:ext uri="{BB962C8B-B14F-4D97-AF65-F5344CB8AC3E}">
        <p14:creationId xmlns:p14="http://schemas.microsoft.com/office/powerpoint/2010/main" xmlns="" val="262500632"/>
      </p:ext>
    </p:extLst>
  </p:cSld>
  <p:clrMapOvr>
    <a:masterClrMapping/>
  </p:clrMapOvr>
  <mc:AlternateContent xmlns:mc="http://schemas.openxmlformats.org/markup-compatibility/2006">
    <mc:Choice xmlns:p14="http://schemas.microsoft.com/office/powerpoint/2010/main" xmlns="" Requires="p14">
      <p:transition spd="slow">
        <p14:flash/>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8035C730-92D1-DCD1-D301-BE18E830FA48}"/>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01337" y="701337"/>
            <a:ext cx="10848512" cy="5610686"/>
          </a:xfrm>
        </p:spPr>
      </p:pic>
    </p:spTree>
    <p:extLst>
      <p:ext uri="{BB962C8B-B14F-4D97-AF65-F5344CB8AC3E}">
        <p14:creationId xmlns:p14="http://schemas.microsoft.com/office/powerpoint/2010/main" xmlns="" val="641435119"/>
      </p:ext>
    </p:extLst>
  </p:cSld>
  <p:clrMapOvr>
    <a:masterClrMapping/>
  </p:clrMapOvr>
  <p:transition spd="slow">
    <p:cov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6F433C90-10B2-8FFE-693E-81379537D353}"/>
              </a:ext>
            </a:extLst>
          </p:cNvPr>
          <p:cNvGraphicFramePr/>
          <p:nvPr>
            <p:extLst>
              <p:ext uri="{D42A27DB-BD31-4B8C-83A1-F6EECF244321}">
                <p14:modId xmlns:p14="http://schemas.microsoft.com/office/powerpoint/2010/main" xmlns="" val="436880732"/>
              </p:ext>
            </p:extLst>
          </p:nvPr>
        </p:nvGraphicFramePr>
        <p:xfrm>
          <a:off x="838199" y="604822"/>
          <a:ext cx="10587361" cy="522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D27EF47A-D44F-450D-41C0-D58374D623E9}"/>
              </a:ext>
            </a:extLst>
          </p:cNvPr>
          <p:cNvSpPr>
            <a:spLocks noGrp="1"/>
          </p:cNvSpPr>
          <p:nvPr>
            <p:ph idx="1"/>
          </p:nvPr>
        </p:nvSpPr>
        <p:spPr>
          <a:xfrm>
            <a:off x="838198" y="1201783"/>
            <a:ext cx="10587361" cy="4838331"/>
          </a:xfrm>
        </p:spPr>
        <p:txBody>
          <a:bodyPr>
            <a:no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1" i="0" u="none" strike="noStrike" kern="1200" cap="none" spc="0" normalizeH="0" baseline="0" noProof="0" dirty="0">
                <a:ln>
                  <a:noFill/>
                </a:ln>
                <a:solidFill>
                  <a:srgbClr val="000000"/>
                </a:solidFill>
                <a:effectLst/>
                <a:uLnTx/>
                <a:uFillTx/>
                <a:latin typeface="Arial" pitchFamily="34" charset="0"/>
                <a:cs typeface="Arial" pitchFamily="34" charset="0"/>
              </a:rPr>
              <a:t>SalePrice vs </a:t>
            </a:r>
            <a:r>
              <a:rPr kumimoji="0" lang="en-US" sz="1800" b="1" i="0" u="none" strike="noStrike" kern="1200" cap="none" spc="0" normalizeH="0" baseline="0" noProof="0" dirty="0" err="1">
                <a:ln>
                  <a:noFill/>
                </a:ln>
                <a:solidFill>
                  <a:srgbClr val="000000"/>
                </a:solidFill>
                <a:effectLst/>
                <a:uLnTx/>
                <a:uFillTx/>
                <a:latin typeface="Arial" pitchFamily="34" charset="0"/>
                <a:cs typeface="Arial" pitchFamily="34" charset="0"/>
              </a:rPr>
              <a:t>CentralAir</a:t>
            </a:r>
            <a:r>
              <a:rPr kumimoji="0" lang="en-US" sz="1800" b="1" i="0" u="none" strike="noStrike" kern="1200" cap="none" spc="0" normalizeH="0" baseline="0" noProof="0" dirty="0">
                <a:ln>
                  <a:noFill/>
                </a:ln>
                <a:solidFill>
                  <a:srgbClr val="000000"/>
                </a:solidFill>
                <a:effectLst/>
                <a:uLnTx/>
                <a:uFillTx/>
                <a:latin typeface="Arial" pitchFamily="34" charset="0"/>
                <a:cs typeface="Arial" pitchFamily="34" charset="0"/>
              </a:rPr>
              <a:t>:</a:t>
            </a:r>
            <a:r>
              <a:rPr kumimoji="0" lang="en-US" sz="1800" b="0" i="0" u="none" strike="noStrike" kern="1200" cap="none" spc="0" normalizeH="0" baseline="0" noProof="0" dirty="0">
                <a:ln>
                  <a:noFill/>
                </a:ln>
                <a:solidFill>
                  <a:srgbClr val="000000"/>
                </a:solidFill>
                <a:effectLst/>
                <a:uLnTx/>
                <a:uFillTx/>
                <a:latin typeface="Arial" pitchFamily="34" charset="0"/>
                <a:cs typeface="Arial" pitchFamily="34" charset="0"/>
              </a:rPr>
              <a:t> Most of the houses have central air conditioning so it is obvious that these houses have high sale price.</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800" b="0" i="0" u="none" strike="noStrike" kern="1200" cap="none" spc="0" normalizeH="0" baseline="0" noProof="0" dirty="0">
              <a:ln>
                <a:noFill/>
              </a:ln>
              <a:solidFill>
                <a:srgbClr val="000000"/>
              </a:solidFill>
              <a:effectLst/>
              <a:uLnTx/>
              <a:uFillTx/>
              <a:latin typeface="Arial" pitchFamily="34" charset="0"/>
              <a:cs typeface="Arial" pitchFamily="34"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1" i="0" u="none" strike="noStrike" kern="1200" cap="none" spc="0" normalizeH="0" baseline="0" noProof="0" dirty="0">
                <a:ln>
                  <a:noFill/>
                </a:ln>
                <a:solidFill>
                  <a:srgbClr val="000000"/>
                </a:solidFill>
                <a:effectLst/>
                <a:uLnTx/>
                <a:uFillTx/>
                <a:latin typeface="Arial" pitchFamily="34" charset="0"/>
                <a:cs typeface="Arial" pitchFamily="34" charset="0"/>
              </a:rPr>
              <a:t>SalePrice vs Electrical:</a:t>
            </a:r>
            <a:r>
              <a:rPr kumimoji="0" lang="en-US" sz="1800" b="0" i="0" u="none" strike="noStrike" kern="1200" cap="none" spc="0" normalizeH="0" baseline="0" noProof="0" dirty="0">
                <a:ln>
                  <a:noFill/>
                </a:ln>
                <a:solidFill>
                  <a:srgbClr val="000000"/>
                </a:solidFill>
                <a:effectLst/>
                <a:uLnTx/>
                <a:uFillTx/>
                <a:latin typeface="Arial" pitchFamily="34" charset="0"/>
                <a:cs typeface="Arial" pitchFamily="34" charset="0"/>
              </a:rPr>
              <a:t> Most of the houses having standard circuit breakers &amp; romex have high sale price compared to others.</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800" b="0" i="0" u="none" strike="noStrike" kern="1200" cap="none" spc="0" normalizeH="0" baseline="0" noProof="0" dirty="0">
              <a:ln>
                <a:noFill/>
              </a:ln>
              <a:solidFill>
                <a:srgbClr val="000000"/>
              </a:solidFill>
              <a:effectLst/>
              <a:uLnTx/>
              <a:uFillTx/>
              <a:latin typeface="Arial" pitchFamily="34" charset="0"/>
              <a:cs typeface="Arial" pitchFamily="34"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1" i="0" u="none" strike="noStrike" kern="1200" cap="none" spc="0" normalizeH="0" baseline="0" noProof="0" dirty="0">
                <a:ln>
                  <a:noFill/>
                </a:ln>
                <a:solidFill>
                  <a:srgbClr val="000000"/>
                </a:solidFill>
                <a:effectLst/>
                <a:uLnTx/>
                <a:uFillTx/>
                <a:latin typeface="Arial" pitchFamily="34" charset="0"/>
                <a:cs typeface="Arial" pitchFamily="34" charset="0"/>
              </a:rPr>
              <a:t>SalePrice vs Functional:</a:t>
            </a:r>
            <a:r>
              <a:rPr kumimoji="0" lang="en-US" sz="1800" b="0" i="0" u="none" strike="noStrike" kern="1200" cap="none" spc="0" normalizeH="0" baseline="0" noProof="0" dirty="0">
                <a:ln>
                  <a:noFill/>
                </a:ln>
                <a:solidFill>
                  <a:srgbClr val="000000"/>
                </a:solidFill>
                <a:effectLst/>
                <a:uLnTx/>
                <a:uFillTx/>
                <a:latin typeface="Arial" pitchFamily="34" charset="0"/>
                <a:cs typeface="Arial" pitchFamily="34" charset="0"/>
              </a:rPr>
              <a:t> The houses having the typical functionality have maximum sales price and others have average sale price.</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800" b="0" i="0" u="none" strike="noStrike" kern="1200" cap="none" spc="0" normalizeH="0" baseline="0" noProof="0" dirty="0">
              <a:ln>
                <a:noFill/>
              </a:ln>
              <a:solidFill>
                <a:srgbClr val="000000"/>
              </a:solidFill>
              <a:effectLst/>
              <a:uLnTx/>
              <a:uFillTx/>
              <a:latin typeface="Arial" pitchFamily="34" charset="0"/>
              <a:cs typeface="Arial" pitchFamily="34"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1" i="0" u="none" strike="noStrike" kern="1200" cap="none" spc="0" normalizeH="0" baseline="0" noProof="0" dirty="0">
                <a:ln>
                  <a:noFill/>
                </a:ln>
                <a:solidFill>
                  <a:srgbClr val="000000"/>
                </a:solidFill>
                <a:effectLst/>
                <a:uLnTx/>
                <a:uFillTx/>
                <a:latin typeface="Arial" pitchFamily="34" charset="0"/>
                <a:cs typeface="Arial" pitchFamily="34" charset="0"/>
              </a:rPr>
              <a:t>SalePrice vs </a:t>
            </a:r>
            <a:r>
              <a:rPr kumimoji="0" lang="en-US" sz="1800" b="1" i="0" u="none" strike="noStrike" kern="1200" cap="none" spc="0" normalizeH="0" baseline="0" noProof="0" dirty="0" err="1">
                <a:ln>
                  <a:noFill/>
                </a:ln>
                <a:solidFill>
                  <a:srgbClr val="000000"/>
                </a:solidFill>
                <a:effectLst/>
                <a:uLnTx/>
                <a:uFillTx/>
                <a:latin typeface="Arial" pitchFamily="34" charset="0"/>
                <a:cs typeface="Arial" pitchFamily="34" charset="0"/>
              </a:rPr>
              <a:t>FireplaceQu</a:t>
            </a:r>
            <a:r>
              <a:rPr kumimoji="0" lang="en-US" sz="1800" b="1" i="0" u="none" strike="noStrike" kern="1200" cap="none" spc="0" normalizeH="0" baseline="0" noProof="0" dirty="0">
                <a:ln>
                  <a:noFill/>
                </a:ln>
                <a:solidFill>
                  <a:srgbClr val="000000"/>
                </a:solidFill>
                <a:effectLst/>
                <a:uLnTx/>
                <a:uFillTx/>
                <a:latin typeface="Arial" pitchFamily="34" charset="0"/>
                <a:cs typeface="Arial" pitchFamily="34" charset="0"/>
              </a:rPr>
              <a:t>:</a:t>
            </a:r>
            <a:r>
              <a:rPr kumimoji="0" lang="en-US" sz="1800" b="0" i="0" u="none" strike="noStrike" kern="1200" cap="none" spc="0" normalizeH="0" baseline="0" noProof="0" dirty="0">
                <a:ln>
                  <a:noFill/>
                </a:ln>
                <a:solidFill>
                  <a:srgbClr val="000000"/>
                </a:solidFill>
                <a:effectLst/>
                <a:uLnTx/>
                <a:uFillTx/>
                <a:latin typeface="Arial" pitchFamily="34" charset="0"/>
                <a:cs typeface="Arial" pitchFamily="34" charset="0"/>
              </a:rPr>
              <a:t> The houses having excellent exceptional masonry fireplace quality have high sale price and the houses having poor fireplace quality have very less sale price compared to others.</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800" b="0" i="0" u="none" strike="noStrike" kern="1200" cap="none" spc="0" normalizeH="0" baseline="0" noProof="0" dirty="0">
              <a:ln>
                <a:noFill/>
              </a:ln>
              <a:solidFill>
                <a:srgbClr val="000000"/>
              </a:solidFill>
              <a:effectLst/>
              <a:uLnTx/>
              <a:uFillTx/>
              <a:latin typeface="Arial" pitchFamily="34" charset="0"/>
              <a:cs typeface="Arial" pitchFamily="34"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1" i="0" u="none" strike="noStrike" kern="1200" cap="none" spc="0" normalizeH="0" baseline="0" noProof="0" dirty="0">
                <a:ln>
                  <a:noFill/>
                </a:ln>
                <a:solidFill>
                  <a:srgbClr val="000000"/>
                </a:solidFill>
                <a:effectLst/>
                <a:uLnTx/>
                <a:uFillTx/>
                <a:latin typeface="Arial" pitchFamily="34" charset="0"/>
                <a:cs typeface="Arial" pitchFamily="34" charset="0"/>
              </a:rPr>
              <a:t>SalePrice vs </a:t>
            </a:r>
            <a:r>
              <a:rPr kumimoji="0" lang="en-US" sz="1800" b="1" i="0" u="none" strike="noStrike" kern="1200" cap="none" spc="0" normalizeH="0" baseline="0" noProof="0" dirty="0" err="1">
                <a:ln>
                  <a:noFill/>
                </a:ln>
                <a:solidFill>
                  <a:srgbClr val="000000"/>
                </a:solidFill>
                <a:effectLst/>
                <a:uLnTx/>
                <a:uFillTx/>
                <a:latin typeface="Arial" pitchFamily="34" charset="0"/>
                <a:cs typeface="Arial" pitchFamily="34" charset="0"/>
              </a:rPr>
              <a:t>GarageType</a:t>
            </a:r>
            <a:r>
              <a:rPr kumimoji="0" lang="en-US" sz="1800" b="1" i="0" u="none" strike="noStrike" kern="1200" cap="none" spc="0" normalizeH="0" baseline="0" noProof="0" dirty="0">
                <a:ln>
                  <a:noFill/>
                </a:ln>
                <a:solidFill>
                  <a:srgbClr val="000000"/>
                </a:solidFill>
                <a:effectLst/>
                <a:uLnTx/>
                <a:uFillTx/>
                <a:latin typeface="Arial" pitchFamily="34" charset="0"/>
                <a:cs typeface="Arial" pitchFamily="34" charset="0"/>
              </a:rPr>
              <a:t>:</a:t>
            </a:r>
            <a:r>
              <a:rPr kumimoji="0" lang="en-US" sz="1800" b="0" i="0" u="none" strike="noStrike" kern="1200" cap="none" spc="0" normalizeH="0" baseline="0" noProof="0" dirty="0">
                <a:ln>
                  <a:noFill/>
                </a:ln>
                <a:solidFill>
                  <a:srgbClr val="000000"/>
                </a:solidFill>
                <a:effectLst/>
                <a:uLnTx/>
                <a:uFillTx/>
                <a:latin typeface="Arial" pitchFamily="34" charset="0"/>
                <a:cs typeface="Arial" pitchFamily="34" charset="0"/>
              </a:rPr>
              <a:t> The houses having built-in garage have high sale price compared to others.</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800" b="0" i="0" u="none" strike="noStrike" kern="1200" cap="none" spc="0" normalizeH="0" baseline="0" noProof="0" dirty="0">
              <a:ln>
                <a:noFill/>
              </a:ln>
              <a:solidFill>
                <a:srgbClr val="000000"/>
              </a:solidFill>
              <a:effectLst/>
              <a:uLnTx/>
              <a:uFillTx/>
              <a:latin typeface="Arial" pitchFamily="34" charset="0"/>
              <a:cs typeface="Arial" pitchFamily="34"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1" i="0" u="none" strike="noStrike" kern="1200" cap="none" spc="0" normalizeH="0" baseline="0" noProof="0" dirty="0">
                <a:ln>
                  <a:noFill/>
                </a:ln>
                <a:solidFill>
                  <a:srgbClr val="000000"/>
                </a:solidFill>
                <a:effectLst/>
                <a:uLnTx/>
                <a:uFillTx/>
                <a:latin typeface="Arial" pitchFamily="34" charset="0"/>
                <a:cs typeface="Arial" pitchFamily="34" charset="0"/>
              </a:rPr>
              <a:t>SalePrice vs </a:t>
            </a:r>
            <a:r>
              <a:rPr kumimoji="0" lang="en-US" sz="1800" b="1" i="0" u="none" strike="noStrike" kern="1200" cap="none" spc="0" normalizeH="0" baseline="0" noProof="0" dirty="0" err="1">
                <a:ln>
                  <a:noFill/>
                </a:ln>
                <a:solidFill>
                  <a:srgbClr val="000000"/>
                </a:solidFill>
                <a:effectLst/>
                <a:uLnTx/>
                <a:uFillTx/>
                <a:latin typeface="Arial" pitchFamily="34" charset="0"/>
                <a:cs typeface="Arial" pitchFamily="34" charset="0"/>
              </a:rPr>
              <a:t>GarageFinish</a:t>
            </a:r>
            <a:r>
              <a:rPr kumimoji="0" lang="en-US" sz="1800" b="1" i="0" u="none" strike="noStrike" kern="1200" cap="none" spc="0" normalizeH="0" baseline="0" noProof="0" dirty="0">
                <a:ln>
                  <a:noFill/>
                </a:ln>
                <a:solidFill>
                  <a:srgbClr val="000000"/>
                </a:solidFill>
                <a:effectLst/>
                <a:uLnTx/>
                <a:uFillTx/>
                <a:latin typeface="Arial" pitchFamily="34" charset="0"/>
                <a:cs typeface="Arial" pitchFamily="34" charset="0"/>
              </a:rPr>
              <a:t>:</a:t>
            </a:r>
            <a:r>
              <a:rPr kumimoji="0" lang="en-US" sz="1800" b="0" i="0" u="none" strike="noStrike" kern="1200" cap="none" spc="0" normalizeH="0" baseline="0" noProof="0" dirty="0">
                <a:ln>
                  <a:noFill/>
                </a:ln>
                <a:solidFill>
                  <a:srgbClr val="000000"/>
                </a:solidFill>
                <a:effectLst/>
                <a:uLnTx/>
                <a:uFillTx/>
                <a:latin typeface="Arial" pitchFamily="34" charset="0"/>
                <a:cs typeface="Arial" pitchFamily="34" charset="0"/>
              </a:rPr>
              <a:t> Garages located inside the house which is got finished have high sale price.</a:t>
            </a:r>
          </a:p>
          <a:p>
            <a:pPr algn="just"/>
            <a:endParaRPr lang="en-IN" sz="1800" dirty="0">
              <a:latin typeface="Arial" pitchFamily="34" charset="0"/>
              <a:cs typeface="Arial" pitchFamily="34" charset="0"/>
            </a:endParaRPr>
          </a:p>
        </p:txBody>
      </p:sp>
    </p:spTree>
    <p:extLst>
      <p:ext uri="{BB962C8B-B14F-4D97-AF65-F5344CB8AC3E}">
        <p14:creationId xmlns:p14="http://schemas.microsoft.com/office/powerpoint/2010/main" xmlns="" val="3520780593"/>
      </p:ext>
    </p:extLst>
  </p:cSld>
  <p:clrMapOvr>
    <a:masterClrMapping/>
  </p:clrMapOvr>
  <p:transition spd="med">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FE4EC27B-D5C7-6791-9685-F9CBD635B86B}"/>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19092" y="1589106"/>
            <a:ext cx="10724226" cy="3906172"/>
          </a:xfrm>
        </p:spPr>
      </p:pic>
    </p:spTree>
    <p:extLst>
      <p:ext uri="{BB962C8B-B14F-4D97-AF65-F5344CB8AC3E}">
        <p14:creationId xmlns:p14="http://schemas.microsoft.com/office/powerpoint/2010/main" xmlns="" val="2061546593"/>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F4609C8A-AC99-EDA7-19FE-C0B339CA2332}"/>
              </a:ext>
            </a:extLst>
          </p:cNvPr>
          <p:cNvGraphicFramePr/>
          <p:nvPr>
            <p:extLst>
              <p:ext uri="{D42A27DB-BD31-4B8C-83A1-F6EECF244321}">
                <p14:modId xmlns:p14="http://schemas.microsoft.com/office/powerpoint/2010/main" xmlns="" val="728801488"/>
              </p:ext>
            </p:extLst>
          </p:nvPr>
        </p:nvGraphicFramePr>
        <p:xfrm>
          <a:off x="838200" y="480536"/>
          <a:ext cx="10515600" cy="5048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53A5E418-D74C-5C8C-4A22-C3087B09E570}"/>
              </a:ext>
            </a:extLst>
          </p:cNvPr>
          <p:cNvSpPr>
            <a:spLocks noGrp="1"/>
          </p:cNvSpPr>
          <p:nvPr>
            <p:ph idx="1"/>
          </p:nvPr>
        </p:nvSpPr>
        <p:spPr>
          <a:xfrm>
            <a:off x="838200" y="1518080"/>
            <a:ext cx="10515600" cy="2503503"/>
          </a:xfrm>
        </p:spPr>
        <p:txBody>
          <a:bodyPr>
            <a:norm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000" b="1" i="0" u="none" strike="noStrike" kern="1200" cap="none" spc="0" normalizeH="0" baseline="0" noProof="0" dirty="0">
                <a:ln>
                  <a:noFill/>
                </a:ln>
                <a:solidFill>
                  <a:srgbClr val="000000"/>
                </a:solidFill>
                <a:effectLst/>
                <a:uLnTx/>
                <a:uFillTx/>
                <a:latin typeface="Arial" pitchFamily="34" charset="0"/>
                <a:cs typeface="Arial" pitchFamily="34" charset="0"/>
              </a:rPr>
              <a:t>SalePrice vs </a:t>
            </a:r>
            <a:r>
              <a:rPr kumimoji="0" lang="en-US" sz="2000" b="1" i="0" u="none" strike="noStrike" kern="1200" cap="none" spc="0" normalizeH="0" baseline="0" noProof="0" dirty="0" err="1">
                <a:ln>
                  <a:noFill/>
                </a:ln>
                <a:solidFill>
                  <a:srgbClr val="000000"/>
                </a:solidFill>
                <a:effectLst/>
                <a:uLnTx/>
                <a:uFillTx/>
                <a:latin typeface="Arial" pitchFamily="34" charset="0"/>
                <a:cs typeface="Arial" pitchFamily="34" charset="0"/>
              </a:rPr>
              <a:t>PavedDrive</a:t>
            </a:r>
            <a:r>
              <a:rPr kumimoji="0" lang="en-US" sz="2000" b="1" i="0" u="none" strike="noStrike" kern="1200" cap="none" spc="0" normalizeH="0" baseline="0" noProof="0" dirty="0">
                <a:ln>
                  <a:noFill/>
                </a:ln>
                <a:solidFill>
                  <a:srgbClr val="000000"/>
                </a:solidFill>
                <a:effectLst/>
                <a:uLnTx/>
                <a:uFillTx/>
                <a:latin typeface="Arial" pitchFamily="34" charset="0"/>
                <a:cs typeface="Arial" pitchFamily="34" charset="0"/>
              </a:rPr>
              <a:t>:</a:t>
            </a:r>
            <a:r>
              <a:rPr kumimoji="0" lang="en-US" sz="2000" b="0" i="0" u="none" strike="noStrike" kern="1200" cap="none" spc="0" normalizeH="0" baseline="0" noProof="0" dirty="0">
                <a:ln>
                  <a:noFill/>
                </a:ln>
                <a:solidFill>
                  <a:srgbClr val="000000"/>
                </a:solidFill>
                <a:effectLst/>
                <a:uLnTx/>
                <a:uFillTx/>
                <a:latin typeface="Arial" pitchFamily="34" charset="0"/>
                <a:cs typeface="Arial" pitchFamily="34" charset="0"/>
              </a:rPr>
              <a:t> Houses having paved drive ways have high sale price.</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2000" b="0" i="0" u="none" strike="noStrike" kern="1200" cap="none" spc="0" normalizeH="0" baseline="0" noProof="0" dirty="0">
              <a:ln>
                <a:noFill/>
              </a:ln>
              <a:solidFill>
                <a:srgbClr val="000000"/>
              </a:solidFill>
              <a:effectLst/>
              <a:uLnTx/>
              <a:uFillTx/>
              <a:latin typeface="Arial" pitchFamily="34" charset="0"/>
              <a:cs typeface="Arial" pitchFamily="34"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000" b="1" i="0" u="none" strike="noStrike" kern="1200" cap="none" spc="0" normalizeH="0" baseline="0" noProof="0" dirty="0">
                <a:ln>
                  <a:noFill/>
                </a:ln>
                <a:solidFill>
                  <a:srgbClr val="000000"/>
                </a:solidFill>
                <a:effectLst/>
                <a:uLnTx/>
                <a:uFillTx/>
                <a:latin typeface="Arial" pitchFamily="34" charset="0"/>
                <a:cs typeface="Arial" pitchFamily="34" charset="0"/>
              </a:rPr>
              <a:t>SalePrice vs </a:t>
            </a:r>
            <a:r>
              <a:rPr kumimoji="0" lang="en-US" sz="2000" b="1" i="0" u="none" strike="noStrike" kern="1200" cap="none" spc="0" normalizeH="0" baseline="0" noProof="0" dirty="0" err="1">
                <a:ln>
                  <a:noFill/>
                </a:ln>
                <a:solidFill>
                  <a:srgbClr val="000000"/>
                </a:solidFill>
                <a:effectLst/>
                <a:uLnTx/>
                <a:uFillTx/>
                <a:latin typeface="Arial" pitchFamily="34" charset="0"/>
                <a:cs typeface="Arial" pitchFamily="34" charset="0"/>
              </a:rPr>
              <a:t>SaleType</a:t>
            </a:r>
            <a:r>
              <a:rPr kumimoji="0" lang="en-US" sz="2000" b="1" i="0" u="none" strike="noStrike" kern="1200" cap="none" spc="0" normalizeH="0" baseline="0" noProof="0" dirty="0">
                <a:ln>
                  <a:noFill/>
                </a:ln>
                <a:solidFill>
                  <a:srgbClr val="000000"/>
                </a:solidFill>
                <a:effectLst/>
                <a:uLnTx/>
                <a:uFillTx/>
                <a:latin typeface="Arial" pitchFamily="34" charset="0"/>
                <a:cs typeface="Arial" pitchFamily="34" charset="0"/>
              </a:rPr>
              <a:t>:</a:t>
            </a:r>
            <a:r>
              <a:rPr kumimoji="0" lang="en-US" sz="2000" b="0" i="0" u="none" strike="noStrike" kern="1200" cap="none" spc="0" normalizeH="0" baseline="0" noProof="0" dirty="0">
                <a:ln>
                  <a:noFill/>
                </a:ln>
                <a:solidFill>
                  <a:srgbClr val="000000"/>
                </a:solidFill>
                <a:effectLst/>
                <a:uLnTx/>
                <a:uFillTx/>
                <a:latin typeface="Arial" pitchFamily="34" charset="0"/>
                <a:cs typeface="Arial" pitchFamily="34" charset="0"/>
              </a:rPr>
              <a:t> Many houses having sale types as just constructed and sold and Contract 15% Down payment regular terms have high sale price.</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2000" b="0" i="0" u="none" strike="noStrike" kern="1200" cap="none" spc="0" normalizeH="0" baseline="0" noProof="0" dirty="0">
              <a:ln>
                <a:noFill/>
              </a:ln>
              <a:solidFill>
                <a:srgbClr val="000000"/>
              </a:solidFill>
              <a:effectLst/>
              <a:uLnTx/>
              <a:uFillTx/>
              <a:latin typeface="Arial" pitchFamily="34" charset="0"/>
              <a:cs typeface="Arial" pitchFamily="34"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000" b="1" i="0" u="none" strike="noStrike" kern="1200" cap="none" spc="0" normalizeH="0" baseline="0" noProof="0" dirty="0">
                <a:ln>
                  <a:noFill/>
                </a:ln>
                <a:solidFill>
                  <a:srgbClr val="000000"/>
                </a:solidFill>
                <a:effectLst/>
                <a:uLnTx/>
                <a:uFillTx/>
                <a:latin typeface="Arial" pitchFamily="34" charset="0"/>
                <a:cs typeface="Arial" pitchFamily="34" charset="0"/>
              </a:rPr>
              <a:t>SalePrice vs </a:t>
            </a:r>
            <a:r>
              <a:rPr kumimoji="0" lang="en-US" sz="2000" b="1" i="0" u="none" strike="noStrike" kern="1200" cap="none" spc="0" normalizeH="0" baseline="0" noProof="0" dirty="0" err="1">
                <a:ln>
                  <a:noFill/>
                </a:ln>
                <a:solidFill>
                  <a:srgbClr val="000000"/>
                </a:solidFill>
                <a:effectLst/>
                <a:uLnTx/>
                <a:uFillTx/>
                <a:latin typeface="Arial" pitchFamily="34" charset="0"/>
                <a:cs typeface="Arial" pitchFamily="34" charset="0"/>
              </a:rPr>
              <a:t>SaleCondition</a:t>
            </a:r>
            <a:r>
              <a:rPr kumimoji="0" lang="en-US" sz="2000" b="1" i="0" u="none" strike="noStrike" kern="1200" cap="none" spc="0" normalizeH="0" baseline="0" noProof="0" dirty="0">
                <a:ln>
                  <a:noFill/>
                </a:ln>
                <a:solidFill>
                  <a:srgbClr val="000000"/>
                </a:solidFill>
                <a:effectLst/>
                <a:uLnTx/>
                <a:uFillTx/>
                <a:latin typeface="Arial" pitchFamily="34" charset="0"/>
                <a:cs typeface="Arial" pitchFamily="34" charset="0"/>
              </a:rPr>
              <a:t>:</a:t>
            </a:r>
            <a:r>
              <a:rPr kumimoji="0" lang="en-US" sz="2000" b="0" i="0" u="none" strike="noStrike" kern="1200" cap="none" spc="0" normalizeH="0" baseline="0" noProof="0" dirty="0">
                <a:ln>
                  <a:noFill/>
                </a:ln>
                <a:solidFill>
                  <a:srgbClr val="000000"/>
                </a:solidFill>
                <a:effectLst/>
                <a:uLnTx/>
                <a:uFillTx/>
                <a:latin typeface="Arial" pitchFamily="34" charset="0"/>
                <a:cs typeface="Arial" pitchFamily="34" charset="0"/>
              </a:rPr>
              <a:t> Houses having partial sale condition that is home was not completed when last assessed have high sale price.</a:t>
            </a:r>
          </a:p>
          <a:p>
            <a:endParaRPr lang="en-IN" sz="2000" dirty="0">
              <a:latin typeface="Arial" pitchFamily="34" charset="0"/>
              <a:cs typeface="Arial" pitchFamily="34" charset="0"/>
            </a:endParaRPr>
          </a:p>
        </p:txBody>
      </p:sp>
    </p:spTree>
    <p:extLst>
      <p:ext uri="{BB962C8B-B14F-4D97-AF65-F5344CB8AC3E}">
        <p14:creationId xmlns:p14="http://schemas.microsoft.com/office/powerpoint/2010/main" xmlns="" val="3240359354"/>
      </p:ext>
    </p:extLst>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835DFD48-837B-4374-EFB0-8E938BA04440}"/>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91001" y="641412"/>
            <a:ext cx="11003236" cy="5575176"/>
          </a:xfrm>
        </p:spPr>
      </p:pic>
    </p:spTree>
    <p:extLst>
      <p:ext uri="{BB962C8B-B14F-4D97-AF65-F5344CB8AC3E}">
        <p14:creationId xmlns:p14="http://schemas.microsoft.com/office/powerpoint/2010/main" xmlns="" val="1919623183"/>
      </p:ext>
    </p:extLst>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44915CE0-606E-534A-E0EA-F5720E62E27F}"/>
              </a:ext>
            </a:extLst>
          </p:cNvPr>
          <p:cNvGraphicFramePr/>
          <p:nvPr>
            <p:extLst>
              <p:ext uri="{D42A27DB-BD31-4B8C-83A1-F6EECF244321}">
                <p14:modId xmlns:p14="http://schemas.microsoft.com/office/powerpoint/2010/main" xmlns="" val="3740413653"/>
              </p:ext>
            </p:extLst>
          </p:nvPr>
        </p:nvGraphicFramePr>
        <p:xfrm>
          <a:off x="935484" y="169817"/>
          <a:ext cx="10596239" cy="7053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2EA8A44E-431E-7A43-ED10-43FDA5191E4E}"/>
              </a:ext>
            </a:extLst>
          </p:cNvPr>
          <p:cNvSpPr>
            <a:spLocks noGrp="1"/>
          </p:cNvSpPr>
          <p:nvPr>
            <p:ph idx="1"/>
          </p:nvPr>
        </p:nvSpPr>
        <p:spPr>
          <a:xfrm>
            <a:off x="485192" y="836022"/>
            <a:ext cx="11597951" cy="5656217"/>
          </a:xfrm>
        </p:spPr>
        <p:txBody>
          <a:bodyPr>
            <a:noAutofit/>
          </a:bodyPr>
          <a:lstStyle/>
          <a:p>
            <a:pPr marL="285750" indent="-285750" algn="just">
              <a:buFont typeface="Wingdings" panose="05000000000000000000" pitchFamily="2" charset="2"/>
              <a:buChar char="ü"/>
            </a:pPr>
            <a:r>
              <a:rPr lang="en-US" sz="1800" b="1" i="0" dirty="0">
                <a:solidFill>
                  <a:srgbClr val="000000"/>
                </a:solidFill>
                <a:effectLst/>
                <a:latin typeface="Arial" pitchFamily="34" charset="0"/>
                <a:cs typeface="Arial" pitchFamily="34" charset="0"/>
              </a:rPr>
              <a:t>SalePrice vs ExterQual:</a:t>
            </a:r>
            <a:r>
              <a:rPr lang="en-US" sz="1800" b="0" i="0" dirty="0">
                <a:solidFill>
                  <a:srgbClr val="000000"/>
                </a:solidFill>
                <a:effectLst/>
                <a:latin typeface="Arial" pitchFamily="34" charset="0"/>
                <a:cs typeface="Arial" pitchFamily="34" charset="0"/>
              </a:rPr>
              <a:t> Houses having excellent quality of the material on the exterior have high sale price and houses having fair quality have very less sale price.</a:t>
            </a:r>
          </a:p>
          <a:p>
            <a:pPr marL="285750" indent="-285750" algn="just">
              <a:buFont typeface="Wingdings" panose="05000000000000000000" pitchFamily="2" charset="2"/>
              <a:buChar char="ü"/>
            </a:pPr>
            <a:endParaRPr lang="en-US" sz="1800" b="0" i="0" dirty="0">
              <a:solidFill>
                <a:srgbClr val="000000"/>
              </a:solidFill>
              <a:effectLst/>
              <a:latin typeface="Arial" pitchFamily="34" charset="0"/>
              <a:cs typeface="Arial" pitchFamily="34" charset="0"/>
            </a:endParaRPr>
          </a:p>
          <a:p>
            <a:pPr marL="285750" indent="-285750" algn="just">
              <a:buFont typeface="Wingdings" panose="05000000000000000000" pitchFamily="2" charset="2"/>
              <a:buChar char="ü"/>
            </a:pPr>
            <a:r>
              <a:rPr lang="en-US" sz="1800" b="1" i="0" dirty="0">
                <a:solidFill>
                  <a:srgbClr val="000000"/>
                </a:solidFill>
                <a:effectLst/>
                <a:latin typeface="Arial" pitchFamily="34" charset="0"/>
                <a:cs typeface="Arial" pitchFamily="34" charset="0"/>
              </a:rPr>
              <a:t>SalePrice vs ExterCond:</a:t>
            </a:r>
            <a:r>
              <a:rPr lang="en-US" sz="1800" b="0" i="0" dirty="0">
                <a:solidFill>
                  <a:srgbClr val="000000"/>
                </a:solidFill>
                <a:effectLst/>
                <a:latin typeface="Arial" pitchFamily="34" charset="0"/>
                <a:cs typeface="Arial" pitchFamily="34" charset="0"/>
              </a:rPr>
              <a:t> Houses having excellent condition of the material on the exterior have high sale price and the houses having poor condition of the material on the </a:t>
            </a:r>
            <a:r>
              <a:rPr lang="en-US" sz="1800" b="0" i="0" dirty="0">
                <a:solidFill>
                  <a:schemeClr val="bg1"/>
                </a:solidFill>
                <a:effectLst/>
                <a:latin typeface="Arial" pitchFamily="34" charset="0"/>
                <a:cs typeface="Arial" pitchFamily="34" charset="0"/>
              </a:rPr>
              <a:t>exterior</a:t>
            </a:r>
            <a:r>
              <a:rPr lang="en-US" sz="1800" b="0" i="0" dirty="0">
                <a:solidFill>
                  <a:srgbClr val="000000"/>
                </a:solidFill>
                <a:effectLst/>
                <a:latin typeface="Arial" pitchFamily="34" charset="0"/>
                <a:cs typeface="Arial" pitchFamily="34" charset="0"/>
              </a:rPr>
              <a:t> have very less sale price compared to others.</a:t>
            </a:r>
          </a:p>
          <a:p>
            <a:pPr marL="285750" indent="-285750" algn="just">
              <a:buFont typeface="Wingdings" panose="05000000000000000000" pitchFamily="2" charset="2"/>
              <a:buChar char="ü"/>
            </a:pPr>
            <a:endParaRPr lang="en-US" sz="1800" b="0" i="0" dirty="0">
              <a:solidFill>
                <a:srgbClr val="000000"/>
              </a:solidFill>
              <a:effectLst/>
              <a:latin typeface="Arial" pitchFamily="34" charset="0"/>
              <a:cs typeface="Arial" pitchFamily="34" charset="0"/>
            </a:endParaRPr>
          </a:p>
          <a:p>
            <a:pPr marL="285750" indent="-285750" algn="just">
              <a:buFont typeface="Wingdings" panose="05000000000000000000" pitchFamily="2" charset="2"/>
              <a:buChar char="ü"/>
            </a:pPr>
            <a:r>
              <a:rPr lang="en-US" sz="1800" b="1" i="0" dirty="0">
                <a:solidFill>
                  <a:srgbClr val="000000"/>
                </a:solidFill>
                <a:effectLst/>
                <a:latin typeface="Arial" pitchFamily="34" charset="0"/>
                <a:cs typeface="Arial" pitchFamily="34" charset="0"/>
              </a:rPr>
              <a:t>SalePrice vs BsmtQual:</a:t>
            </a:r>
            <a:r>
              <a:rPr lang="en-US" sz="1800" b="0" i="0" dirty="0">
                <a:solidFill>
                  <a:srgbClr val="000000"/>
                </a:solidFill>
                <a:effectLst/>
                <a:latin typeface="Arial" pitchFamily="34" charset="0"/>
                <a:cs typeface="Arial" pitchFamily="34" charset="0"/>
              </a:rPr>
              <a:t> The houses which evaluates the excellent quality of height of the basement have high sale price compared to others.</a:t>
            </a:r>
          </a:p>
          <a:p>
            <a:pPr marL="285750" indent="-285750" algn="just">
              <a:buFont typeface="Wingdings" panose="05000000000000000000" pitchFamily="2" charset="2"/>
              <a:buChar char="ü"/>
            </a:pPr>
            <a:endParaRPr lang="en-US" sz="1800" b="0" i="0" dirty="0">
              <a:solidFill>
                <a:srgbClr val="000000"/>
              </a:solidFill>
              <a:effectLst/>
              <a:latin typeface="Arial" pitchFamily="34" charset="0"/>
              <a:cs typeface="Arial" pitchFamily="34" charset="0"/>
            </a:endParaRPr>
          </a:p>
          <a:p>
            <a:pPr marL="285750" indent="-285750" algn="just">
              <a:buFont typeface="Wingdings" panose="05000000000000000000" pitchFamily="2" charset="2"/>
              <a:buChar char="ü"/>
            </a:pPr>
            <a:r>
              <a:rPr lang="en-US" sz="1800" b="1" i="0" dirty="0">
                <a:solidFill>
                  <a:srgbClr val="000000"/>
                </a:solidFill>
                <a:effectLst/>
                <a:latin typeface="Arial" pitchFamily="34" charset="0"/>
                <a:cs typeface="Arial" pitchFamily="34" charset="0"/>
              </a:rPr>
              <a:t>SalePrice vs BsmtCond:</a:t>
            </a:r>
            <a:r>
              <a:rPr lang="en-US" sz="1800" b="0" i="0" dirty="0">
                <a:solidFill>
                  <a:srgbClr val="000000"/>
                </a:solidFill>
                <a:effectLst/>
                <a:latin typeface="Arial" pitchFamily="34" charset="0"/>
                <a:cs typeface="Arial" pitchFamily="34" charset="0"/>
              </a:rPr>
              <a:t> The houses which evaluates the good quality of general condition of the basement have high sale price compared to others.</a:t>
            </a:r>
          </a:p>
          <a:p>
            <a:pPr marL="285750" indent="-285750" algn="just">
              <a:buFont typeface="Wingdings" panose="05000000000000000000" pitchFamily="2" charset="2"/>
              <a:buChar char="ü"/>
            </a:pPr>
            <a:endParaRPr lang="en-US" sz="1800" b="0" i="0" dirty="0">
              <a:solidFill>
                <a:srgbClr val="000000"/>
              </a:solidFill>
              <a:effectLst/>
              <a:latin typeface="Arial" pitchFamily="34" charset="0"/>
              <a:cs typeface="Arial" pitchFamily="34" charset="0"/>
            </a:endParaRPr>
          </a:p>
          <a:p>
            <a:pPr marL="285750" indent="-285750" algn="just">
              <a:buFont typeface="Wingdings" panose="05000000000000000000" pitchFamily="2" charset="2"/>
              <a:buChar char="ü"/>
            </a:pPr>
            <a:r>
              <a:rPr lang="en-US" sz="1800" b="1" i="0" dirty="0">
                <a:solidFill>
                  <a:srgbClr val="000000"/>
                </a:solidFill>
                <a:effectLst/>
                <a:latin typeface="Arial" pitchFamily="34" charset="0"/>
                <a:cs typeface="Arial" pitchFamily="34" charset="0"/>
              </a:rPr>
              <a:t>SalePrice vs OverallQual:</a:t>
            </a:r>
            <a:r>
              <a:rPr lang="en-US" sz="1800" b="0" i="0" dirty="0">
                <a:solidFill>
                  <a:srgbClr val="000000"/>
                </a:solidFill>
                <a:effectLst/>
                <a:latin typeface="Arial" pitchFamily="34" charset="0"/>
                <a:cs typeface="Arial" pitchFamily="34" charset="0"/>
              </a:rPr>
              <a:t> The houses which have very excellent overall quality like material and finish of the house have high sale price. Also we can observe from the plot as the overall quality of the house increases, the sale price also increases. That is there is good linear relation between SalePrice and OverallQual.</a:t>
            </a:r>
          </a:p>
          <a:p>
            <a:pPr marL="285750" indent="-285750" algn="just">
              <a:buFont typeface="Wingdings" panose="05000000000000000000" pitchFamily="2" charset="2"/>
              <a:buChar char="ü"/>
            </a:pPr>
            <a:endParaRPr lang="en-US" sz="1800" b="0" i="0" dirty="0">
              <a:solidFill>
                <a:srgbClr val="000000"/>
              </a:solidFill>
              <a:effectLst/>
              <a:latin typeface="Arial" pitchFamily="34" charset="0"/>
              <a:cs typeface="Arial" pitchFamily="34" charset="0"/>
            </a:endParaRPr>
          </a:p>
          <a:p>
            <a:pPr marL="285750" indent="-285750" algn="just">
              <a:buFont typeface="Wingdings" panose="05000000000000000000" pitchFamily="2" charset="2"/>
              <a:buChar char="ü"/>
            </a:pPr>
            <a:r>
              <a:rPr lang="en-US" sz="1800" b="1" i="0" dirty="0">
                <a:solidFill>
                  <a:srgbClr val="000000"/>
                </a:solidFill>
                <a:effectLst/>
                <a:latin typeface="Arial" pitchFamily="34" charset="0"/>
                <a:cs typeface="Arial" pitchFamily="34" charset="0"/>
              </a:rPr>
              <a:t>SalePrice vs OverallCond:</a:t>
            </a:r>
            <a:r>
              <a:rPr lang="en-US" sz="1800" b="0" i="0" dirty="0">
                <a:solidFill>
                  <a:srgbClr val="000000"/>
                </a:solidFill>
                <a:effectLst/>
                <a:latin typeface="Arial" pitchFamily="34" charset="0"/>
                <a:cs typeface="Arial" pitchFamily="34" charset="0"/>
              </a:rPr>
              <a:t> </a:t>
            </a:r>
            <a:r>
              <a:rPr lang="en-US" sz="1800" b="0" i="0" dirty="0">
                <a:effectLst/>
                <a:latin typeface="Arial" pitchFamily="34" charset="0"/>
                <a:cs typeface="Arial" pitchFamily="34" charset="0"/>
              </a:rPr>
              <a:t>The houses having overall condition as excellent and average have very high sale price compared to others.</a:t>
            </a:r>
          </a:p>
          <a:p>
            <a:pPr algn="just"/>
            <a:endParaRPr lang="en-IN" sz="1800" dirty="0">
              <a:latin typeface="Arial" pitchFamily="34" charset="0"/>
              <a:cs typeface="Arial" pitchFamily="34" charset="0"/>
            </a:endParaRPr>
          </a:p>
        </p:txBody>
      </p:sp>
    </p:spTree>
    <p:extLst>
      <p:ext uri="{BB962C8B-B14F-4D97-AF65-F5344CB8AC3E}">
        <p14:creationId xmlns:p14="http://schemas.microsoft.com/office/powerpoint/2010/main" xmlns="" val="2851827990"/>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93D0C6DE-330F-9ED9-016D-C144B9AC63D6}"/>
              </a:ext>
            </a:extLst>
          </p:cNvPr>
          <p:cNvGraphicFramePr/>
          <p:nvPr>
            <p:extLst>
              <p:ext uri="{D42A27DB-BD31-4B8C-83A1-F6EECF244321}">
                <p14:modId xmlns:p14="http://schemas.microsoft.com/office/powerpoint/2010/main" xmlns="" val="1475026"/>
              </p:ext>
            </p:extLst>
          </p:nvPr>
        </p:nvGraphicFramePr>
        <p:xfrm>
          <a:off x="838200" y="442480"/>
          <a:ext cx="10515600" cy="522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75E09E4F-3E18-1053-32B1-DB5763CE3DBF}"/>
              </a:ext>
            </a:extLst>
          </p:cNvPr>
          <p:cNvSpPr>
            <a:spLocks noGrp="1"/>
          </p:cNvSpPr>
          <p:nvPr>
            <p:ph idx="1"/>
          </p:nvPr>
        </p:nvSpPr>
        <p:spPr>
          <a:xfrm>
            <a:off x="838200" y="1541540"/>
            <a:ext cx="10515600" cy="4351338"/>
          </a:xfrm>
        </p:spPr>
        <p:txBody>
          <a:bodyPr>
            <a:normAutofit lnSpcReduction="10000"/>
          </a:bodyPr>
          <a:lstStyle/>
          <a:p>
            <a:pPr marL="0" indent="0" algn="just">
              <a:buNone/>
            </a:pPr>
            <a:r>
              <a:rPr lang="en-US" sz="2000" dirty="0">
                <a:latin typeface="Arial" pitchFamily="34" charset="0"/>
                <a:ea typeface="Microsoft Sans Serif" panose="020B0604020202020204" pitchFamily="34" charset="0"/>
                <a:cs typeface="Arial" pitchFamily="3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p>
          <a:p>
            <a:pPr marL="0" indent="0" algn="just">
              <a:buNone/>
            </a:pPr>
            <a:endParaRPr lang="en-US" sz="2000" dirty="0">
              <a:latin typeface="Arial" pitchFamily="34" charset="0"/>
              <a:ea typeface="Microsoft Sans Serif" panose="020B0604020202020204" pitchFamily="34" charset="0"/>
              <a:cs typeface="Arial" pitchFamily="34" charset="0"/>
            </a:endParaRPr>
          </a:p>
          <a:p>
            <a:pPr marL="0" indent="0" algn="just">
              <a:buNone/>
            </a:pPr>
            <a:r>
              <a:rPr lang="en-US" sz="2000" dirty="0">
                <a:latin typeface="Arial" pitchFamily="34" charset="0"/>
                <a:ea typeface="Microsoft Sans Serif" panose="020B0604020202020204" pitchFamily="34" charset="0"/>
                <a:cs typeface="Arial" pitchFamily="34"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0" indent="0" algn="just">
              <a:buNone/>
            </a:pPr>
            <a:endParaRPr lang="en-US" sz="2000" dirty="0">
              <a:latin typeface="Arial" pitchFamily="34" charset="0"/>
              <a:ea typeface="Microsoft Sans Serif" panose="020B0604020202020204" pitchFamily="34" charset="0"/>
              <a:cs typeface="Arial" pitchFamily="34" charset="0"/>
            </a:endParaRPr>
          </a:p>
          <a:p>
            <a:pPr marL="342900" indent="-342900" algn="just">
              <a:buFont typeface="Arial" panose="020B0604020202020204" pitchFamily="34" charset="0"/>
              <a:buChar char="•"/>
            </a:pPr>
            <a:r>
              <a:rPr lang="en-US" sz="2000" b="1" dirty="0">
                <a:latin typeface="Arial" pitchFamily="34" charset="0"/>
                <a:ea typeface="Microsoft Sans Serif" panose="020B0604020202020204" pitchFamily="34" charset="0"/>
                <a:cs typeface="Arial" pitchFamily="34" charset="0"/>
              </a:rPr>
              <a:t>Which variables are important to predict the price of variable? </a:t>
            </a:r>
          </a:p>
          <a:p>
            <a:pPr algn="just"/>
            <a:endParaRPr lang="en-US" sz="2000" b="1" dirty="0">
              <a:latin typeface="Arial" pitchFamily="34" charset="0"/>
              <a:ea typeface="Microsoft Sans Serif" panose="020B0604020202020204" pitchFamily="34" charset="0"/>
              <a:cs typeface="Arial" pitchFamily="34" charset="0"/>
            </a:endParaRPr>
          </a:p>
          <a:p>
            <a:pPr marL="342900" indent="-342900" algn="just">
              <a:buFont typeface="Arial" panose="020B0604020202020204" pitchFamily="34" charset="0"/>
              <a:buChar char="•"/>
            </a:pPr>
            <a:r>
              <a:rPr lang="en-US" sz="2000" b="1" dirty="0">
                <a:latin typeface="Arial" pitchFamily="34" charset="0"/>
                <a:ea typeface="Microsoft Sans Serif" panose="020B0604020202020204" pitchFamily="34" charset="0"/>
                <a:cs typeface="Arial" pitchFamily="34" charset="0"/>
              </a:rPr>
              <a:t>How do these variables describe the price of the house?</a:t>
            </a:r>
            <a:endParaRPr lang="en-IN" sz="2000" b="1" dirty="0">
              <a:latin typeface="Arial" pitchFamily="34" charset="0"/>
              <a:ea typeface="Microsoft Sans Serif" panose="020B0604020202020204" pitchFamily="34" charset="0"/>
              <a:cs typeface="Arial" pitchFamily="34"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22859246"/>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97C38424-AC91-D017-DC7A-5C31421798D9}"/>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58065" y="861134"/>
            <a:ext cx="10675869" cy="5388746"/>
          </a:xfrm>
        </p:spPr>
      </p:pic>
    </p:spTree>
    <p:extLst>
      <p:ext uri="{BB962C8B-B14F-4D97-AF65-F5344CB8AC3E}">
        <p14:creationId xmlns:p14="http://schemas.microsoft.com/office/powerpoint/2010/main" xmlns="" val="3309429033"/>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0638712F-EFA8-8E8D-FBAE-E5A402BEC643}"/>
              </a:ext>
            </a:extLst>
          </p:cNvPr>
          <p:cNvGraphicFramePr/>
          <p:nvPr>
            <p:extLst>
              <p:ext uri="{D42A27DB-BD31-4B8C-83A1-F6EECF244321}">
                <p14:modId xmlns:p14="http://schemas.microsoft.com/office/powerpoint/2010/main" xmlns="" val="447738408"/>
              </p:ext>
            </p:extLst>
          </p:nvPr>
        </p:nvGraphicFramePr>
        <p:xfrm>
          <a:off x="838200" y="595946"/>
          <a:ext cx="10515600" cy="424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355407DC-007D-8D4F-B199-C865A4755C3D}"/>
              </a:ext>
            </a:extLst>
          </p:cNvPr>
          <p:cNvSpPr>
            <a:spLocks noGrp="1"/>
          </p:cNvSpPr>
          <p:nvPr>
            <p:ph idx="1"/>
          </p:nvPr>
        </p:nvSpPr>
        <p:spPr>
          <a:xfrm>
            <a:off x="838200" y="1523785"/>
            <a:ext cx="10515600" cy="3385566"/>
          </a:xfrm>
        </p:spPr>
        <p:txBody>
          <a:bodyPr>
            <a:noAutofit/>
          </a:bodyPr>
          <a:lstStyle/>
          <a:p>
            <a:pPr marL="285750" indent="-285750" algn="just">
              <a:buFont typeface="Wingdings" panose="05000000000000000000" pitchFamily="2" charset="2"/>
              <a:buChar char="ü"/>
            </a:pPr>
            <a:r>
              <a:rPr lang="en-US" sz="2000" b="1" i="0" dirty="0">
                <a:solidFill>
                  <a:srgbClr val="000000"/>
                </a:solidFill>
                <a:effectLst/>
                <a:latin typeface="Arial" pitchFamily="34" charset="0"/>
                <a:cs typeface="Arial" pitchFamily="34" charset="0"/>
              </a:rPr>
              <a:t>SalePrice vs </a:t>
            </a:r>
            <a:r>
              <a:rPr lang="en-US" sz="2000" b="1" i="0" dirty="0" err="1">
                <a:solidFill>
                  <a:srgbClr val="000000"/>
                </a:solidFill>
                <a:effectLst/>
                <a:latin typeface="Arial" pitchFamily="34" charset="0"/>
                <a:cs typeface="Arial" pitchFamily="34" charset="0"/>
              </a:rPr>
              <a:t>HeatingQC</a:t>
            </a:r>
            <a:r>
              <a:rPr lang="en-US" sz="2000" b="1" i="0" dirty="0">
                <a:solidFill>
                  <a:srgbClr val="000000"/>
                </a:solidFill>
                <a:effectLst/>
                <a:latin typeface="Arial" pitchFamily="34" charset="0"/>
                <a:cs typeface="Arial" pitchFamily="34" charset="0"/>
              </a:rPr>
              <a:t>:</a:t>
            </a:r>
            <a:r>
              <a:rPr lang="en-US" sz="2000" b="0" i="0" dirty="0">
                <a:solidFill>
                  <a:srgbClr val="000000"/>
                </a:solidFill>
                <a:effectLst/>
                <a:latin typeface="Arial" pitchFamily="34" charset="0"/>
                <a:cs typeface="Arial" pitchFamily="34" charset="0"/>
              </a:rPr>
              <a:t> Most of the houses having excellent heating quality and condition have high sale price.</a:t>
            </a:r>
          </a:p>
          <a:p>
            <a:pPr algn="just"/>
            <a:endParaRPr lang="en-US" sz="2000" b="0" i="0" dirty="0">
              <a:solidFill>
                <a:srgbClr val="000000"/>
              </a:solidFill>
              <a:effectLst/>
              <a:latin typeface="Arial" pitchFamily="34" charset="0"/>
              <a:cs typeface="Arial" pitchFamily="34" charset="0"/>
            </a:endParaRPr>
          </a:p>
          <a:p>
            <a:pPr marL="285750" indent="-285750" algn="just">
              <a:buFont typeface="Wingdings" panose="05000000000000000000" pitchFamily="2" charset="2"/>
              <a:buChar char="ü"/>
            </a:pPr>
            <a:r>
              <a:rPr lang="en-US" sz="2000" b="1" i="0" dirty="0">
                <a:solidFill>
                  <a:srgbClr val="000000"/>
                </a:solidFill>
                <a:effectLst/>
                <a:latin typeface="Arial" pitchFamily="34" charset="0"/>
                <a:cs typeface="Arial" pitchFamily="34" charset="0"/>
              </a:rPr>
              <a:t>SalePrice vs </a:t>
            </a:r>
            <a:r>
              <a:rPr lang="en-US" sz="2000" b="1" i="0" dirty="0" err="1">
                <a:solidFill>
                  <a:srgbClr val="000000"/>
                </a:solidFill>
                <a:effectLst/>
                <a:latin typeface="Arial" pitchFamily="34" charset="0"/>
                <a:cs typeface="Arial" pitchFamily="34" charset="0"/>
              </a:rPr>
              <a:t>KitchenQual</a:t>
            </a:r>
            <a:r>
              <a:rPr lang="en-US" sz="2000" b="1" i="0" dirty="0">
                <a:solidFill>
                  <a:srgbClr val="000000"/>
                </a:solidFill>
                <a:effectLst/>
                <a:latin typeface="Arial" pitchFamily="34" charset="0"/>
                <a:cs typeface="Arial" pitchFamily="34" charset="0"/>
              </a:rPr>
              <a:t>:</a:t>
            </a:r>
            <a:r>
              <a:rPr lang="en-US" sz="2000" b="0" i="0" dirty="0">
                <a:solidFill>
                  <a:srgbClr val="000000"/>
                </a:solidFill>
                <a:effectLst/>
                <a:latin typeface="Arial" pitchFamily="34" charset="0"/>
                <a:cs typeface="Arial" pitchFamily="34" charset="0"/>
              </a:rPr>
              <a:t> Houses having excellent quality of the kitchen have high sale price compared to others.</a:t>
            </a:r>
          </a:p>
          <a:p>
            <a:pPr algn="just"/>
            <a:endParaRPr lang="en-US" sz="2000" b="0" i="0" dirty="0">
              <a:solidFill>
                <a:srgbClr val="000000"/>
              </a:solidFill>
              <a:effectLst/>
              <a:latin typeface="Arial" pitchFamily="34" charset="0"/>
              <a:cs typeface="Arial" pitchFamily="34" charset="0"/>
            </a:endParaRPr>
          </a:p>
          <a:p>
            <a:pPr marL="285750" indent="-285750" algn="just">
              <a:buFont typeface="Wingdings" panose="05000000000000000000" pitchFamily="2" charset="2"/>
              <a:buChar char="ü"/>
            </a:pPr>
            <a:r>
              <a:rPr lang="en-US" sz="2000" b="1" i="0" dirty="0">
                <a:solidFill>
                  <a:srgbClr val="000000"/>
                </a:solidFill>
                <a:effectLst/>
                <a:latin typeface="Arial" pitchFamily="34" charset="0"/>
                <a:cs typeface="Arial" pitchFamily="34" charset="0"/>
              </a:rPr>
              <a:t>SalePrice vs </a:t>
            </a:r>
            <a:r>
              <a:rPr lang="en-US" sz="2000" b="1" i="0" dirty="0" err="1">
                <a:solidFill>
                  <a:srgbClr val="000000"/>
                </a:solidFill>
                <a:effectLst/>
                <a:latin typeface="Arial" pitchFamily="34" charset="0"/>
                <a:cs typeface="Arial" pitchFamily="34" charset="0"/>
              </a:rPr>
              <a:t>GarageQual</a:t>
            </a:r>
            <a:r>
              <a:rPr lang="en-US" sz="2000" b="1" i="0" dirty="0">
                <a:solidFill>
                  <a:srgbClr val="000000"/>
                </a:solidFill>
                <a:effectLst/>
                <a:latin typeface="Arial" pitchFamily="34" charset="0"/>
                <a:cs typeface="Arial" pitchFamily="34" charset="0"/>
              </a:rPr>
              <a:t>:</a:t>
            </a:r>
            <a:r>
              <a:rPr lang="en-US" sz="2000" b="0" i="0" dirty="0">
                <a:solidFill>
                  <a:srgbClr val="000000"/>
                </a:solidFill>
                <a:effectLst/>
                <a:latin typeface="Arial" pitchFamily="34" charset="0"/>
                <a:cs typeface="Arial" pitchFamily="34" charset="0"/>
              </a:rPr>
              <a:t> The sale price of the house is high for the houses having excellent garage quality.</a:t>
            </a:r>
          </a:p>
          <a:p>
            <a:pPr algn="just"/>
            <a:endParaRPr lang="en-US" sz="2000" b="0" i="0" dirty="0">
              <a:solidFill>
                <a:srgbClr val="000000"/>
              </a:solidFill>
              <a:effectLst/>
              <a:latin typeface="Arial" pitchFamily="34" charset="0"/>
              <a:cs typeface="Arial" pitchFamily="34" charset="0"/>
            </a:endParaRPr>
          </a:p>
          <a:p>
            <a:pPr marL="285750" indent="-285750" algn="just">
              <a:buFont typeface="Wingdings" panose="05000000000000000000" pitchFamily="2" charset="2"/>
              <a:buChar char="ü"/>
            </a:pPr>
            <a:r>
              <a:rPr lang="en-US" sz="2000" b="1" i="0" dirty="0">
                <a:solidFill>
                  <a:srgbClr val="000000"/>
                </a:solidFill>
                <a:effectLst/>
                <a:latin typeface="Arial" pitchFamily="34" charset="0"/>
                <a:cs typeface="Arial" pitchFamily="34" charset="0"/>
              </a:rPr>
              <a:t>SalePrice vs </a:t>
            </a:r>
            <a:r>
              <a:rPr lang="en-US" sz="2000" b="1" i="0" dirty="0" err="1">
                <a:solidFill>
                  <a:srgbClr val="000000"/>
                </a:solidFill>
                <a:effectLst/>
                <a:latin typeface="Arial" pitchFamily="34" charset="0"/>
                <a:cs typeface="Arial" pitchFamily="34" charset="0"/>
              </a:rPr>
              <a:t>GarageCond</a:t>
            </a:r>
            <a:r>
              <a:rPr lang="en-US" sz="2000" b="1" i="0" dirty="0">
                <a:solidFill>
                  <a:srgbClr val="000000"/>
                </a:solidFill>
                <a:effectLst/>
                <a:latin typeface="Arial" pitchFamily="34" charset="0"/>
                <a:cs typeface="Arial" pitchFamily="34" charset="0"/>
              </a:rPr>
              <a:t>:</a:t>
            </a:r>
            <a:r>
              <a:rPr lang="en-US" sz="2000" b="0" i="0" dirty="0">
                <a:solidFill>
                  <a:srgbClr val="000000"/>
                </a:solidFill>
                <a:effectLst/>
                <a:latin typeface="Arial" pitchFamily="34" charset="0"/>
                <a:cs typeface="Arial" pitchFamily="34" charset="0"/>
              </a:rPr>
              <a:t> Houses having typical/average garage condition have high sale price and the houses having good garage condition also have high sales price compared to others.</a:t>
            </a:r>
          </a:p>
          <a:p>
            <a:pPr algn="just"/>
            <a:endParaRPr lang="en-IN" sz="2000" dirty="0">
              <a:latin typeface="Arial" pitchFamily="34" charset="0"/>
              <a:cs typeface="Arial" pitchFamily="34" charset="0"/>
            </a:endParaRPr>
          </a:p>
        </p:txBody>
      </p:sp>
    </p:spTree>
    <p:extLst>
      <p:ext uri="{BB962C8B-B14F-4D97-AF65-F5344CB8AC3E}">
        <p14:creationId xmlns:p14="http://schemas.microsoft.com/office/powerpoint/2010/main" xmlns="" val="621181432"/>
      </p:ext>
    </p:extLst>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B74FB8CC-8A4F-F17F-280D-331D20EBA557}"/>
              </a:ext>
            </a:extLst>
          </p:cNvPr>
          <p:cNvGraphicFramePr/>
          <p:nvPr>
            <p:extLst>
              <p:ext uri="{D42A27DB-BD31-4B8C-83A1-F6EECF244321}">
                <p14:modId xmlns:p14="http://schemas.microsoft.com/office/powerpoint/2010/main" xmlns="" val="1745385633"/>
              </p:ext>
            </p:extLst>
          </p:nvPr>
        </p:nvGraphicFramePr>
        <p:xfrm>
          <a:off x="838200" y="489414"/>
          <a:ext cx="10515600" cy="433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xmlns="" id="{AA9C5A36-0E3D-9B4B-B488-1CCBF8966772}"/>
              </a:ext>
            </a:extLst>
          </p:cNvPr>
          <p:cNvPicPr>
            <a:picLocks noGrp="1" noChangeAspect="1"/>
          </p:cNvPicPr>
          <p:nvPr>
            <p:ph idx="1"/>
          </p:nvPr>
        </p:nvPicPr>
        <p:blipFill>
          <a:blip r:embed="rId6">
            <a:extLst>
              <a:ext uri="{28A0092B-C50C-407E-A947-70E740481C1C}">
                <a14:useLocalDpi xmlns:a14="http://schemas.microsoft.com/office/drawing/2010/main" xmlns="" val="0"/>
              </a:ext>
            </a:extLst>
          </a:blip>
          <a:stretch>
            <a:fillRect/>
          </a:stretch>
        </p:blipFill>
        <p:spPr>
          <a:xfrm>
            <a:off x="838200" y="1497013"/>
            <a:ext cx="10515599" cy="4087041"/>
          </a:xfrm>
        </p:spPr>
      </p:pic>
      <p:sp>
        <p:nvSpPr>
          <p:cNvPr id="3" name="TextBox 2">
            <a:extLst>
              <a:ext uri="{FF2B5EF4-FFF2-40B4-BE49-F238E27FC236}">
                <a16:creationId xmlns:a16="http://schemas.microsoft.com/office/drawing/2014/main" xmlns="" id="{7AD974F2-3C96-D794-2082-A8BA4C2ACEF3}"/>
              </a:ext>
            </a:extLst>
          </p:cNvPr>
          <p:cNvSpPr txBox="1"/>
          <p:nvPr/>
        </p:nvSpPr>
        <p:spPr>
          <a:xfrm>
            <a:off x="1367161" y="5686744"/>
            <a:ext cx="10102048" cy="646331"/>
          </a:xfrm>
          <a:prstGeom prst="rect">
            <a:avLst/>
          </a:prstGeom>
          <a:noFill/>
        </p:spPr>
        <p:txBody>
          <a:bodyPr wrap="square" rtlCol="0">
            <a:spAutoFit/>
          </a:bodyPr>
          <a:lstStyle/>
          <a:p>
            <a:r>
              <a:rPr lang="en-US" dirty="0">
                <a:latin typeface="Arial" pitchFamily="34" charset="0"/>
                <a:cs typeface="Arial" pitchFamily="34" charset="0"/>
              </a:rPr>
              <a:t>The bar plot shows the important features that affect Sale Price positively and negatively. We can easily notice the correlation here.</a:t>
            </a:r>
          </a:p>
        </p:txBody>
      </p:sp>
    </p:spTree>
    <p:extLst>
      <p:ext uri="{BB962C8B-B14F-4D97-AF65-F5344CB8AC3E}">
        <p14:creationId xmlns:p14="http://schemas.microsoft.com/office/powerpoint/2010/main" xmlns="" val="4178401401"/>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97AA4361-AED9-C7E7-FDC7-82990410D863}"/>
              </a:ext>
            </a:extLst>
          </p:cNvPr>
          <p:cNvGraphicFramePr/>
          <p:nvPr>
            <p:extLst>
              <p:ext uri="{D42A27DB-BD31-4B8C-83A1-F6EECF244321}">
                <p14:modId xmlns:p14="http://schemas.microsoft.com/office/powerpoint/2010/main" xmlns="" val="2844248323"/>
              </p:ext>
            </p:extLst>
          </p:nvPr>
        </p:nvGraphicFramePr>
        <p:xfrm>
          <a:off x="838200" y="365126"/>
          <a:ext cx="10515600" cy="638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197E38B3-6D26-5FF4-6D87-151F7421C298}"/>
              </a:ext>
            </a:extLst>
          </p:cNvPr>
          <p:cNvSpPr>
            <a:spLocks noGrp="1"/>
          </p:cNvSpPr>
          <p:nvPr>
            <p:ph idx="1"/>
          </p:nvPr>
        </p:nvSpPr>
        <p:spPr>
          <a:xfrm>
            <a:off x="838200" y="1461639"/>
            <a:ext cx="10515600" cy="5146645"/>
          </a:xfrm>
        </p:spPr>
        <p:txBody>
          <a:bodyPr>
            <a:normAutofit/>
          </a:bodyPr>
          <a:lstStyle/>
          <a:p>
            <a:pPr marL="285750" indent="-285750" algn="just">
              <a:buFont typeface="Wingdings" panose="05000000000000000000" pitchFamily="2" charset="2"/>
              <a:buChar char="v"/>
            </a:pPr>
            <a:r>
              <a:rPr lang="en-US" sz="1800" dirty="0">
                <a:latin typeface="Arial" pitchFamily="34" charset="0"/>
                <a:cs typeface="Arial" pitchFamily="34" charset="0"/>
              </a:rPr>
              <a:t>I have treated null values by imputation techniques.</a:t>
            </a:r>
          </a:p>
          <a:p>
            <a:pPr marL="285750" indent="-285750" algn="just">
              <a:buFont typeface="Wingdings" panose="05000000000000000000" pitchFamily="2" charset="2"/>
              <a:buChar char="v"/>
            </a:pPr>
            <a:r>
              <a:rPr lang="en-US" sz="1800" dirty="0">
                <a:latin typeface="Arial" pitchFamily="34" charset="0"/>
                <a:cs typeface="Arial" pitchFamily="34" charset="0"/>
              </a:rPr>
              <a:t>I have done feature engineering steps like feature extraction and feature selection to improve data normality and linearity.</a:t>
            </a:r>
          </a:p>
          <a:p>
            <a:pPr marL="285750" indent="-285750" algn="just">
              <a:buFont typeface="Wingdings" panose="05000000000000000000" pitchFamily="2" charset="2"/>
              <a:buChar char="v"/>
            </a:pPr>
            <a:r>
              <a:rPr lang="en-US" sz="1800" dirty="0">
                <a:latin typeface="Arial" pitchFamily="34" charset="0"/>
                <a:cs typeface="Arial" pitchFamily="34" charset="0"/>
              </a:rPr>
              <a:t>Identified outliers using boxplots and removed outliers using percentile method.</a:t>
            </a:r>
          </a:p>
          <a:p>
            <a:pPr marL="285750" indent="-285750" algn="just">
              <a:buFont typeface="Wingdings" panose="05000000000000000000" pitchFamily="2" charset="2"/>
              <a:buChar char="v"/>
            </a:pPr>
            <a:r>
              <a:rPr lang="en-US" sz="1800" dirty="0">
                <a:latin typeface="Arial" pitchFamily="34" charset="0"/>
                <a:cs typeface="Arial" pitchFamily="34" charset="0"/>
              </a:rPr>
              <a:t>Identified skewness using distribution plots and removed skewness using power transformation method (yeo-</a:t>
            </a:r>
            <a:r>
              <a:rPr lang="en-US" sz="1800" dirty="0" err="1">
                <a:latin typeface="Arial" pitchFamily="34" charset="0"/>
                <a:cs typeface="Arial" pitchFamily="34" charset="0"/>
              </a:rPr>
              <a:t>johnson</a:t>
            </a:r>
            <a:r>
              <a:rPr lang="en-US" sz="1800" dirty="0">
                <a:latin typeface="Arial" pitchFamily="34" charset="0"/>
                <a:cs typeface="Arial" pitchFamily="34" charset="0"/>
              </a:rPr>
              <a:t> method).</a:t>
            </a:r>
          </a:p>
          <a:p>
            <a:pPr marL="285750" indent="-285750" algn="just">
              <a:buFont typeface="Wingdings" panose="05000000000000000000" pitchFamily="2" charset="2"/>
              <a:buChar char="v"/>
            </a:pPr>
            <a:r>
              <a:rPr lang="en-US" sz="1800" dirty="0">
                <a:latin typeface="Arial" pitchFamily="34" charset="0"/>
                <a:cs typeface="Arial" pitchFamily="34" charset="0"/>
              </a:rPr>
              <a:t>Encoded data using Ordinal Encoder.</a:t>
            </a:r>
          </a:p>
          <a:p>
            <a:pPr marL="285750" indent="-285750" algn="just">
              <a:buFont typeface="Wingdings" panose="05000000000000000000" pitchFamily="2" charset="2"/>
              <a:buChar char="v"/>
            </a:pPr>
            <a:r>
              <a:rPr lang="en-US" sz="1800" dirty="0">
                <a:latin typeface="Arial" pitchFamily="34" charset="0"/>
                <a:cs typeface="Arial" pitchFamily="34" charset="0"/>
              </a:rPr>
              <a:t>Used Pearson’s correlation coefficient to check the correlation between dependent and independent variables. To visualize the correlation I have used heatmap and bar plot.</a:t>
            </a:r>
          </a:p>
          <a:p>
            <a:pPr marL="285750" indent="-285750" algn="just">
              <a:buFont typeface="Wingdings" panose="05000000000000000000" pitchFamily="2" charset="2"/>
              <a:buChar char="v"/>
            </a:pPr>
            <a:r>
              <a:rPr lang="en-US" sz="1800" dirty="0">
                <a:latin typeface="Arial" pitchFamily="34" charset="0"/>
                <a:cs typeface="Arial" pitchFamily="34" charset="0"/>
              </a:rPr>
              <a:t>I have used Standard Scalarization method to scale the data.</a:t>
            </a:r>
          </a:p>
          <a:p>
            <a:pPr marL="285750" indent="-285750" algn="just">
              <a:buFont typeface="Wingdings" panose="05000000000000000000" pitchFamily="2" charset="2"/>
              <a:buChar char="v"/>
            </a:pPr>
            <a:r>
              <a:rPr lang="en-US" sz="1800" dirty="0">
                <a:latin typeface="Arial" pitchFamily="34" charset="0"/>
                <a:cs typeface="Arial" pitchFamily="34" charset="0"/>
              </a:rPr>
              <a:t>Handled the multicollinearity issue by finding VIF values.</a:t>
            </a:r>
          </a:p>
          <a:p>
            <a:pPr marL="285750" indent="-285750" algn="just">
              <a:buFont typeface="Wingdings" panose="05000000000000000000" pitchFamily="2" charset="2"/>
              <a:buChar char="v"/>
            </a:pPr>
            <a:r>
              <a:rPr lang="en-US" sz="1800" dirty="0">
                <a:latin typeface="Arial" pitchFamily="34" charset="0"/>
                <a:cs typeface="Arial" pitchFamily="34" charset="0"/>
              </a:rPr>
              <a:t>Split train and test to build machine learning models. Model building process will be shown in the further steps.</a:t>
            </a:r>
            <a:endParaRPr lang="en-IN" sz="1800" dirty="0">
              <a:latin typeface="Arial" pitchFamily="34" charset="0"/>
              <a:cs typeface="Arial" pitchFamily="34"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557523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E2137866-9E44-5F85-A274-58100E324F68}"/>
              </a:ext>
            </a:extLst>
          </p:cNvPr>
          <p:cNvGraphicFramePr/>
          <p:nvPr>
            <p:extLst>
              <p:ext uri="{D42A27DB-BD31-4B8C-83A1-F6EECF244321}">
                <p14:modId xmlns:p14="http://schemas.microsoft.com/office/powerpoint/2010/main" xmlns="" val="1279259028"/>
              </p:ext>
            </p:extLst>
          </p:nvPr>
        </p:nvGraphicFramePr>
        <p:xfrm>
          <a:off x="838200" y="551556"/>
          <a:ext cx="10515600" cy="496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FFA1B103-24AC-8DED-61D4-14E362310052}"/>
              </a:ext>
            </a:extLst>
          </p:cNvPr>
          <p:cNvSpPr>
            <a:spLocks noGrp="1"/>
          </p:cNvSpPr>
          <p:nvPr>
            <p:ph idx="1"/>
          </p:nvPr>
        </p:nvSpPr>
        <p:spPr>
          <a:xfrm>
            <a:off x="838200" y="1541540"/>
            <a:ext cx="10515600" cy="4807009"/>
          </a:xfrm>
        </p:spPr>
        <p:txBody>
          <a:bodyPr>
            <a:noAutofit/>
          </a:bodyPr>
          <a:lstStyle/>
          <a:p>
            <a:pPr marL="285750" indent="-285750" algn="just">
              <a:buFont typeface="Wingdings" panose="05000000000000000000" pitchFamily="2" charset="2"/>
              <a:buChar char="ü"/>
            </a:pPr>
            <a:r>
              <a:rPr lang="en-US" sz="2000" dirty="0">
                <a:latin typeface="Arial" pitchFamily="34" charset="0"/>
                <a:cs typeface="Arial" pitchFamily="34" charset="0"/>
              </a:rPr>
              <a:t>Firstly, from the problem statement which states that it is a Regression type problem for which we will be using Regressor algorithms to build our models and predict the sale price of the house.</a:t>
            </a:r>
          </a:p>
          <a:p>
            <a:pPr marL="285750" indent="-285750" algn="just">
              <a:buFont typeface="Wingdings" panose="05000000000000000000" pitchFamily="2" charset="2"/>
              <a:buChar char="ü"/>
            </a:pPr>
            <a:endParaRPr lang="en-US" sz="2000" dirty="0">
              <a:latin typeface="Arial" pitchFamily="34" charset="0"/>
              <a:cs typeface="Arial" pitchFamily="34" charset="0"/>
            </a:endParaRPr>
          </a:p>
          <a:p>
            <a:pPr marL="285750" indent="-285750" algn="just">
              <a:buFont typeface="Wingdings" panose="05000000000000000000" pitchFamily="2" charset="2"/>
              <a:buChar char="ü"/>
            </a:pPr>
            <a:r>
              <a:rPr lang="en-US" sz="2000" dirty="0">
                <a:latin typeface="Arial" pitchFamily="34" charset="0"/>
                <a:cs typeface="Arial" pitchFamily="34" charset="0"/>
              </a:rPr>
              <a:t>Secondly, based upon the analysis and visualization part we have seen some of the features having linear relation with label. So, I assumed these features helps in model building and to predict the sale price of the house. Also, these features play and important role as if someone planned to buy a house he/she can decide whether to buy house or not based on these features like environment, area, quality of the house etc.</a:t>
            </a:r>
          </a:p>
          <a:p>
            <a:pPr marL="285750" indent="-285750" algn="just">
              <a:buFont typeface="Wingdings" panose="05000000000000000000" pitchFamily="2" charset="2"/>
              <a:buChar char="ü"/>
            </a:pPr>
            <a:endParaRPr lang="en-US" sz="2000" dirty="0">
              <a:latin typeface="Arial" pitchFamily="34" charset="0"/>
              <a:cs typeface="Arial" pitchFamily="34" charset="0"/>
            </a:endParaRPr>
          </a:p>
          <a:p>
            <a:pPr marL="285750" indent="-285750" algn="just">
              <a:buFont typeface="Wingdings" panose="05000000000000000000" pitchFamily="2" charset="2"/>
              <a:buChar char="ü"/>
            </a:pPr>
            <a:r>
              <a:rPr lang="en-US" sz="2000" dirty="0">
                <a:latin typeface="Arial" pitchFamily="34" charset="0"/>
                <a:cs typeface="Arial" pitchFamily="34" charset="0"/>
              </a:rPr>
              <a:t>So, </a:t>
            </a:r>
            <a:r>
              <a:rPr lang="en-IN" sz="2000" dirty="0">
                <a:effectLst/>
                <a:latin typeface="Arial" pitchFamily="34" charset="0"/>
                <a:ea typeface="Calibri" panose="020F0502020204030204" pitchFamily="34" charset="0"/>
                <a:cs typeface="Arial" pitchFamily="34" charset="0"/>
              </a:rPr>
              <a:t>I suggest that people take into consideration the features that were deemed as most important as seen in this study might help them estimate the house price better.</a:t>
            </a:r>
          </a:p>
          <a:p>
            <a:pPr algn="just"/>
            <a:endParaRPr lang="en-US" sz="2000" dirty="0">
              <a:latin typeface="Arial" pitchFamily="34" charset="0"/>
              <a:cs typeface="Arial" pitchFamily="34" charset="0"/>
            </a:endParaRPr>
          </a:p>
          <a:p>
            <a:pPr algn="just"/>
            <a:endParaRPr lang="en-IN" sz="2000" dirty="0">
              <a:latin typeface="Arial" pitchFamily="34" charset="0"/>
              <a:cs typeface="Arial" pitchFamily="34" charset="0"/>
            </a:endParaRPr>
          </a:p>
        </p:txBody>
      </p:sp>
    </p:spTree>
    <p:extLst>
      <p:ext uri="{BB962C8B-B14F-4D97-AF65-F5344CB8AC3E}">
        <p14:creationId xmlns:p14="http://schemas.microsoft.com/office/powerpoint/2010/main" xmlns="" val="310828526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D878CC7C-698A-7A6E-6FBD-3A46571F52F7}"/>
              </a:ext>
            </a:extLst>
          </p:cNvPr>
          <p:cNvGraphicFramePr/>
          <p:nvPr>
            <p:extLst>
              <p:ext uri="{D42A27DB-BD31-4B8C-83A1-F6EECF244321}">
                <p14:modId xmlns:p14="http://schemas.microsoft.com/office/powerpoint/2010/main" xmlns="" val="1874247711"/>
              </p:ext>
            </p:extLst>
          </p:nvPr>
        </p:nvGraphicFramePr>
        <p:xfrm>
          <a:off x="838200" y="432462"/>
          <a:ext cx="10515600" cy="641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FD296880-12A7-785B-F365-AB31BE618624}"/>
              </a:ext>
            </a:extLst>
          </p:cNvPr>
          <p:cNvSpPr>
            <a:spLocks noGrp="1"/>
          </p:cNvSpPr>
          <p:nvPr>
            <p:ph idx="1"/>
          </p:nvPr>
        </p:nvSpPr>
        <p:spPr>
          <a:xfrm>
            <a:off x="838200" y="1227908"/>
            <a:ext cx="10515600" cy="5381897"/>
          </a:xfrm>
        </p:spPr>
        <p:txBody>
          <a:bodyPr>
            <a:noAutofit/>
          </a:bodyPr>
          <a:lstStyle/>
          <a:p>
            <a:pPr marL="285750" indent="-285750" algn="just">
              <a:buFont typeface="Wingdings" panose="05000000000000000000" pitchFamily="2" charset="2"/>
              <a:buChar char="Ø"/>
            </a:pPr>
            <a:r>
              <a:rPr lang="en-IN" sz="1800" dirty="0">
                <a:effectLst/>
                <a:latin typeface="Arial" pitchFamily="34" charset="0"/>
                <a:ea typeface="Calibri" panose="020F0502020204030204" pitchFamily="34" charset="0"/>
                <a:cs typeface="Arial" pitchFamily="34" charset="0"/>
              </a:rPr>
              <a:t>In this problem SalePrice is our target variable which is continuous in nature, from this I can conclude that it is a regression type problem hence I have used following regression algorithms to predict the sale price of the house. </a:t>
            </a:r>
          </a:p>
          <a:p>
            <a:pPr marL="285750" indent="-285750" algn="just">
              <a:buFont typeface="Wingdings" panose="05000000000000000000" pitchFamily="2" charset="2"/>
              <a:buChar char="Ø"/>
            </a:pPr>
            <a:r>
              <a:rPr lang="en-IN" sz="1800" dirty="0">
                <a:effectLst/>
                <a:latin typeface="Arial" pitchFamily="34" charset="0"/>
                <a:ea typeface="Calibri" panose="020F0502020204030204" pitchFamily="34" charset="0"/>
                <a:cs typeface="Arial" pitchFamily="34" charset="0"/>
              </a:rPr>
              <a:t>After the pre-processing and data cleaning I left with 67 columns including target and I used these features for prediction.</a:t>
            </a:r>
          </a:p>
          <a:p>
            <a:pPr algn="just"/>
            <a:endParaRPr lang="en-IN" sz="1800" dirty="0">
              <a:latin typeface="Arial" pitchFamily="34" charset="0"/>
              <a:cs typeface="Arial" pitchFamily="34" charset="0"/>
            </a:endParaRPr>
          </a:p>
          <a:p>
            <a:pPr marL="857250" lvl="1" indent="-400050" algn="just">
              <a:lnSpc>
                <a:spcPct val="107000"/>
              </a:lnSpc>
              <a:buFont typeface="+mj-lt"/>
              <a:buAutoNum type="romanLcPeriod"/>
            </a:pPr>
            <a:r>
              <a:rPr lang="en-IN" sz="1800" dirty="0">
                <a:effectLst/>
                <a:latin typeface="Arial" pitchFamily="34" charset="0"/>
                <a:ea typeface="Calibri" panose="020F0502020204030204" pitchFamily="34" charset="0"/>
                <a:cs typeface="Arial" pitchFamily="34" charset="0"/>
              </a:rPr>
              <a:t>Linear Regression</a:t>
            </a:r>
          </a:p>
          <a:p>
            <a:pPr marL="857250" lvl="1" indent="-400050" algn="just">
              <a:lnSpc>
                <a:spcPct val="107000"/>
              </a:lnSpc>
              <a:buFont typeface="+mj-lt"/>
              <a:buAutoNum type="romanLcPeriod"/>
            </a:pPr>
            <a:r>
              <a:rPr lang="en-IN" sz="1800" dirty="0">
                <a:effectLst/>
                <a:latin typeface="Arial" pitchFamily="34" charset="0"/>
                <a:ea typeface="Calibri" panose="020F0502020204030204" pitchFamily="34" charset="0"/>
                <a:cs typeface="Arial" pitchFamily="34" charset="0"/>
              </a:rPr>
              <a:t>Lasso Regressor</a:t>
            </a:r>
          </a:p>
          <a:p>
            <a:pPr marL="857250" lvl="1" indent="-400050" algn="just">
              <a:lnSpc>
                <a:spcPct val="107000"/>
              </a:lnSpc>
              <a:buFont typeface="+mj-lt"/>
              <a:buAutoNum type="romanLcPeriod"/>
            </a:pPr>
            <a:r>
              <a:rPr lang="en-IN" sz="1800" dirty="0">
                <a:effectLst/>
                <a:latin typeface="Arial" pitchFamily="34" charset="0"/>
                <a:ea typeface="Calibri" panose="020F0502020204030204" pitchFamily="34" charset="0"/>
                <a:cs typeface="Arial" pitchFamily="34" charset="0"/>
              </a:rPr>
              <a:t>Ridge Regressor</a:t>
            </a:r>
          </a:p>
          <a:p>
            <a:pPr marL="857250" lvl="1" indent="-400050" algn="just">
              <a:lnSpc>
                <a:spcPct val="107000"/>
              </a:lnSpc>
              <a:buFont typeface="+mj-lt"/>
              <a:buAutoNum type="romanLcPeriod"/>
            </a:pPr>
            <a:r>
              <a:rPr lang="en-IN" sz="1800" dirty="0">
                <a:effectLst/>
                <a:latin typeface="Arial" pitchFamily="34" charset="0"/>
                <a:ea typeface="Calibri" panose="020F0502020204030204" pitchFamily="34" charset="0"/>
                <a:cs typeface="Arial" pitchFamily="34" charset="0"/>
              </a:rPr>
              <a:t>Random Forest Regressor</a:t>
            </a:r>
          </a:p>
          <a:p>
            <a:pPr marL="857250" lvl="1" indent="-400050" algn="just">
              <a:lnSpc>
                <a:spcPct val="107000"/>
              </a:lnSpc>
              <a:buFont typeface="+mj-lt"/>
              <a:buAutoNum type="romanLcPeriod"/>
            </a:pPr>
            <a:r>
              <a:rPr lang="en-IN" sz="1800" dirty="0">
                <a:effectLst/>
                <a:latin typeface="Arial" pitchFamily="34" charset="0"/>
                <a:ea typeface="Calibri" panose="020F0502020204030204" pitchFamily="34" charset="0"/>
                <a:cs typeface="Arial" pitchFamily="34" charset="0"/>
              </a:rPr>
              <a:t>Extra Trees Regressor</a:t>
            </a:r>
          </a:p>
          <a:p>
            <a:pPr marL="857250" lvl="1" indent="-400050" algn="just">
              <a:lnSpc>
                <a:spcPct val="107000"/>
              </a:lnSpc>
              <a:buFont typeface="+mj-lt"/>
              <a:buAutoNum type="romanLcPeriod"/>
            </a:pPr>
            <a:r>
              <a:rPr lang="en-IN" sz="1800" dirty="0">
                <a:effectLst/>
                <a:latin typeface="Arial" pitchFamily="34" charset="0"/>
                <a:ea typeface="Calibri" panose="020F0502020204030204" pitchFamily="34" charset="0"/>
                <a:cs typeface="Arial" pitchFamily="34" charset="0"/>
              </a:rPr>
              <a:t>Gradient Boosting Regressor</a:t>
            </a:r>
          </a:p>
          <a:p>
            <a:pPr marL="857250" lvl="1" indent="-400050" algn="just">
              <a:lnSpc>
                <a:spcPct val="107000"/>
              </a:lnSpc>
              <a:buFont typeface="+mj-lt"/>
              <a:buAutoNum type="romanLcPeriod"/>
            </a:pPr>
            <a:r>
              <a:rPr lang="en-IN" sz="1800" dirty="0">
                <a:effectLst/>
                <a:latin typeface="Arial" pitchFamily="34" charset="0"/>
                <a:ea typeface="Calibri" panose="020F0502020204030204" pitchFamily="34" charset="0"/>
                <a:cs typeface="Arial" pitchFamily="34" charset="0"/>
              </a:rPr>
              <a:t>Extreme Gradient Boosting Regressor (XGB)</a:t>
            </a:r>
          </a:p>
          <a:p>
            <a:pPr marL="857250" lvl="1" indent="-400050" algn="just">
              <a:lnSpc>
                <a:spcPct val="107000"/>
              </a:lnSpc>
              <a:spcAft>
                <a:spcPts val="800"/>
              </a:spcAft>
              <a:buFont typeface="+mj-lt"/>
              <a:buAutoNum type="romanLcPeriod"/>
            </a:pPr>
            <a:r>
              <a:rPr lang="en-IN" sz="1800" dirty="0">
                <a:effectLst/>
                <a:latin typeface="Arial" pitchFamily="34" charset="0"/>
                <a:ea typeface="Calibri" panose="020F0502020204030204" pitchFamily="34" charset="0"/>
                <a:cs typeface="Arial" pitchFamily="34" charset="0"/>
              </a:rPr>
              <a:t>Bagging Regressor</a:t>
            </a:r>
          </a:p>
          <a:p>
            <a:pPr marL="285750" indent="-285750">
              <a:lnSpc>
                <a:spcPct val="107000"/>
              </a:lnSpc>
              <a:spcAft>
                <a:spcPts val="800"/>
              </a:spcAft>
              <a:buFont typeface="Wingdings" panose="05000000000000000000" pitchFamily="2" charset="2"/>
              <a:buChar char="Ø"/>
            </a:pPr>
            <a:r>
              <a:rPr lang="en-IN" sz="1800" dirty="0">
                <a:effectLst/>
                <a:latin typeface="Arial" pitchFamily="34" charset="0"/>
                <a:ea typeface="Calibri" panose="020F0502020204030204" pitchFamily="34" charset="0"/>
                <a:cs typeface="Arial" pitchFamily="34" charset="0"/>
              </a:rPr>
              <a:t> I have got the best random state and maximum R2 score and then created train test split to build the above models</a:t>
            </a:r>
            <a:r>
              <a:rPr lang="en-IN" sz="1800" dirty="0" smtClean="0">
                <a:effectLst/>
                <a:latin typeface="Arial" pitchFamily="34" charset="0"/>
                <a:ea typeface="Calibri" panose="020F0502020204030204" pitchFamily="34" charset="0"/>
                <a:cs typeface="Arial" pitchFamily="34" charset="0"/>
              </a:rPr>
              <a:t>.</a:t>
            </a:r>
            <a:endParaRPr lang="en-IN" sz="1800" dirty="0">
              <a:latin typeface="Arial" pitchFamily="34" charset="0"/>
              <a:cs typeface="Arial" pitchFamily="34" charset="0"/>
            </a:endParaRPr>
          </a:p>
          <a:p>
            <a:endParaRPr lang="en-IN" sz="1800" dirty="0">
              <a:latin typeface="Arial" pitchFamily="34" charset="0"/>
              <a:cs typeface="Arial" pitchFamily="34" charset="0"/>
            </a:endParaRPr>
          </a:p>
        </p:txBody>
      </p:sp>
    </p:spTree>
    <p:extLst>
      <p:ext uri="{BB962C8B-B14F-4D97-AF65-F5344CB8AC3E}">
        <p14:creationId xmlns:p14="http://schemas.microsoft.com/office/powerpoint/2010/main" xmlns="" val="1721031676"/>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1D4A7C44-6735-08B0-092F-5B28FE931B2A}"/>
              </a:ext>
            </a:extLst>
          </p:cNvPr>
          <p:cNvGraphicFramePr/>
          <p:nvPr>
            <p:extLst>
              <p:ext uri="{D42A27DB-BD31-4B8C-83A1-F6EECF244321}">
                <p14:modId xmlns:p14="http://schemas.microsoft.com/office/powerpoint/2010/main" xmlns="" val="3861260875"/>
              </p:ext>
            </p:extLst>
          </p:nvPr>
        </p:nvGraphicFramePr>
        <p:xfrm>
          <a:off x="838200" y="533801"/>
          <a:ext cx="10515600" cy="558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44517080-F8F8-DE43-091F-9CC8D6215C94}"/>
              </a:ext>
            </a:extLst>
          </p:cNvPr>
          <p:cNvSpPr>
            <a:spLocks noGrp="1"/>
          </p:cNvSpPr>
          <p:nvPr>
            <p:ph idx="1"/>
          </p:nvPr>
        </p:nvSpPr>
        <p:spPr>
          <a:xfrm>
            <a:off x="838200" y="5561861"/>
            <a:ext cx="10515600" cy="816747"/>
          </a:xfrm>
        </p:spPr>
        <p:txBody>
          <a:bodyPr>
            <a:noAutofit/>
          </a:bodyPr>
          <a:lstStyle/>
          <a:p>
            <a:pPr algn="just"/>
            <a:r>
              <a:rPr lang="en-IN" sz="1800" dirty="0">
                <a:solidFill>
                  <a:srgbClr val="000000"/>
                </a:solidFill>
                <a:effectLst/>
                <a:latin typeface="Arial" pitchFamily="34" charset="0"/>
                <a:ea typeface="Calibri" panose="020F0502020204030204" pitchFamily="34" charset="0"/>
                <a:cs typeface="Arial" pitchFamily="34" charset="0"/>
              </a:rPr>
              <a:t>Created linear regression model and getting 86.08% R2 score using this model. From the reg plot I can observe the sales price of the house. The best fit line shows there is strong linear relation between test data of trained model and predicted values.</a:t>
            </a:r>
            <a:endParaRPr lang="en-IN" sz="1800" dirty="0">
              <a:latin typeface="Arial" pitchFamily="34" charset="0"/>
              <a:cs typeface="Arial" pitchFamily="34" charset="0"/>
            </a:endParaRPr>
          </a:p>
          <a:p>
            <a:endParaRPr lang="en-IN" sz="1800" dirty="0">
              <a:latin typeface="Arial" pitchFamily="34" charset="0"/>
              <a:cs typeface="Arial" pitchFamily="34" charset="0"/>
            </a:endParaRPr>
          </a:p>
        </p:txBody>
      </p:sp>
      <p:pic>
        <p:nvPicPr>
          <p:cNvPr id="5" name="Picture 4">
            <a:extLst>
              <a:ext uri="{FF2B5EF4-FFF2-40B4-BE49-F238E27FC236}">
                <a16:creationId xmlns:a16="http://schemas.microsoft.com/office/drawing/2014/main" xmlns="" id="{7E596E36-49FC-A1D8-1480-A87376B071C1}"/>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838199" y="1365606"/>
            <a:ext cx="5047696" cy="3934363"/>
          </a:xfrm>
          <a:prstGeom prst="rect">
            <a:avLst/>
          </a:prstGeom>
        </p:spPr>
      </p:pic>
      <p:pic>
        <p:nvPicPr>
          <p:cNvPr id="7" name="Picture 6">
            <a:extLst>
              <a:ext uri="{FF2B5EF4-FFF2-40B4-BE49-F238E27FC236}">
                <a16:creationId xmlns:a16="http://schemas.microsoft.com/office/drawing/2014/main" xmlns="" id="{D0F5D4A1-049F-DB2C-D9DA-8F8D292B5703}"/>
              </a:ext>
            </a:extLst>
          </p:cNvPr>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6580903" y="1365606"/>
            <a:ext cx="4772897" cy="4103039"/>
          </a:xfrm>
          <a:prstGeom prst="rect">
            <a:avLst/>
          </a:prstGeom>
        </p:spPr>
      </p:pic>
    </p:spTree>
    <p:extLst>
      <p:ext uri="{BB962C8B-B14F-4D97-AF65-F5344CB8AC3E}">
        <p14:creationId xmlns:p14="http://schemas.microsoft.com/office/powerpoint/2010/main" xmlns="" val="3292230599"/>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CEE50029-2808-3563-EA15-C0447B9943B1}"/>
              </a:ext>
            </a:extLst>
          </p:cNvPr>
          <p:cNvGraphicFramePr/>
          <p:nvPr>
            <p:extLst>
              <p:ext uri="{D42A27DB-BD31-4B8C-83A1-F6EECF244321}">
                <p14:modId xmlns:p14="http://schemas.microsoft.com/office/powerpoint/2010/main" xmlns="" val="786137955"/>
              </p:ext>
            </p:extLst>
          </p:nvPr>
        </p:nvGraphicFramePr>
        <p:xfrm>
          <a:off x="838199" y="400638"/>
          <a:ext cx="10515600" cy="655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910E2B7E-8EFC-6B02-3E1D-D1E56C3D905F}"/>
              </a:ext>
            </a:extLst>
          </p:cNvPr>
          <p:cNvSpPr>
            <a:spLocks noGrp="1"/>
          </p:cNvSpPr>
          <p:nvPr>
            <p:ph idx="1"/>
          </p:nvPr>
        </p:nvSpPr>
        <p:spPr>
          <a:xfrm>
            <a:off x="838200" y="5777156"/>
            <a:ext cx="10515600" cy="894749"/>
          </a:xfrm>
        </p:spPr>
        <p:txBody>
          <a:bodyPr>
            <a:normAutofit/>
          </a:bodyPr>
          <a:lstStyle/>
          <a:p>
            <a:pPr algn="just"/>
            <a:r>
              <a:rPr lang="en-IN" sz="1600" dirty="0">
                <a:solidFill>
                  <a:srgbClr val="000000"/>
                </a:solidFill>
                <a:effectLst/>
                <a:latin typeface="Arial" pitchFamily="34" charset="0"/>
                <a:ea typeface="Calibri" panose="020F0502020204030204" pitchFamily="34" charset="0"/>
                <a:cs typeface="Arial" pitchFamily="34" charset="0"/>
              </a:rPr>
              <a:t>Created Lasso regressor model and getting 86.08% R2 score using this model. From the reg plot I can observe the sales price of the house. The best fit line shows there is strong linear relation between test data of trained model and predicted sale price.</a:t>
            </a:r>
            <a:endParaRPr lang="en-IN" sz="1600" dirty="0">
              <a:effectLst/>
              <a:latin typeface="Arial" pitchFamily="34" charset="0"/>
              <a:ea typeface="Calibri" panose="020F0502020204030204" pitchFamily="34" charset="0"/>
              <a:cs typeface="Arial" pitchFamily="34"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6E74E7D4-EE65-C1DC-6262-49FAADF1FB75}"/>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838199" y="1319114"/>
            <a:ext cx="5163106" cy="4328535"/>
          </a:xfrm>
          <a:prstGeom prst="rect">
            <a:avLst/>
          </a:prstGeom>
        </p:spPr>
      </p:pic>
      <p:pic>
        <p:nvPicPr>
          <p:cNvPr id="7" name="Picture 6">
            <a:extLst>
              <a:ext uri="{FF2B5EF4-FFF2-40B4-BE49-F238E27FC236}">
                <a16:creationId xmlns:a16="http://schemas.microsoft.com/office/drawing/2014/main" xmlns="" id="{A3C670EE-7DA8-BF3A-2F49-5D36E7D95F86}"/>
              </a:ext>
            </a:extLst>
          </p:cNvPr>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6853561" y="1319114"/>
            <a:ext cx="4500239" cy="4328535"/>
          </a:xfrm>
          <a:prstGeom prst="rect">
            <a:avLst/>
          </a:prstGeom>
        </p:spPr>
      </p:pic>
    </p:spTree>
    <p:extLst>
      <p:ext uri="{BB962C8B-B14F-4D97-AF65-F5344CB8AC3E}">
        <p14:creationId xmlns:p14="http://schemas.microsoft.com/office/powerpoint/2010/main" xmlns="" val="1098194316"/>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5A528801-DADB-6942-9236-E4CDE51A3627}"/>
              </a:ext>
            </a:extLst>
          </p:cNvPr>
          <p:cNvGraphicFramePr/>
          <p:nvPr>
            <p:extLst>
              <p:ext uri="{D42A27DB-BD31-4B8C-83A1-F6EECF244321}">
                <p14:modId xmlns:p14="http://schemas.microsoft.com/office/powerpoint/2010/main" xmlns="" val="1943225507"/>
              </p:ext>
            </p:extLst>
          </p:nvPr>
        </p:nvGraphicFramePr>
        <p:xfrm>
          <a:off x="838200" y="418391"/>
          <a:ext cx="10515600" cy="6558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68C31CEF-CBBA-BEF9-EEFB-73CF0AEA15D1}"/>
              </a:ext>
            </a:extLst>
          </p:cNvPr>
          <p:cNvSpPr>
            <a:spLocks noGrp="1"/>
          </p:cNvSpPr>
          <p:nvPr>
            <p:ph idx="1"/>
          </p:nvPr>
        </p:nvSpPr>
        <p:spPr>
          <a:xfrm>
            <a:off x="838200" y="5897735"/>
            <a:ext cx="10515600" cy="655808"/>
          </a:xfrm>
        </p:spPr>
        <p:txBody>
          <a:bodyPr>
            <a:noAutofit/>
          </a:bodyPr>
          <a:lstStyle/>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 have got alpha value as 100 using this I have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Ridge regressor model and getting 86.17% R2 score using this model. From the plot I can observe the sales price of the house. The best fit line shows there is strong linear relation between test data of trained model and predicted sale price.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xmlns="" id="{ACA8F26A-D701-05B3-FDFA-01B9D3DEDDC6}"/>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838199" y="1352369"/>
            <a:ext cx="5127595" cy="4267195"/>
          </a:xfrm>
          <a:prstGeom prst="rect">
            <a:avLst/>
          </a:prstGeom>
        </p:spPr>
      </p:pic>
      <p:pic>
        <p:nvPicPr>
          <p:cNvPr id="13" name="Picture 12">
            <a:extLst>
              <a:ext uri="{FF2B5EF4-FFF2-40B4-BE49-F238E27FC236}">
                <a16:creationId xmlns:a16="http://schemas.microsoft.com/office/drawing/2014/main" xmlns="" id="{535FFBFF-9986-C003-1AF0-3F9AF777FB15}"/>
              </a:ext>
            </a:extLst>
          </p:cNvPr>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6942338" y="1352368"/>
            <a:ext cx="4411462" cy="4267195"/>
          </a:xfrm>
          <a:prstGeom prst="rect">
            <a:avLst/>
          </a:prstGeom>
        </p:spPr>
      </p:pic>
    </p:spTree>
    <p:extLst>
      <p:ext uri="{BB962C8B-B14F-4D97-AF65-F5344CB8AC3E}">
        <p14:creationId xmlns:p14="http://schemas.microsoft.com/office/powerpoint/2010/main" xmlns="" val="672496539"/>
      </p:ext>
    </p:extLst>
  </p:cSld>
  <p:clrMapOvr>
    <a:masterClrMapping/>
  </p:clrMapOvr>
  <mc:AlternateContent xmlns:mc="http://schemas.openxmlformats.org/markup-compatibility/2006">
    <mc:Choice xmlns:p14="http://schemas.microsoft.com/office/powerpoint/2010/main" xmlns=""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D1779F81-775E-4DBC-FE61-CD3B2EB4FC57}"/>
              </a:ext>
            </a:extLst>
          </p:cNvPr>
          <p:cNvGraphicFramePr/>
          <p:nvPr>
            <p:extLst>
              <p:ext uri="{D42A27DB-BD31-4B8C-83A1-F6EECF244321}">
                <p14:modId xmlns:p14="http://schemas.microsoft.com/office/powerpoint/2010/main" xmlns="" val="1174885306"/>
              </p:ext>
            </p:extLst>
          </p:nvPr>
        </p:nvGraphicFramePr>
        <p:xfrm>
          <a:off x="838200" y="453903"/>
          <a:ext cx="10515600" cy="558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44E97463-30E8-3D93-E697-B9CDA30D16AF}"/>
              </a:ext>
            </a:extLst>
          </p:cNvPr>
          <p:cNvSpPr>
            <a:spLocks noGrp="1"/>
          </p:cNvSpPr>
          <p:nvPr>
            <p:ph idx="1"/>
          </p:nvPr>
        </p:nvSpPr>
        <p:spPr>
          <a:xfrm>
            <a:off x="838200" y="6137767"/>
            <a:ext cx="10515600" cy="363985"/>
          </a:xfrm>
        </p:spPr>
        <p:txBody>
          <a:bodyPr>
            <a:normAutofit/>
          </a:bodyPr>
          <a:lstStyle/>
          <a:p>
            <a:r>
              <a:rPr lang="en-US" sz="1600" dirty="0">
                <a:latin typeface="Times New Roman" panose="02020603050405020304" pitchFamily="18" charset="0"/>
                <a:cs typeface="Times New Roman" panose="02020603050405020304" pitchFamily="18" charset="0"/>
              </a:rPr>
              <a:t>Created Random Forest Regressor model and getting 89.51% R2 score using this model.</a:t>
            </a: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24539558-CF40-2CBA-6401-C9A4963F109B}"/>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838200" y="1473692"/>
            <a:ext cx="5393924" cy="4279037"/>
          </a:xfrm>
          <a:prstGeom prst="rect">
            <a:avLst/>
          </a:prstGeom>
        </p:spPr>
      </p:pic>
      <p:pic>
        <p:nvPicPr>
          <p:cNvPr id="7" name="Picture 6">
            <a:extLst>
              <a:ext uri="{FF2B5EF4-FFF2-40B4-BE49-F238E27FC236}">
                <a16:creationId xmlns:a16="http://schemas.microsoft.com/office/drawing/2014/main" xmlns="" id="{DA260E10-210B-0C7D-6C6F-351B54D76410}"/>
              </a:ext>
            </a:extLst>
          </p:cNvPr>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6773662" y="1473691"/>
            <a:ext cx="4580138" cy="4279037"/>
          </a:xfrm>
          <a:prstGeom prst="rect">
            <a:avLst/>
          </a:prstGeom>
        </p:spPr>
      </p:pic>
    </p:spTree>
    <p:extLst>
      <p:ext uri="{BB962C8B-B14F-4D97-AF65-F5344CB8AC3E}">
        <p14:creationId xmlns:p14="http://schemas.microsoft.com/office/powerpoint/2010/main" xmlns="" val="2113966301"/>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189A6FEC-4FD8-8C9B-59AE-5214093AFF3A}"/>
              </a:ext>
            </a:extLst>
          </p:cNvPr>
          <p:cNvGraphicFramePr/>
          <p:nvPr>
            <p:extLst>
              <p:ext uri="{D42A27DB-BD31-4B8C-83A1-F6EECF244321}">
                <p14:modId xmlns:p14="http://schemas.microsoft.com/office/powerpoint/2010/main" xmlns="" val="687872979"/>
              </p:ext>
            </p:extLst>
          </p:nvPr>
        </p:nvGraphicFramePr>
        <p:xfrm>
          <a:off x="838200" y="363894"/>
          <a:ext cx="10515600" cy="802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7360FE27-5D83-C83D-05A3-8296CDA612AD}"/>
              </a:ext>
            </a:extLst>
          </p:cNvPr>
          <p:cNvSpPr>
            <a:spLocks noGrp="1"/>
          </p:cNvSpPr>
          <p:nvPr>
            <p:ph idx="1"/>
          </p:nvPr>
        </p:nvSpPr>
        <p:spPr>
          <a:xfrm>
            <a:off x="838200" y="1488274"/>
            <a:ext cx="10515600" cy="4729646"/>
          </a:xfrm>
        </p:spPr>
        <p:txBody>
          <a:bodyPr>
            <a:normAutofit/>
          </a:bodyPr>
          <a:lstStyle/>
          <a:p>
            <a:pPr marL="342900" indent="-342900" algn="just">
              <a:buFont typeface="Wingdings" panose="05000000000000000000" pitchFamily="2" charset="2"/>
              <a:buChar char="ü"/>
            </a:pPr>
            <a:r>
              <a:rPr lang="en-IN" sz="2000" dirty="0">
                <a:effectLst/>
                <a:latin typeface="Arial" pitchFamily="34" charset="0"/>
                <a:ea typeface="Microsoft Sans Serif" panose="020B0604020202020204" pitchFamily="34" charset="0"/>
                <a:cs typeface="Arial" pitchFamily="34" charset="0"/>
              </a:rPr>
              <a:t>House prices increase every year. House prices trends are not only the concerns for buyers and sellers, but they also indicate the current economic situations. Therefore, it is important to predict the house prices without bias to help both buyers and sellers make their decisions.</a:t>
            </a:r>
          </a:p>
          <a:p>
            <a:pPr algn="just"/>
            <a:endParaRPr lang="en-IN" sz="2000" dirty="0">
              <a:effectLst/>
              <a:latin typeface="Arial" pitchFamily="34" charset="0"/>
              <a:ea typeface="Microsoft Sans Serif" panose="020B0604020202020204" pitchFamily="34" charset="0"/>
              <a:cs typeface="Arial" pitchFamily="34" charset="0"/>
            </a:endParaRPr>
          </a:p>
          <a:p>
            <a:pPr marL="342900" indent="-342900" algn="just">
              <a:buFont typeface="Wingdings" panose="05000000000000000000" pitchFamily="2" charset="2"/>
              <a:buChar char="ü"/>
            </a:pPr>
            <a:r>
              <a:rPr lang="en-IN" sz="2000" dirty="0">
                <a:effectLst/>
                <a:latin typeface="Arial" pitchFamily="34" charset="0"/>
                <a:ea typeface="Microsoft Sans Serif" panose="020B0604020202020204" pitchFamily="34" charset="0"/>
                <a:cs typeface="Arial" pitchFamily="34" charset="0"/>
              </a:rPr>
              <a:t> So, there is a need for a system to predict house prices in the future. House price prediction can help the developer determine the selling price of a house and can help the customer to arrange the right time to purchase a house. </a:t>
            </a:r>
          </a:p>
          <a:p>
            <a:pPr marL="0" indent="0" algn="just">
              <a:buNone/>
            </a:pPr>
            <a:r>
              <a:rPr lang="en-IN" sz="2000" dirty="0">
                <a:effectLst/>
                <a:latin typeface="Arial" pitchFamily="34" charset="0"/>
                <a:ea typeface="Microsoft Sans Serif" panose="020B0604020202020204" pitchFamily="34" charset="0"/>
                <a:cs typeface="Arial" pitchFamily="34" charset="0"/>
              </a:rPr>
              <a:t>	</a:t>
            </a:r>
          </a:p>
          <a:p>
            <a:pPr marL="342900" indent="-342900" algn="just">
              <a:buFont typeface="Wingdings" panose="05000000000000000000" pitchFamily="2" charset="2"/>
              <a:buChar char="ü"/>
            </a:pPr>
            <a:r>
              <a:rPr lang="en-IN" sz="2000" dirty="0">
                <a:latin typeface="Arial" pitchFamily="34" charset="0"/>
                <a:ea typeface="Microsoft Sans Serif" panose="020B0604020202020204" pitchFamily="34" charset="0"/>
                <a:cs typeface="Arial" pitchFamily="34" charset="0"/>
              </a:rPr>
              <a:t>In real estate the value of property usually increases with time as seen in many countries. One of the causes for this is due to rising population. The value of property depends on the proximity of the property, its size its neighbourhood and audience for which the property is subjected to be sold. So machine learning models helps buyers and sellers to understand the house price of particular time.</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16073358"/>
      </p:ext>
    </p:extLst>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37B78B42-668F-9C08-9BDB-84379FD157CD}"/>
              </a:ext>
            </a:extLst>
          </p:cNvPr>
          <p:cNvGraphicFramePr/>
          <p:nvPr>
            <p:extLst>
              <p:ext uri="{D42A27DB-BD31-4B8C-83A1-F6EECF244321}">
                <p14:modId xmlns:p14="http://schemas.microsoft.com/office/powerpoint/2010/main" xmlns="" val="1983737365"/>
              </p:ext>
            </p:extLst>
          </p:nvPr>
        </p:nvGraphicFramePr>
        <p:xfrm>
          <a:off x="838200" y="516046"/>
          <a:ext cx="10515600" cy="629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9EE9E0F5-11A3-51E5-193B-83F43034EF58}"/>
              </a:ext>
            </a:extLst>
          </p:cNvPr>
          <p:cNvSpPr>
            <a:spLocks noGrp="1"/>
          </p:cNvSpPr>
          <p:nvPr>
            <p:ph idx="1"/>
          </p:nvPr>
        </p:nvSpPr>
        <p:spPr>
          <a:xfrm>
            <a:off x="838200" y="6191033"/>
            <a:ext cx="10515600" cy="461639"/>
          </a:xfrm>
        </p:spPr>
        <p:txBody>
          <a:bodyPr>
            <a:normAutofit/>
          </a:bodyPr>
          <a:lstStyle/>
          <a:p>
            <a:r>
              <a:rPr lang="en-US" sz="1600" dirty="0">
                <a:latin typeface="Times New Roman" panose="02020603050405020304" pitchFamily="18" charset="0"/>
                <a:cs typeface="Times New Roman" panose="02020603050405020304" pitchFamily="18" charset="0"/>
              </a:rPr>
              <a:t>I have </a:t>
            </a:r>
            <a:r>
              <a:rPr lang="en-IN" sz="1600" dirty="0">
                <a:solidFill>
                  <a:srgbClr val="000000"/>
                </a:solidFill>
                <a:latin typeface="Times New Roman" panose="02020603050405020304" pitchFamily="18" charset="0"/>
                <a:cs typeface="Times New Roman" panose="02020603050405020304" pitchFamily="18" charset="0"/>
              </a:rPr>
              <a:t>c</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reated Extra Trees Regressor model and getting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89.47</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R2 score using this model.</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5CC8D1A1-469B-3DA1-ED50-526FA541FEEE}"/>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838200" y="1553591"/>
            <a:ext cx="5722398" cy="4385569"/>
          </a:xfrm>
          <a:prstGeom prst="rect">
            <a:avLst/>
          </a:prstGeom>
        </p:spPr>
      </p:pic>
      <p:pic>
        <p:nvPicPr>
          <p:cNvPr id="7" name="Picture 6">
            <a:extLst>
              <a:ext uri="{FF2B5EF4-FFF2-40B4-BE49-F238E27FC236}">
                <a16:creationId xmlns:a16="http://schemas.microsoft.com/office/drawing/2014/main" xmlns="" id="{F426168B-4C19-1CE8-FEF1-639C42DE81C1}"/>
              </a:ext>
            </a:extLst>
          </p:cNvPr>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6883321" y="1553591"/>
            <a:ext cx="4470479" cy="4385569"/>
          </a:xfrm>
          <a:prstGeom prst="rect">
            <a:avLst/>
          </a:prstGeom>
        </p:spPr>
      </p:pic>
    </p:spTree>
    <p:extLst>
      <p:ext uri="{BB962C8B-B14F-4D97-AF65-F5344CB8AC3E}">
        <p14:creationId xmlns:p14="http://schemas.microsoft.com/office/powerpoint/2010/main" xmlns="" val="17196357"/>
      </p:ext>
    </p:extLst>
  </p:cSld>
  <p:clrMapOvr>
    <a:masterClrMapping/>
  </p:clrMapOvr>
  <mc:AlternateContent xmlns:mc="http://schemas.openxmlformats.org/markup-compatibility/2006">
    <mc:Choice xmlns:p14="http://schemas.microsoft.com/office/powerpoint/2010/main" xmlns=""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E8C86674-DEE6-D77A-D6F8-23351691E7EC}"/>
              </a:ext>
            </a:extLst>
          </p:cNvPr>
          <p:cNvGraphicFramePr/>
          <p:nvPr>
            <p:extLst>
              <p:ext uri="{D42A27DB-BD31-4B8C-83A1-F6EECF244321}">
                <p14:modId xmlns:p14="http://schemas.microsoft.com/office/powerpoint/2010/main" xmlns="" val="2237746367"/>
              </p:ext>
            </p:extLst>
          </p:nvPr>
        </p:nvGraphicFramePr>
        <p:xfrm>
          <a:off x="838200" y="409514"/>
          <a:ext cx="10515600" cy="5670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86ADC1ED-2F7B-1ED7-9B32-367BD428E6E1}"/>
              </a:ext>
            </a:extLst>
          </p:cNvPr>
          <p:cNvSpPr>
            <a:spLocks noGrp="1"/>
          </p:cNvSpPr>
          <p:nvPr>
            <p:ph idx="1"/>
          </p:nvPr>
        </p:nvSpPr>
        <p:spPr>
          <a:xfrm>
            <a:off x="838200" y="6080511"/>
            <a:ext cx="10515600" cy="436146"/>
          </a:xfrm>
        </p:spPr>
        <p:txBody>
          <a:bodyPr/>
          <a:lstStyle/>
          <a:p>
            <a:r>
              <a:rPr lang="en-US" sz="1600" dirty="0">
                <a:latin typeface="Times New Roman" panose="02020603050405020304" pitchFamily="18" charset="0"/>
                <a:cs typeface="Times New Roman" panose="02020603050405020304" pitchFamily="18" charset="0"/>
              </a:rPr>
              <a:t>Created Gradient Boosting Regressor model and getting 92.63% R2 score using this model</a:t>
            </a:r>
          </a:p>
          <a:p>
            <a:endParaRPr lang="en-IN" dirty="0"/>
          </a:p>
        </p:txBody>
      </p:sp>
      <p:pic>
        <p:nvPicPr>
          <p:cNvPr id="5" name="Picture 4">
            <a:extLst>
              <a:ext uri="{FF2B5EF4-FFF2-40B4-BE49-F238E27FC236}">
                <a16:creationId xmlns:a16="http://schemas.microsoft.com/office/drawing/2014/main" xmlns="" id="{13133D5F-933C-B232-F0B0-F762BD332090}"/>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838200" y="1349405"/>
            <a:ext cx="5385047" cy="4438835"/>
          </a:xfrm>
          <a:prstGeom prst="rect">
            <a:avLst/>
          </a:prstGeom>
        </p:spPr>
      </p:pic>
      <p:pic>
        <p:nvPicPr>
          <p:cNvPr id="7" name="Picture 6">
            <a:extLst>
              <a:ext uri="{FF2B5EF4-FFF2-40B4-BE49-F238E27FC236}">
                <a16:creationId xmlns:a16="http://schemas.microsoft.com/office/drawing/2014/main" xmlns="" id="{0FF6957C-A947-DA71-9086-B734C1D0484D}"/>
              </a:ext>
            </a:extLst>
          </p:cNvPr>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6826928" y="1349404"/>
            <a:ext cx="4526872" cy="4438835"/>
          </a:xfrm>
          <a:prstGeom prst="rect">
            <a:avLst/>
          </a:prstGeom>
        </p:spPr>
      </p:pic>
    </p:spTree>
    <p:extLst>
      <p:ext uri="{BB962C8B-B14F-4D97-AF65-F5344CB8AC3E}">
        <p14:creationId xmlns:p14="http://schemas.microsoft.com/office/powerpoint/2010/main" xmlns="" val="2026109561"/>
      </p:ext>
    </p:extLst>
  </p:cSld>
  <p:clrMapOvr>
    <a:masterClrMapping/>
  </p:clrMapOvr>
  <mc:AlternateContent xmlns:mc="http://schemas.openxmlformats.org/markup-compatibility/2006">
    <mc:Choice xmlns:p14="http://schemas.microsoft.com/office/powerpoint/2010/main" xmlns=""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37A8652E-A36A-2F7D-57CC-F5B7E8EA719E}"/>
              </a:ext>
            </a:extLst>
          </p:cNvPr>
          <p:cNvGraphicFramePr/>
          <p:nvPr>
            <p:extLst>
              <p:ext uri="{D42A27DB-BD31-4B8C-83A1-F6EECF244321}">
                <p14:modId xmlns:p14="http://schemas.microsoft.com/office/powerpoint/2010/main" xmlns="" val="555114026"/>
              </p:ext>
            </p:extLst>
          </p:nvPr>
        </p:nvGraphicFramePr>
        <p:xfrm>
          <a:off x="838200" y="524924"/>
          <a:ext cx="10515600" cy="6646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566424CF-CB1D-C151-A773-3232E52AE918}"/>
              </a:ext>
            </a:extLst>
          </p:cNvPr>
          <p:cNvSpPr>
            <a:spLocks noGrp="1"/>
          </p:cNvSpPr>
          <p:nvPr>
            <p:ph idx="1"/>
          </p:nvPr>
        </p:nvSpPr>
        <p:spPr>
          <a:xfrm>
            <a:off x="838200" y="6007197"/>
            <a:ext cx="10515600" cy="438691"/>
          </a:xfrm>
        </p:spPr>
        <p:txBody>
          <a:bodyPr>
            <a:normAutofit/>
          </a:bodyPr>
          <a:lstStyle/>
          <a:p>
            <a:r>
              <a:rPr lang="en-US" sz="1600" dirty="0">
                <a:latin typeface="Times New Roman" panose="02020603050405020304" pitchFamily="18" charset="0"/>
                <a:cs typeface="Times New Roman" panose="02020603050405020304" pitchFamily="18" charset="0"/>
              </a:rPr>
              <a:t>Created Extreme Gradient Boosting Regressor model and getting 89.16% R2 score using this model.</a:t>
            </a:r>
          </a:p>
          <a:p>
            <a:endParaRPr lang="en-IN" dirty="0"/>
          </a:p>
        </p:txBody>
      </p:sp>
      <p:pic>
        <p:nvPicPr>
          <p:cNvPr id="5" name="Picture 4">
            <a:extLst>
              <a:ext uri="{FF2B5EF4-FFF2-40B4-BE49-F238E27FC236}">
                <a16:creationId xmlns:a16="http://schemas.microsoft.com/office/drawing/2014/main" xmlns="" id="{227F9F3A-1828-F2F2-47CE-9D46920C4B23}"/>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838200" y="1590428"/>
            <a:ext cx="5669132" cy="4122481"/>
          </a:xfrm>
          <a:prstGeom prst="rect">
            <a:avLst/>
          </a:prstGeom>
        </p:spPr>
      </p:pic>
      <p:pic>
        <p:nvPicPr>
          <p:cNvPr id="7" name="Picture 6">
            <a:extLst>
              <a:ext uri="{FF2B5EF4-FFF2-40B4-BE49-F238E27FC236}">
                <a16:creationId xmlns:a16="http://schemas.microsoft.com/office/drawing/2014/main" xmlns="" id="{65F51369-7275-9B5B-CB7A-B1DEE92300B0}"/>
              </a:ext>
            </a:extLst>
          </p:cNvPr>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6930224" y="1590428"/>
            <a:ext cx="4423576" cy="4122481"/>
          </a:xfrm>
          <a:prstGeom prst="rect">
            <a:avLst/>
          </a:prstGeom>
        </p:spPr>
      </p:pic>
    </p:spTree>
    <p:extLst>
      <p:ext uri="{BB962C8B-B14F-4D97-AF65-F5344CB8AC3E}">
        <p14:creationId xmlns:p14="http://schemas.microsoft.com/office/powerpoint/2010/main" xmlns="" val="1197840311"/>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BE6BBA14-1AB1-8583-E9A1-6E4037545636}"/>
              </a:ext>
            </a:extLst>
          </p:cNvPr>
          <p:cNvGraphicFramePr/>
          <p:nvPr>
            <p:extLst>
              <p:ext uri="{D42A27DB-BD31-4B8C-83A1-F6EECF244321}">
                <p14:modId xmlns:p14="http://schemas.microsoft.com/office/powerpoint/2010/main" xmlns="" val="1193878795"/>
              </p:ext>
            </p:extLst>
          </p:nvPr>
        </p:nvGraphicFramePr>
        <p:xfrm>
          <a:off x="838200" y="507169"/>
          <a:ext cx="10515600" cy="540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A8254034-45B6-CE86-1ECF-3A4975CFFCF9}"/>
              </a:ext>
            </a:extLst>
          </p:cNvPr>
          <p:cNvSpPr>
            <a:spLocks noGrp="1"/>
          </p:cNvSpPr>
          <p:nvPr>
            <p:ph idx="1"/>
          </p:nvPr>
        </p:nvSpPr>
        <p:spPr>
          <a:xfrm>
            <a:off x="838200" y="6076765"/>
            <a:ext cx="10515600" cy="381740"/>
          </a:xfrm>
        </p:spPr>
        <p:txBody>
          <a:bodyPr>
            <a:normAutofit/>
          </a:bodyPr>
          <a:lstStyle/>
          <a:p>
            <a:r>
              <a:rPr lang="en-US" sz="1600" dirty="0">
                <a:latin typeface="Times New Roman" panose="02020603050405020304" pitchFamily="18" charset="0"/>
                <a:cs typeface="Times New Roman" panose="02020603050405020304" pitchFamily="18" charset="0"/>
              </a:rPr>
              <a:t>Created Bagging Regressor model and getting 87.94% R2 score using this model.</a:t>
            </a:r>
          </a:p>
          <a:p>
            <a:endParaRPr lang="en-IN" dirty="0"/>
          </a:p>
        </p:txBody>
      </p:sp>
      <p:pic>
        <p:nvPicPr>
          <p:cNvPr id="5" name="Picture 4">
            <a:extLst>
              <a:ext uri="{FF2B5EF4-FFF2-40B4-BE49-F238E27FC236}">
                <a16:creationId xmlns:a16="http://schemas.microsoft.com/office/drawing/2014/main" xmlns="" id="{55FFFEC3-8AD4-2F06-9242-320868F137A1}"/>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838201" y="1438183"/>
            <a:ext cx="5012184" cy="4438834"/>
          </a:xfrm>
          <a:prstGeom prst="rect">
            <a:avLst/>
          </a:prstGeom>
        </p:spPr>
      </p:pic>
      <p:pic>
        <p:nvPicPr>
          <p:cNvPr id="7" name="Picture 6">
            <a:extLst>
              <a:ext uri="{FF2B5EF4-FFF2-40B4-BE49-F238E27FC236}">
                <a16:creationId xmlns:a16="http://schemas.microsoft.com/office/drawing/2014/main" xmlns="" id="{99D70D83-B126-419B-047E-36037267F395}"/>
              </a:ext>
            </a:extLst>
          </p:cNvPr>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6667130" y="1438183"/>
            <a:ext cx="4686669" cy="4438834"/>
          </a:xfrm>
          <a:prstGeom prst="rect">
            <a:avLst/>
          </a:prstGeom>
        </p:spPr>
      </p:pic>
    </p:spTree>
    <p:extLst>
      <p:ext uri="{BB962C8B-B14F-4D97-AF65-F5344CB8AC3E}">
        <p14:creationId xmlns:p14="http://schemas.microsoft.com/office/powerpoint/2010/main" xmlns="" val="878123891"/>
      </p:ext>
    </p:extLst>
  </p:cSld>
  <p:clrMapOvr>
    <a:masterClrMapping/>
  </p:clrMapOvr>
  <mc:AlternateContent xmlns:mc="http://schemas.openxmlformats.org/markup-compatibility/2006">
    <mc:Choice xmlns:p14="http://schemas.microsoft.com/office/powerpoint/2010/main" xmlns=""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2A008784-FCE3-2DB3-41A9-0DB391AA80C5}"/>
              </a:ext>
            </a:extLst>
          </p:cNvPr>
          <p:cNvGraphicFramePr/>
          <p:nvPr>
            <p:extLst>
              <p:ext uri="{D42A27DB-BD31-4B8C-83A1-F6EECF244321}">
                <p14:modId xmlns:p14="http://schemas.microsoft.com/office/powerpoint/2010/main" xmlns="" val="1994075106"/>
              </p:ext>
            </p:extLst>
          </p:nvPr>
        </p:nvGraphicFramePr>
        <p:xfrm>
          <a:off x="838200" y="462780"/>
          <a:ext cx="10515600" cy="682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778A4ED7-34A4-A912-6FF1-9E3481B9F2CF}"/>
              </a:ext>
            </a:extLst>
          </p:cNvPr>
          <p:cNvSpPr>
            <a:spLocks noGrp="1"/>
          </p:cNvSpPr>
          <p:nvPr>
            <p:ph idx="1"/>
          </p:nvPr>
        </p:nvSpPr>
        <p:spPr>
          <a:xfrm>
            <a:off x="838200" y="5446449"/>
            <a:ext cx="10515600" cy="790113"/>
          </a:xfrm>
        </p:spPr>
        <p:txBody>
          <a:bodyPr>
            <a:normAutofit lnSpcReduction="10000"/>
          </a:bodyPr>
          <a:lstStyle/>
          <a:p>
            <a:pPr algn="just"/>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From the difference between R2 score and Cross Validation score </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 can conclude that </a:t>
            </a:r>
            <a:r>
              <a:rPr lang="en-IN"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Lasso </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Regressor as my best fitting model as it is giving less difference compare to other models. Let's perform Hyperparameter tuning to increase the model accuracy.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A1F695EF-48D1-7BDD-0796-408EDB4B4434}"/>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838201" y="1600041"/>
            <a:ext cx="10515600" cy="3657917"/>
          </a:xfrm>
          <a:prstGeom prst="rect">
            <a:avLst/>
          </a:prstGeom>
        </p:spPr>
      </p:pic>
    </p:spTree>
    <p:extLst>
      <p:ext uri="{BB962C8B-B14F-4D97-AF65-F5344CB8AC3E}">
        <p14:creationId xmlns:p14="http://schemas.microsoft.com/office/powerpoint/2010/main" xmlns="" val="1318471937"/>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53D9DBD6-11B2-EC9B-629D-760E18109C38}"/>
              </a:ext>
            </a:extLst>
          </p:cNvPr>
          <p:cNvGraphicFramePr/>
          <p:nvPr>
            <p:extLst>
              <p:ext uri="{D42A27DB-BD31-4B8C-83A1-F6EECF244321}">
                <p14:modId xmlns:p14="http://schemas.microsoft.com/office/powerpoint/2010/main" xmlns="" val="2668351042"/>
              </p:ext>
            </p:extLst>
          </p:nvPr>
        </p:nvGraphicFramePr>
        <p:xfrm>
          <a:off x="838200" y="472982"/>
          <a:ext cx="10515600" cy="629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21B3CF72-FF28-D1E8-C090-5EC911CEA1AA}"/>
              </a:ext>
            </a:extLst>
          </p:cNvPr>
          <p:cNvSpPr>
            <a:spLocks noGrp="1"/>
          </p:cNvSpPr>
          <p:nvPr>
            <p:ph idx="1"/>
          </p:nvPr>
        </p:nvSpPr>
        <p:spPr>
          <a:xfrm>
            <a:off x="838200" y="5755843"/>
            <a:ext cx="10515600" cy="629175"/>
          </a:xfrm>
        </p:spPr>
        <p:txBody>
          <a:bodyPr>
            <a:normAutofit/>
          </a:bodyPr>
          <a:lstStyle/>
          <a:p>
            <a:r>
              <a:rPr lang="en-US" sz="1600" dirty="0">
                <a:latin typeface="Arial" pitchFamily="34" charset="0"/>
                <a:cs typeface="Arial" pitchFamily="34" charset="0"/>
              </a:rPr>
              <a:t>I have used GridSearchCV to get the best parameters of Bagging Regressor. And used all the obtained parameters to get the accuracy of final model.</a:t>
            </a: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EBE4B14C-045D-2F22-706A-A3C36C323BDA}"/>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838200" y="1395894"/>
            <a:ext cx="10515600" cy="4090505"/>
          </a:xfrm>
          <a:prstGeom prst="rect">
            <a:avLst/>
          </a:prstGeom>
        </p:spPr>
      </p:pic>
    </p:spTree>
    <p:extLst>
      <p:ext uri="{BB962C8B-B14F-4D97-AF65-F5344CB8AC3E}">
        <p14:creationId xmlns:p14="http://schemas.microsoft.com/office/powerpoint/2010/main" xmlns="" val="2072625110"/>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C4CD3B81-E91D-03C2-10CA-54F1339A60D2}"/>
              </a:ext>
            </a:extLst>
          </p:cNvPr>
          <p:cNvGraphicFramePr/>
          <p:nvPr>
            <p:extLst>
              <p:ext uri="{D42A27DB-BD31-4B8C-83A1-F6EECF244321}">
                <p14:modId xmlns:p14="http://schemas.microsoft.com/office/powerpoint/2010/main" xmlns="" val="4068331509"/>
              </p:ext>
            </p:extLst>
          </p:nvPr>
        </p:nvGraphicFramePr>
        <p:xfrm>
          <a:off x="838200" y="471658"/>
          <a:ext cx="10515600" cy="620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1892C443-1566-2326-7516-747500B76CA1}"/>
              </a:ext>
            </a:extLst>
          </p:cNvPr>
          <p:cNvSpPr>
            <a:spLocks noGrp="1"/>
          </p:cNvSpPr>
          <p:nvPr>
            <p:ph idx="1"/>
          </p:nvPr>
        </p:nvSpPr>
        <p:spPr>
          <a:xfrm>
            <a:off x="900344" y="5645839"/>
            <a:ext cx="10515600" cy="873698"/>
          </a:xfrm>
        </p:spPr>
        <p:txBody>
          <a:bodyPr>
            <a:normAutofit fontScale="92500"/>
          </a:bodyPr>
          <a:lstStyle/>
          <a:p>
            <a:r>
              <a:rPr lang="en-IN" sz="1600" b="1" dirty="0">
                <a:solidFill>
                  <a:srgbClr val="000000"/>
                </a:solidFill>
                <a:effectLst/>
                <a:latin typeface="Arial" pitchFamily="34" charset="0"/>
                <a:ea typeface="Calibri" panose="020F0502020204030204" pitchFamily="34" charset="0"/>
                <a:cs typeface="Arial" pitchFamily="34" charset="0"/>
              </a:rPr>
              <a:t>The R2 score of Bagging Regressor has been increased after tuning the model. It is giving R2 score as </a:t>
            </a:r>
            <a:r>
              <a:rPr lang="en-IN" sz="1600" b="1" dirty="0">
                <a:solidFill>
                  <a:srgbClr val="000000"/>
                </a:solidFill>
                <a:latin typeface="Arial" pitchFamily="34" charset="0"/>
                <a:ea typeface="Calibri" panose="020F0502020204030204" pitchFamily="34" charset="0"/>
                <a:cs typeface="Arial" pitchFamily="34" charset="0"/>
              </a:rPr>
              <a:t>86.13</a:t>
            </a:r>
            <a:r>
              <a:rPr lang="en-IN" sz="1600" b="1" dirty="0">
                <a:solidFill>
                  <a:srgbClr val="000000"/>
                </a:solidFill>
                <a:effectLst/>
                <a:latin typeface="Arial" pitchFamily="34" charset="0"/>
                <a:ea typeface="Calibri" panose="020F0502020204030204" pitchFamily="34" charset="0"/>
                <a:cs typeface="Arial" pitchFamily="34" charset="0"/>
              </a:rPr>
              <a:t>% which is very good. The plot gives some strong linear relation between test and predicted values. Also, I can notice the MAE, MSE and RMSE values have been reduced. Which means that our model trained well.</a:t>
            </a:r>
            <a:endParaRPr lang="en-IN" sz="1600" b="1" dirty="0">
              <a:latin typeface="Arial" pitchFamily="34" charset="0"/>
              <a:cs typeface="Arial" pitchFamily="34" charset="0"/>
            </a:endParaRPr>
          </a:p>
          <a:p>
            <a:endParaRPr lang="en-IN" sz="1600" dirty="0">
              <a:latin typeface="Arial" pitchFamily="34" charset="0"/>
              <a:cs typeface="Arial" pitchFamily="34" charset="0"/>
            </a:endParaRPr>
          </a:p>
        </p:txBody>
      </p:sp>
      <p:pic>
        <p:nvPicPr>
          <p:cNvPr id="5" name="Picture 4">
            <a:extLst>
              <a:ext uri="{FF2B5EF4-FFF2-40B4-BE49-F238E27FC236}">
                <a16:creationId xmlns:a16="http://schemas.microsoft.com/office/drawing/2014/main" xmlns="" id="{D2C9482D-86BD-818F-59D2-0778C9D9EAB1}"/>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838200" y="1375859"/>
            <a:ext cx="5749032" cy="4092785"/>
          </a:xfrm>
          <a:prstGeom prst="rect">
            <a:avLst/>
          </a:prstGeom>
        </p:spPr>
      </p:pic>
      <p:pic>
        <p:nvPicPr>
          <p:cNvPr id="7" name="Picture 6">
            <a:extLst>
              <a:ext uri="{FF2B5EF4-FFF2-40B4-BE49-F238E27FC236}">
                <a16:creationId xmlns:a16="http://schemas.microsoft.com/office/drawing/2014/main" xmlns="" id="{EF16938C-D275-156F-4E79-DC61FE0467C9}"/>
              </a:ext>
            </a:extLst>
          </p:cNvPr>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7253056" y="1375859"/>
            <a:ext cx="4100744" cy="4092785"/>
          </a:xfrm>
          <a:prstGeom prst="rect">
            <a:avLst/>
          </a:prstGeom>
        </p:spPr>
      </p:pic>
    </p:spTree>
    <p:extLst>
      <p:ext uri="{BB962C8B-B14F-4D97-AF65-F5344CB8AC3E}">
        <p14:creationId xmlns:p14="http://schemas.microsoft.com/office/powerpoint/2010/main" xmlns="" val="1204583832"/>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470EBCE0-D020-2C73-B11E-91DDB032979B}"/>
              </a:ext>
            </a:extLst>
          </p:cNvPr>
          <p:cNvGraphicFramePr/>
          <p:nvPr>
            <p:extLst>
              <p:ext uri="{D42A27DB-BD31-4B8C-83A1-F6EECF244321}">
                <p14:modId xmlns:p14="http://schemas.microsoft.com/office/powerpoint/2010/main" xmlns="" val="4137743979"/>
              </p:ext>
            </p:extLst>
          </p:nvPr>
        </p:nvGraphicFramePr>
        <p:xfrm>
          <a:off x="838200" y="414707"/>
          <a:ext cx="10515600" cy="550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73F84790-5F5F-6842-3F2F-F8BAF05341BD}"/>
              </a:ext>
            </a:extLst>
          </p:cNvPr>
          <p:cNvSpPr>
            <a:spLocks noGrp="1"/>
          </p:cNvSpPr>
          <p:nvPr>
            <p:ph idx="1"/>
          </p:nvPr>
        </p:nvSpPr>
        <p:spPr>
          <a:xfrm>
            <a:off x="838200" y="5566299"/>
            <a:ext cx="10515600" cy="876994"/>
          </a:xfrm>
        </p:spPr>
        <p:txBody>
          <a:bodyPr>
            <a:normAutofit/>
          </a:bodyPr>
          <a:lstStyle/>
          <a:p>
            <a:pPr marL="285750" indent="-285750" algn="just">
              <a:buFont typeface="Arial" panose="020B0604020202020204" pitchFamily="34" charset="0"/>
              <a:buChar char="•"/>
            </a:pPr>
            <a:r>
              <a:rPr lang="en-IN" sz="1600" dirty="0">
                <a:effectLst/>
                <a:latin typeface="Arial" pitchFamily="34" charset="0"/>
                <a:ea typeface="Calibri" panose="020F0502020204030204" pitchFamily="34" charset="0"/>
                <a:cs typeface="Arial" pitchFamily="34" charset="0"/>
              </a:rPr>
              <a:t>I have saved my final best model using joblib library in .pkl format, and loaded saved model for predictions. </a:t>
            </a:r>
          </a:p>
          <a:p>
            <a:pPr marL="285750" indent="-285750" algn="just">
              <a:buFont typeface="Arial" panose="020B0604020202020204" pitchFamily="34" charset="0"/>
              <a:buChar char="•"/>
            </a:pPr>
            <a:r>
              <a:rPr lang="en-IN" sz="1600" dirty="0">
                <a:effectLst/>
                <a:latin typeface="Arial" pitchFamily="34" charset="0"/>
                <a:ea typeface="Calibri" panose="020F0502020204030204" pitchFamily="34" charset="0"/>
                <a:cs typeface="Arial" pitchFamily="34" charset="0"/>
              </a:rPr>
              <a:t>I have predicted the SalePrice for test dataset using saved model of trained dataset and getting good predictions. I have saved my predictions in csv format for further analysis.</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01F8F419-7E9B-ACD3-5E5F-6DC55A8ECBBD}"/>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838201" y="1424334"/>
            <a:ext cx="10515599" cy="3786858"/>
          </a:xfrm>
          <a:prstGeom prst="rect">
            <a:avLst/>
          </a:prstGeom>
        </p:spPr>
      </p:pic>
    </p:spTree>
    <p:extLst>
      <p:ext uri="{BB962C8B-B14F-4D97-AF65-F5344CB8AC3E}">
        <p14:creationId xmlns:p14="http://schemas.microsoft.com/office/powerpoint/2010/main" xmlns="" val="1271687150"/>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9C1B105C-A36B-7291-EFCA-20B6503733C3}"/>
              </a:ext>
            </a:extLst>
          </p:cNvPr>
          <p:cNvGraphicFramePr/>
          <p:nvPr>
            <p:extLst>
              <p:ext uri="{D42A27DB-BD31-4B8C-83A1-F6EECF244321}">
                <p14:modId xmlns:p14="http://schemas.microsoft.com/office/powerpoint/2010/main" xmlns="" val="3544637765"/>
              </p:ext>
            </p:extLst>
          </p:nvPr>
        </p:nvGraphicFramePr>
        <p:xfrm>
          <a:off x="838200" y="-83975"/>
          <a:ext cx="10515600" cy="811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72FDB89C-0DA4-8878-3E98-BDCDF1317EF9}"/>
              </a:ext>
            </a:extLst>
          </p:cNvPr>
          <p:cNvSpPr>
            <a:spLocks noGrp="1"/>
          </p:cNvSpPr>
          <p:nvPr>
            <p:ph idx="1"/>
          </p:nvPr>
        </p:nvSpPr>
        <p:spPr>
          <a:xfrm>
            <a:off x="838200" y="858416"/>
            <a:ext cx="10515600" cy="5178399"/>
          </a:xfrm>
        </p:spPr>
        <p:txBody>
          <a:bodyPr>
            <a:noAutofit/>
          </a:bodyPr>
          <a:lstStyle/>
          <a:p>
            <a:pPr marL="285750" indent="-285750" algn="just">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Arial" pitchFamily="34" charset="0"/>
                <a:ea typeface="Calibri" panose="020F0502020204030204" pitchFamily="34" charset="0"/>
                <a:cs typeface="Arial" pitchFamily="34" charset="0"/>
              </a:rPr>
              <a:t>In this study, we have used multiple machine learning models to predict the house sale price. We have gone through the data analysis by performing feature engineering, finding the relation between features and label through visualizations. And got the important feature and we used these features as inputs to predict the price by building ML models. </a:t>
            </a:r>
          </a:p>
          <a:p>
            <a:pPr algn="just"/>
            <a:endParaRPr lang="en-IN" sz="1600" dirty="0">
              <a:effectLst/>
              <a:latin typeface="Arial" pitchFamily="34" charset="0"/>
              <a:ea typeface="Calibri" panose="020F0502020204030204" pitchFamily="34" charset="0"/>
              <a:cs typeface="Arial" pitchFamily="34" charset="0"/>
            </a:endParaRPr>
          </a:p>
          <a:p>
            <a:pPr marL="285750" indent="-285750" algn="just">
              <a:buFont typeface="Wingdings" panose="05000000000000000000" pitchFamily="2" charset="2"/>
              <a:buChar char="v"/>
            </a:pPr>
            <a:r>
              <a:rPr lang="en-IN" sz="1600" dirty="0">
                <a:effectLst/>
                <a:latin typeface="Arial" pitchFamily="34" charset="0"/>
                <a:ea typeface="Calibri" panose="020F0502020204030204" pitchFamily="34" charset="0"/>
                <a:cs typeface="Arial" pitchFamily="34" charset="0"/>
              </a:rPr>
              <a:t>We have got good prediction results. After using hyper parameter tuning, the best model value increased  and the R2 score was good, also the errors decreased which means no over-fitting issue. And predicted the sale price for test data using saved best model.</a:t>
            </a:r>
          </a:p>
          <a:p>
            <a:pPr algn="just"/>
            <a:endParaRPr lang="en-IN" sz="1600" dirty="0">
              <a:effectLst/>
              <a:latin typeface="Arial" pitchFamily="34" charset="0"/>
              <a:ea typeface="Calibri" panose="020F0502020204030204" pitchFamily="34" charset="0"/>
              <a:cs typeface="Arial" pitchFamily="34" charset="0"/>
            </a:endParaRPr>
          </a:p>
          <a:p>
            <a:pPr marL="285750" indent="-285750" algn="just">
              <a:buFont typeface="Wingdings" panose="05000000000000000000" pitchFamily="2" charset="2"/>
              <a:buChar char="v"/>
            </a:pPr>
            <a:r>
              <a:rPr lang="en-IN" sz="1600" dirty="0">
                <a:solidFill>
                  <a:srgbClr val="000000"/>
                </a:solidFill>
                <a:effectLst/>
                <a:latin typeface="Arial" pitchFamily="34" charset="0"/>
                <a:ea typeface="Calibri" panose="020F0502020204030204" pitchFamily="34" charset="0"/>
                <a:cs typeface="Arial" pitchFamily="34" charset="0"/>
              </a:rPr>
              <a:t>Finally, our aim is achieved by predicting the house price for the test data, I hope this will be further helps for sellers and buyers to understand the house marketing. The machine learning models and data analytic techniques will have an important role to play in this type of problems. It helps the customers to know the future price of the houses.</a:t>
            </a:r>
          </a:p>
          <a:p>
            <a:pPr algn="just"/>
            <a:endParaRPr lang="en-IN" sz="1600" dirty="0">
              <a:solidFill>
                <a:srgbClr val="000000"/>
              </a:solidFill>
              <a:effectLst/>
              <a:latin typeface="Arial" pitchFamily="34" charset="0"/>
              <a:ea typeface="Calibri" panose="020F0502020204030204" pitchFamily="34" charset="0"/>
              <a:cs typeface="Arial" pitchFamily="34" charset="0"/>
            </a:endParaRPr>
          </a:p>
          <a:p>
            <a:pPr marL="285750" indent="-285750" algn="just">
              <a:buFont typeface="Wingdings" panose="05000000000000000000" pitchFamily="2" charset="2"/>
              <a:buChar char="v"/>
            </a:pPr>
            <a:r>
              <a:rPr lang="en-IN" sz="1600" dirty="0">
                <a:effectLst/>
                <a:latin typeface="Arial" pitchFamily="34" charset="0"/>
                <a:ea typeface="Calibri" panose="020F0502020204030204" pitchFamily="34" charset="0"/>
                <a:cs typeface="Arial" pitchFamily="34" charset="0"/>
              </a:rPr>
              <a:t>As a recommendation, I advise to use this model by the people who want to buy a house in the area covered by the dataset to have an idea about the actual price. The model can be used also with datasets that cover different cities and areas provided that they contain the same features. I also suggest that people should take into consideration the features that were deemed as most important as seen in this study  which might help them estimate the house price better.</a:t>
            </a:r>
          </a:p>
          <a:p>
            <a:pPr algn="just"/>
            <a:endParaRPr lang="en-IN" sz="1600" dirty="0">
              <a:effectLst/>
              <a:latin typeface="Arial" pitchFamily="34" charset="0"/>
              <a:ea typeface="Calibri" panose="020F0502020204030204" pitchFamily="34" charset="0"/>
              <a:cs typeface="Arial" pitchFamily="34" charset="0"/>
            </a:endParaRPr>
          </a:p>
          <a:p>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2262800"/>
      </p:ext>
    </p:extLst>
  </p:cSld>
  <p:clrMapOvr>
    <a:masterClrMapping/>
  </p:clrMapOvr>
  <mc:AlternateContent xmlns:mc="http://schemas.openxmlformats.org/markup-compatibility/2006">
    <mc:Choice xmlns:p14="http://schemas.microsoft.com/office/powerpoint/2010/main" xmlns=""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963084" y="1907177"/>
            <a:ext cx="10363200" cy="2499723"/>
          </a:xfrm>
        </p:spPr>
        <p:txBody>
          <a:bodyPr>
            <a:noAutofit/>
          </a:bodyPr>
          <a:lstStyle/>
          <a:p>
            <a:r>
              <a:rPr lang="en-IN" sz="9600" dirty="0" smtClean="0"/>
              <a:t>		</a:t>
            </a:r>
            <a:r>
              <a:rPr lang="en-IN" sz="9600" dirty="0" smtClean="0">
                <a:solidFill>
                  <a:srgbClr val="00B0F0"/>
                </a:solidFill>
                <a:latin typeface="Algerian" pitchFamily="82" charset="0"/>
              </a:rPr>
              <a:t>THANK YOU</a:t>
            </a:r>
            <a:endParaRPr lang="en-IN" sz="9600" dirty="0">
              <a:solidFill>
                <a:srgbClr val="00B0F0"/>
              </a:solidFill>
              <a:latin typeface="Algerian" pitchFamily="82" charset="0"/>
            </a:endParaRPr>
          </a:p>
        </p:txBody>
      </p:sp>
    </p:spTree>
    <p:extLst>
      <p:ext uri="{BB962C8B-B14F-4D97-AF65-F5344CB8AC3E}">
        <p14:creationId xmlns:p14="http://schemas.microsoft.com/office/powerpoint/2010/main" xmlns="" val="246328905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A54A123A-FA78-8416-1B0E-78DDE662DF35}"/>
              </a:ext>
            </a:extLst>
          </p:cNvPr>
          <p:cNvGraphicFramePr/>
          <p:nvPr>
            <p:extLst>
              <p:ext uri="{D42A27DB-BD31-4B8C-83A1-F6EECF244321}">
                <p14:modId xmlns:p14="http://schemas.microsoft.com/office/powerpoint/2010/main" xmlns="" val="2179627998"/>
              </p:ext>
            </p:extLst>
          </p:nvPr>
        </p:nvGraphicFramePr>
        <p:xfrm>
          <a:off x="547456" y="399495"/>
          <a:ext cx="11097087" cy="6480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B2BDE65C-1C20-BCE6-9DE7-24C4D9EFC91F}"/>
              </a:ext>
            </a:extLst>
          </p:cNvPr>
          <p:cNvSpPr>
            <a:spLocks noGrp="1"/>
          </p:cNvSpPr>
          <p:nvPr>
            <p:ph idx="1"/>
          </p:nvPr>
        </p:nvSpPr>
        <p:spPr>
          <a:xfrm>
            <a:off x="547456" y="1718142"/>
            <a:ext cx="6424474" cy="1831974"/>
          </a:xfrm>
        </p:spPr>
        <p:txBody>
          <a:bodyPr>
            <a:normAutofit fontScale="92500" lnSpcReduction="20000"/>
          </a:bodyPr>
          <a:lstStyle/>
          <a:p>
            <a:pPr algn="just"/>
            <a:r>
              <a:rPr lang="en-US" sz="2400" dirty="0">
                <a:latin typeface="Arial" pitchFamily="34" charset="0"/>
                <a:cs typeface="Arial" pitchFamily="34" charset="0"/>
              </a:rPr>
              <a:t>The relationship between house prices and the economy is an important motivating factor for predicting house prices. Predicting house prices can help to determine the selling price of a house of a particular region and can help people to find the right time to buy a home</a:t>
            </a:r>
            <a:r>
              <a:rPr lang="en-US" sz="16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xmlns="" id="{F7744157-2DC0-F935-AD8B-64695DC76B07}"/>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8191129" y="1558344"/>
            <a:ext cx="3453414" cy="3483219"/>
          </a:xfrm>
          <a:prstGeom prst="rect">
            <a:avLst/>
          </a:prstGeom>
        </p:spPr>
      </p:pic>
    </p:spTree>
    <p:extLst>
      <p:ext uri="{BB962C8B-B14F-4D97-AF65-F5344CB8AC3E}">
        <p14:creationId xmlns:p14="http://schemas.microsoft.com/office/powerpoint/2010/main" xmlns="" val="3735733411"/>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177F2EE3-91D0-93B7-070A-2AE78E94B108}"/>
              </a:ext>
            </a:extLst>
          </p:cNvPr>
          <p:cNvGraphicFramePr/>
          <p:nvPr>
            <p:extLst>
              <p:ext uri="{D42A27DB-BD31-4B8C-83A1-F6EECF244321}">
                <p14:modId xmlns:p14="http://schemas.microsoft.com/office/powerpoint/2010/main" xmlns="" val="2684794757"/>
              </p:ext>
            </p:extLst>
          </p:nvPr>
        </p:nvGraphicFramePr>
        <p:xfrm>
          <a:off x="838200" y="369563"/>
          <a:ext cx="10515600" cy="6469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1DB507BD-36B3-49A5-6764-F1CE87F5236A}"/>
              </a:ext>
            </a:extLst>
          </p:cNvPr>
          <p:cNvSpPr>
            <a:spLocks noGrp="1"/>
          </p:cNvSpPr>
          <p:nvPr>
            <p:ph idx="1"/>
          </p:nvPr>
        </p:nvSpPr>
        <p:spPr>
          <a:xfrm>
            <a:off x="838200" y="1825626"/>
            <a:ext cx="6441489" cy="1938506"/>
          </a:xfrm>
        </p:spPr>
        <p:txBody>
          <a:bodyPr>
            <a:noAutofit/>
          </a:bodyPr>
          <a:lstStyle/>
          <a:p>
            <a:pPr algn="just"/>
            <a:r>
              <a:rPr lang="en-US" sz="2400" dirty="0">
                <a:latin typeface="Arial" pitchFamily="34" charset="0"/>
                <a:cs typeface="Arial" pitchFamily="34" charset="0"/>
              </a:rPr>
              <a:t>House Price Prediction, is important to drive Real Estate efficiency. As earlier, House prices were determined by calculating the acquiring and selling price in a locality. Therefore, the House Price prediction model is very essential in filling the information gap and improve Real Estate efficiency.</a:t>
            </a:r>
            <a:endParaRPr lang="en-IN" sz="2400" dirty="0">
              <a:latin typeface="Arial" pitchFamily="34" charset="0"/>
              <a:cs typeface="Arial" pitchFamily="34" charset="0"/>
            </a:endParaRPr>
          </a:p>
        </p:txBody>
      </p:sp>
      <p:pic>
        <p:nvPicPr>
          <p:cNvPr id="5" name="Picture 4">
            <a:extLst>
              <a:ext uri="{FF2B5EF4-FFF2-40B4-BE49-F238E27FC236}">
                <a16:creationId xmlns:a16="http://schemas.microsoft.com/office/drawing/2014/main" xmlns="" id="{2C7F431C-F06E-5F55-8058-CEB8C4DDFC1C}"/>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7732450" y="1825626"/>
            <a:ext cx="3621350" cy="3829450"/>
          </a:xfrm>
          <a:prstGeom prst="rect">
            <a:avLst/>
          </a:prstGeom>
        </p:spPr>
      </p:pic>
    </p:spTree>
    <p:extLst>
      <p:ext uri="{BB962C8B-B14F-4D97-AF65-F5344CB8AC3E}">
        <p14:creationId xmlns:p14="http://schemas.microsoft.com/office/powerpoint/2010/main" xmlns="" val="3328795818"/>
      </p:ext>
    </p:extLst>
  </p:cSld>
  <p:clrMapOvr>
    <a:masterClrMapping/>
  </p:clrMapOvr>
  <p:transition spd="slow">
    <p:comb/>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5FE91DE4-FFCD-6210-B2AC-166AAA7D17CF}"/>
              </a:ext>
            </a:extLst>
          </p:cNvPr>
          <p:cNvGraphicFramePr/>
          <p:nvPr>
            <p:extLst>
              <p:ext uri="{D42A27DB-BD31-4B8C-83A1-F6EECF244321}">
                <p14:modId xmlns:p14="http://schemas.microsoft.com/office/powerpoint/2010/main" xmlns="" val="600494897"/>
              </p:ext>
            </p:extLst>
          </p:nvPr>
        </p:nvGraphicFramePr>
        <p:xfrm>
          <a:off x="838200" y="431476"/>
          <a:ext cx="10515600" cy="65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BEC79492-9506-1950-5BB2-DAA288A3A2A5}"/>
              </a:ext>
            </a:extLst>
          </p:cNvPr>
          <p:cNvSpPr>
            <a:spLocks noGrp="1"/>
          </p:cNvSpPr>
          <p:nvPr>
            <p:ph idx="1"/>
          </p:nvPr>
        </p:nvSpPr>
        <p:spPr>
          <a:xfrm>
            <a:off x="838200" y="1577048"/>
            <a:ext cx="5846685" cy="3021077"/>
          </a:xfrm>
        </p:spPr>
        <p:txBody>
          <a:bodyPr>
            <a:noAutofit/>
          </a:bodyPr>
          <a:lstStyle/>
          <a:p>
            <a:pPr algn="just"/>
            <a:r>
              <a:rPr lang="en-US" sz="2000" dirty="0">
                <a:latin typeface="Arial" pitchFamily="34" charset="0"/>
                <a:cs typeface="Arial" pitchFamily="34" charset="0"/>
              </a:rPr>
              <a:t>It is difficult to estimate the price of the property by manually calculating the effecting parameters required in estimating the rate of the property, so in such scenario this model becomes useful.</a:t>
            </a:r>
            <a:endParaRPr lang="en-IN" sz="2000" dirty="0">
              <a:latin typeface="Arial" pitchFamily="34" charset="0"/>
              <a:cs typeface="Arial" pitchFamily="34" charset="0"/>
            </a:endParaRPr>
          </a:p>
          <a:p>
            <a:pPr algn="just"/>
            <a:r>
              <a:rPr lang="en-IN" sz="2000" dirty="0">
                <a:latin typeface="Arial" pitchFamily="34" charset="0"/>
                <a:cs typeface="Arial" pitchFamily="34" charset="0"/>
              </a:rPr>
              <a:t>It eliminates the need of  real estate agent to gain information regarding house prices.</a:t>
            </a:r>
          </a:p>
          <a:p>
            <a:pPr algn="just"/>
            <a:r>
              <a:rPr lang="en-IN" sz="2000" dirty="0">
                <a:latin typeface="Arial" pitchFamily="34" charset="0"/>
                <a:cs typeface="Arial" pitchFamily="34" charset="0"/>
              </a:rPr>
              <a:t>It provides best price to the users without being cheated</a:t>
            </a:r>
            <a:r>
              <a:rPr lang="en-IN" sz="2000" dirty="0">
                <a:latin typeface="Times New Roman" panose="02020603050405020304" pitchFamily="18" charset="0"/>
                <a:cs typeface="Times New Roman" panose="02020603050405020304" pitchFamily="18" charset="0"/>
              </a:rPr>
              <a:t>.</a:t>
            </a:r>
          </a:p>
          <a:p>
            <a:pPr marL="0" indent="0" algn="just">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2634E480-1FD8-DE7D-200D-A052B2505D62}"/>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7197201" y="1577049"/>
            <a:ext cx="4156599" cy="3988618"/>
          </a:xfrm>
          <a:prstGeom prst="rect">
            <a:avLst/>
          </a:prstGeom>
        </p:spPr>
      </p:pic>
    </p:spTree>
    <p:extLst>
      <p:ext uri="{BB962C8B-B14F-4D97-AF65-F5344CB8AC3E}">
        <p14:creationId xmlns:p14="http://schemas.microsoft.com/office/powerpoint/2010/main" xmlns="" val="1224128435"/>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xmlns="" id="{54D0FB90-B601-FC33-7249-0D8A99EDC556}"/>
              </a:ext>
            </a:extLst>
          </p:cNvPr>
          <p:cNvGraphicFramePr/>
          <p:nvPr>
            <p:extLst>
              <p:ext uri="{D42A27DB-BD31-4B8C-83A1-F6EECF244321}">
                <p14:modId xmlns:p14="http://schemas.microsoft.com/office/powerpoint/2010/main" xmlns="" val="3435378561"/>
              </p:ext>
            </p:extLst>
          </p:nvPr>
        </p:nvGraphicFramePr>
        <p:xfrm>
          <a:off x="705035" y="445780"/>
          <a:ext cx="10515600" cy="6218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xmlns="" id="{260419B8-3F1B-692C-22F0-9DFA0E79D02F}"/>
              </a:ext>
            </a:extLst>
          </p:cNvPr>
          <p:cNvPicPr>
            <a:picLocks noGrp="1" noChangeAspect="1"/>
          </p:cNvPicPr>
          <p:nvPr>
            <p:ph idx="1"/>
          </p:nvPr>
        </p:nvPicPr>
        <p:blipFill>
          <a:blip r:embed="rId6"/>
          <a:stretch>
            <a:fillRect/>
          </a:stretch>
        </p:blipFill>
        <p:spPr>
          <a:xfrm>
            <a:off x="524891" y="1430466"/>
            <a:ext cx="2670279" cy="799072"/>
          </a:xfrm>
        </p:spPr>
      </p:pic>
      <p:pic>
        <p:nvPicPr>
          <p:cNvPr id="7" name="Picture 6">
            <a:extLst>
              <a:ext uri="{FF2B5EF4-FFF2-40B4-BE49-F238E27FC236}">
                <a16:creationId xmlns:a16="http://schemas.microsoft.com/office/drawing/2014/main" xmlns="" id="{31EB2EB9-BA2A-AFEA-4B2E-295F5239906C}"/>
              </a:ext>
            </a:extLst>
          </p:cNvPr>
          <p:cNvPicPr>
            <a:picLocks noChangeAspect="1"/>
          </p:cNvPicPr>
          <p:nvPr/>
        </p:nvPicPr>
        <p:blipFill>
          <a:blip r:embed="rId7"/>
          <a:stretch>
            <a:fillRect/>
          </a:stretch>
        </p:blipFill>
        <p:spPr>
          <a:xfrm>
            <a:off x="4689309" y="1420345"/>
            <a:ext cx="2670278" cy="799072"/>
          </a:xfrm>
          <a:prstGeom prst="rect">
            <a:avLst/>
          </a:prstGeom>
        </p:spPr>
      </p:pic>
      <p:pic>
        <p:nvPicPr>
          <p:cNvPr id="9" name="Picture 8">
            <a:extLst>
              <a:ext uri="{FF2B5EF4-FFF2-40B4-BE49-F238E27FC236}">
                <a16:creationId xmlns:a16="http://schemas.microsoft.com/office/drawing/2014/main" xmlns="" id="{D8BCEC89-A802-73CB-9628-BBF9C04F5097}"/>
              </a:ext>
            </a:extLst>
          </p:cNvPr>
          <p:cNvPicPr>
            <a:picLocks noChangeAspect="1"/>
          </p:cNvPicPr>
          <p:nvPr/>
        </p:nvPicPr>
        <p:blipFill>
          <a:blip r:embed="rId8"/>
          <a:stretch>
            <a:fillRect/>
          </a:stretch>
        </p:blipFill>
        <p:spPr>
          <a:xfrm>
            <a:off x="8577729" y="1308749"/>
            <a:ext cx="2528236" cy="920789"/>
          </a:xfrm>
          <a:prstGeom prst="rect">
            <a:avLst/>
          </a:prstGeom>
        </p:spPr>
      </p:pic>
      <p:pic>
        <p:nvPicPr>
          <p:cNvPr id="11" name="Picture 10">
            <a:extLst>
              <a:ext uri="{FF2B5EF4-FFF2-40B4-BE49-F238E27FC236}">
                <a16:creationId xmlns:a16="http://schemas.microsoft.com/office/drawing/2014/main" xmlns="" id="{0AB24295-6FB2-9C32-5A4A-F1202A309B0C}"/>
              </a:ext>
            </a:extLst>
          </p:cNvPr>
          <p:cNvPicPr>
            <a:picLocks noChangeAspect="1"/>
          </p:cNvPicPr>
          <p:nvPr/>
        </p:nvPicPr>
        <p:blipFill>
          <a:blip r:embed="rId9"/>
          <a:stretch>
            <a:fillRect/>
          </a:stretch>
        </p:blipFill>
        <p:spPr>
          <a:xfrm>
            <a:off x="434882" y="2785624"/>
            <a:ext cx="2670278" cy="799073"/>
          </a:xfrm>
          <a:prstGeom prst="rect">
            <a:avLst/>
          </a:prstGeom>
        </p:spPr>
      </p:pic>
      <p:pic>
        <p:nvPicPr>
          <p:cNvPr id="13" name="Picture 12">
            <a:extLst>
              <a:ext uri="{FF2B5EF4-FFF2-40B4-BE49-F238E27FC236}">
                <a16:creationId xmlns:a16="http://schemas.microsoft.com/office/drawing/2014/main" xmlns="" id="{2CEB47E6-AA89-13BE-16FD-9AA2D030C8B9}"/>
              </a:ext>
            </a:extLst>
          </p:cNvPr>
          <p:cNvPicPr>
            <a:picLocks noChangeAspect="1"/>
          </p:cNvPicPr>
          <p:nvPr/>
        </p:nvPicPr>
        <p:blipFill>
          <a:blip r:embed="rId10"/>
          <a:stretch>
            <a:fillRect/>
          </a:stretch>
        </p:blipFill>
        <p:spPr>
          <a:xfrm>
            <a:off x="434882" y="4148103"/>
            <a:ext cx="2651340" cy="855984"/>
          </a:xfrm>
          <a:prstGeom prst="rect">
            <a:avLst/>
          </a:prstGeom>
        </p:spPr>
      </p:pic>
      <p:pic>
        <p:nvPicPr>
          <p:cNvPr id="15" name="Picture 14">
            <a:extLst>
              <a:ext uri="{FF2B5EF4-FFF2-40B4-BE49-F238E27FC236}">
                <a16:creationId xmlns:a16="http://schemas.microsoft.com/office/drawing/2014/main" xmlns="" id="{EF0D3B33-B381-EA33-BDDC-3CF920D8A828}"/>
              </a:ext>
            </a:extLst>
          </p:cNvPr>
          <p:cNvPicPr>
            <a:picLocks noChangeAspect="1"/>
          </p:cNvPicPr>
          <p:nvPr/>
        </p:nvPicPr>
        <p:blipFill>
          <a:blip r:embed="rId11"/>
          <a:stretch>
            <a:fillRect/>
          </a:stretch>
        </p:blipFill>
        <p:spPr>
          <a:xfrm>
            <a:off x="434883" y="5560890"/>
            <a:ext cx="2651340" cy="890916"/>
          </a:xfrm>
          <a:prstGeom prst="rect">
            <a:avLst/>
          </a:prstGeom>
        </p:spPr>
      </p:pic>
      <p:pic>
        <p:nvPicPr>
          <p:cNvPr id="17" name="Picture 16">
            <a:extLst>
              <a:ext uri="{FF2B5EF4-FFF2-40B4-BE49-F238E27FC236}">
                <a16:creationId xmlns:a16="http://schemas.microsoft.com/office/drawing/2014/main" xmlns="" id="{16B3B287-4652-17E7-D587-E66D50DA7BDF}"/>
              </a:ext>
            </a:extLst>
          </p:cNvPr>
          <p:cNvPicPr>
            <a:picLocks noChangeAspect="1"/>
          </p:cNvPicPr>
          <p:nvPr/>
        </p:nvPicPr>
        <p:blipFill>
          <a:blip r:embed="rId12"/>
          <a:stretch>
            <a:fillRect/>
          </a:stretch>
        </p:blipFill>
        <p:spPr>
          <a:xfrm>
            <a:off x="4689309" y="2806939"/>
            <a:ext cx="2670278" cy="799073"/>
          </a:xfrm>
          <a:prstGeom prst="rect">
            <a:avLst/>
          </a:prstGeom>
        </p:spPr>
      </p:pic>
      <p:pic>
        <p:nvPicPr>
          <p:cNvPr id="19" name="Picture 18">
            <a:extLst>
              <a:ext uri="{FF2B5EF4-FFF2-40B4-BE49-F238E27FC236}">
                <a16:creationId xmlns:a16="http://schemas.microsoft.com/office/drawing/2014/main" xmlns="" id="{5A6DF9C1-A8C4-5818-2E72-F9A922005703}"/>
              </a:ext>
            </a:extLst>
          </p:cNvPr>
          <p:cNvPicPr>
            <a:picLocks noChangeAspect="1"/>
          </p:cNvPicPr>
          <p:nvPr/>
        </p:nvPicPr>
        <p:blipFill>
          <a:blip r:embed="rId13"/>
          <a:stretch>
            <a:fillRect/>
          </a:stretch>
        </p:blipFill>
        <p:spPr>
          <a:xfrm>
            <a:off x="8577729" y="2827159"/>
            <a:ext cx="2528235" cy="799073"/>
          </a:xfrm>
          <a:prstGeom prst="rect">
            <a:avLst/>
          </a:prstGeom>
        </p:spPr>
      </p:pic>
      <p:pic>
        <p:nvPicPr>
          <p:cNvPr id="27" name="Picture 26">
            <a:extLst>
              <a:ext uri="{FF2B5EF4-FFF2-40B4-BE49-F238E27FC236}">
                <a16:creationId xmlns:a16="http://schemas.microsoft.com/office/drawing/2014/main" xmlns="" id="{764D6131-020D-8A15-AF33-933E7589D024}"/>
              </a:ext>
            </a:extLst>
          </p:cNvPr>
          <p:cNvPicPr>
            <a:picLocks noChangeAspect="1"/>
          </p:cNvPicPr>
          <p:nvPr/>
        </p:nvPicPr>
        <p:blipFill>
          <a:blip r:embed="rId14"/>
          <a:stretch>
            <a:fillRect/>
          </a:stretch>
        </p:blipFill>
        <p:spPr>
          <a:xfrm>
            <a:off x="7529706" y="4324885"/>
            <a:ext cx="871804" cy="621846"/>
          </a:xfrm>
          <a:prstGeom prst="rect">
            <a:avLst/>
          </a:prstGeom>
        </p:spPr>
      </p:pic>
      <p:pic>
        <p:nvPicPr>
          <p:cNvPr id="29" name="Picture 28">
            <a:extLst>
              <a:ext uri="{FF2B5EF4-FFF2-40B4-BE49-F238E27FC236}">
                <a16:creationId xmlns:a16="http://schemas.microsoft.com/office/drawing/2014/main" xmlns="" id="{DEE7BA62-0C5D-C656-D186-BE71F6F113F7}"/>
              </a:ext>
            </a:extLst>
          </p:cNvPr>
          <p:cNvPicPr>
            <a:picLocks noChangeAspect="1"/>
          </p:cNvPicPr>
          <p:nvPr/>
        </p:nvPicPr>
        <p:blipFill>
          <a:blip r:embed="rId15"/>
          <a:stretch>
            <a:fillRect/>
          </a:stretch>
        </p:blipFill>
        <p:spPr>
          <a:xfrm>
            <a:off x="9625420" y="2344773"/>
            <a:ext cx="432854" cy="445047"/>
          </a:xfrm>
          <a:prstGeom prst="rect">
            <a:avLst/>
          </a:prstGeom>
        </p:spPr>
      </p:pic>
      <p:pic>
        <p:nvPicPr>
          <p:cNvPr id="33" name="Picture 32">
            <a:extLst>
              <a:ext uri="{FF2B5EF4-FFF2-40B4-BE49-F238E27FC236}">
                <a16:creationId xmlns:a16="http://schemas.microsoft.com/office/drawing/2014/main" xmlns="" id="{F981092C-063E-1B27-DB56-C2F967B5B995}"/>
              </a:ext>
            </a:extLst>
          </p:cNvPr>
          <p:cNvPicPr>
            <a:picLocks noChangeAspect="1"/>
          </p:cNvPicPr>
          <p:nvPr/>
        </p:nvPicPr>
        <p:blipFill>
          <a:blip r:embed="rId15"/>
          <a:stretch>
            <a:fillRect/>
          </a:stretch>
        </p:blipFill>
        <p:spPr>
          <a:xfrm>
            <a:off x="1553594" y="3647178"/>
            <a:ext cx="432854" cy="445047"/>
          </a:xfrm>
          <a:prstGeom prst="rect">
            <a:avLst/>
          </a:prstGeom>
        </p:spPr>
      </p:pic>
      <p:pic>
        <p:nvPicPr>
          <p:cNvPr id="35" name="Picture 34">
            <a:extLst>
              <a:ext uri="{FF2B5EF4-FFF2-40B4-BE49-F238E27FC236}">
                <a16:creationId xmlns:a16="http://schemas.microsoft.com/office/drawing/2014/main" xmlns="" id="{1333F342-9AAE-610D-B53C-6E47D5C3F244}"/>
              </a:ext>
            </a:extLst>
          </p:cNvPr>
          <p:cNvPicPr>
            <a:picLocks noChangeAspect="1"/>
          </p:cNvPicPr>
          <p:nvPr/>
        </p:nvPicPr>
        <p:blipFill>
          <a:blip r:embed="rId16"/>
          <a:stretch>
            <a:fillRect/>
          </a:stretch>
        </p:blipFill>
        <p:spPr>
          <a:xfrm>
            <a:off x="3413121" y="2927965"/>
            <a:ext cx="865707" cy="597460"/>
          </a:xfrm>
          <a:prstGeom prst="rect">
            <a:avLst/>
          </a:prstGeom>
        </p:spPr>
      </p:pic>
      <p:pic>
        <p:nvPicPr>
          <p:cNvPr id="37" name="Picture 36">
            <a:extLst>
              <a:ext uri="{FF2B5EF4-FFF2-40B4-BE49-F238E27FC236}">
                <a16:creationId xmlns:a16="http://schemas.microsoft.com/office/drawing/2014/main" xmlns="" id="{28795967-80AD-1608-BE3E-BAB5BF8B26C2}"/>
              </a:ext>
            </a:extLst>
          </p:cNvPr>
          <p:cNvPicPr>
            <a:picLocks noChangeAspect="1"/>
          </p:cNvPicPr>
          <p:nvPr/>
        </p:nvPicPr>
        <p:blipFill>
          <a:blip r:embed="rId16"/>
          <a:stretch>
            <a:fillRect/>
          </a:stretch>
        </p:blipFill>
        <p:spPr>
          <a:xfrm>
            <a:off x="7535804" y="2908519"/>
            <a:ext cx="865707" cy="597460"/>
          </a:xfrm>
          <a:prstGeom prst="rect">
            <a:avLst/>
          </a:prstGeom>
        </p:spPr>
      </p:pic>
      <p:pic>
        <p:nvPicPr>
          <p:cNvPr id="39" name="Picture 38">
            <a:extLst>
              <a:ext uri="{FF2B5EF4-FFF2-40B4-BE49-F238E27FC236}">
                <a16:creationId xmlns:a16="http://schemas.microsoft.com/office/drawing/2014/main" xmlns="" id="{F7055ABE-9AFF-D1CA-0E20-7D307964CDF0}"/>
              </a:ext>
            </a:extLst>
          </p:cNvPr>
          <p:cNvPicPr>
            <a:picLocks noChangeAspect="1"/>
          </p:cNvPicPr>
          <p:nvPr/>
        </p:nvPicPr>
        <p:blipFill>
          <a:blip r:embed="rId17"/>
          <a:stretch>
            <a:fillRect/>
          </a:stretch>
        </p:blipFill>
        <p:spPr>
          <a:xfrm>
            <a:off x="4685246" y="4113172"/>
            <a:ext cx="2670279" cy="890915"/>
          </a:xfrm>
          <a:prstGeom prst="rect">
            <a:avLst/>
          </a:prstGeom>
        </p:spPr>
      </p:pic>
      <p:pic>
        <p:nvPicPr>
          <p:cNvPr id="41" name="Picture 40">
            <a:extLst>
              <a:ext uri="{FF2B5EF4-FFF2-40B4-BE49-F238E27FC236}">
                <a16:creationId xmlns:a16="http://schemas.microsoft.com/office/drawing/2014/main" xmlns="" id="{751B3349-67C5-ADD9-E1E0-E07E785E43AB}"/>
              </a:ext>
            </a:extLst>
          </p:cNvPr>
          <p:cNvPicPr>
            <a:picLocks noChangeAspect="1"/>
          </p:cNvPicPr>
          <p:nvPr/>
        </p:nvPicPr>
        <p:blipFill>
          <a:blip r:embed="rId18"/>
          <a:stretch>
            <a:fillRect/>
          </a:stretch>
        </p:blipFill>
        <p:spPr>
          <a:xfrm>
            <a:off x="4689310" y="5560889"/>
            <a:ext cx="2651340" cy="893177"/>
          </a:xfrm>
          <a:prstGeom prst="rect">
            <a:avLst/>
          </a:prstGeom>
        </p:spPr>
      </p:pic>
      <p:pic>
        <p:nvPicPr>
          <p:cNvPr id="43" name="Picture 42">
            <a:extLst>
              <a:ext uri="{FF2B5EF4-FFF2-40B4-BE49-F238E27FC236}">
                <a16:creationId xmlns:a16="http://schemas.microsoft.com/office/drawing/2014/main" xmlns="" id="{81E766B2-72EF-5A3C-7456-F2258F6DF9B5}"/>
              </a:ext>
            </a:extLst>
          </p:cNvPr>
          <p:cNvPicPr>
            <a:picLocks noChangeAspect="1"/>
          </p:cNvPicPr>
          <p:nvPr/>
        </p:nvPicPr>
        <p:blipFill>
          <a:blip r:embed="rId19"/>
          <a:stretch>
            <a:fillRect/>
          </a:stretch>
        </p:blipFill>
        <p:spPr>
          <a:xfrm>
            <a:off x="8577730" y="5560889"/>
            <a:ext cx="2528236" cy="890917"/>
          </a:xfrm>
          <a:prstGeom prst="rect">
            <a:avLst/>
          </a:prstGeom>
        </p:spPr>
      </p:pic>
      <p:pic>
        <p:nvPicPr>
          <p:cNvPr id="45" name="Picture 44">
            <a:extLst>
              <a:ext uri="{FF2B5EF4-FFF2-40B4-BE49-F238E27FC236}">
                <a16:creationId xmlns:a16="http://schemas.microsoft.com/office/drawing/2014/main" xmlns="" id="{EAF6C922-A11D-C086-ADB0-AD3014156CAA}"/>
              </a:ext>
            </a:extLst>
          </p:cNvPr>
          <p:cNvPicPr>
            <a:picLocks noChangeAspect="1"/>
          </p:cNvPicPr>
          <p:nvPr/>
        </p:nvPicPr>
        <p:blipFill>
          <a:blip r:embed="rId20"/>
          <a:stretch>
            <a:fillRect/>
          </a:stretch>
        </p:blipFill>
        <p:spPr>
          <a:xfrm>
            <a:off x="8577730" y="4113169"/>
            <a:ext cx="2528235" cy="890917"/>
          </a:xfrm>
          <a:prstGeom prst="rect">
            <a:avLst/>
          </a:prstGeom>
        </p:spPr>
      </p:pic>
      <p:pic>
        <p:nvPicPr>
          <p:cNvPr id="47" name="Picture 46">
            <a:extLst>
              <a:ext uri="{FF2B5EF4-FFF2-40B4-BE49-F238E27FC236}">
                <a16:creationId xmlns:a16="http://schemas.microsoft.com/office/drawing/2014/main" xmlns="" id="{6281EBB2-5B8B-3B4C-5ADC-01B7F6AB3477}"/>
              </a:ext>
            </a:extLst>
          </p:cNvPr>
          <p:cNvPicPr>
            <a:picLocks noChangeAspect="1"/>
          </p:cNvPicPr>
          <p:nvPr/>
        </p:nvPicPr>
        <p:blipFill>
          <a:blip r:embed="rId15"/>
          <a:stretch>
            <a:fillRect/>
          </a:stretch>
        </p:blipFill>
        <p:spPr>
          <a:xfrm>
            <a:off x="9528295" y="5064816"/>
            <a:ext cx="432854" cy="445047"/>
          </a:xfrm>
          <a:prstGeom prst="rect">
            <a:avLst/>
          </a:prstGeom>
        </p:spPr>
      </p:pic>
      <p:pic>
        <p:nvPicPr>
          <p:cNvPr id="49" name="Picture 48">
            <a:extLst>
              <a:ext uri="{FF2B5EF4-FFF2-40B4-BE49-F238E27FC236}">
                <a16:creationId xmlns:a16="http://schemas.microsoft.com/office/drawing/2014/main" xmlns="" id="{E12BC737-B6EE-D891-AA0A-66DDFC511ECF}"/>
              </a:ext>
            </a:extLst>
          </p:cNvPr>
          <p:cNvPicPr>
            <a:picLocks noChangeAspect="1"/>
          </p:cNvPicPr>
          <p:nvPr/>
        </p:nvPicPr>
        <p:blipFill>
          <a:blip r:embed="rId14"/>
          <a:stretch>
            <a:fillRect/>
          </a:stretch>
        </p:blipFill>
        <p:spPr>
          <a:xfrm>
            <a:off x="7529706" y="1559583"/>
            <a:ext cx="871804" cy="621846"/>
          </a:xfrm>
          <a:prstGeom prst="rect">
            <a:avLst/>
          </a:prstGeom>
        </p:spPr>
      </p:pic>
      <p:pic>
        <p:nvPicPr>
          <p:cNvPr id="51" name="Picture 50">
            <a:extLst>
              <a:ext uri="{FF2B5EF4-FFF2-40B4-BE49-F238E27FC236}">
                <a16:creationId xmlns:a16="http://schemas.microsoft.com/office/drawing/2014/main" xmlns="" id="{B9C1C452-917B-A033-85FE-B5C058E4C9B1}"/>
              </a:ext>
            </a:extLst>
          </p:cNvPr>
          <p:cNvPicPr>
            <a:picLocks noChangeAspect="1"/>
          </p:cNvPicPr>
          <p:nvPr/>
        </p:nvPicPr>
        <p:blipFill>
          <a:blip r:embed="rId14"/>
          <a:stretch>
            <a:fillRect/>
          </a:stretch>
        </p:blipFill>
        <p:spPr>
          <a:xfrm>
            <a:off x="3413121" y="1519079"/>
            <a:ext cx="871804" cy="621846"/>
          </a:xfrm>
          <a:prstGeom prst="rect">
            <a:avLst/>
          </a:prstGeom>
        </p:spPr>
      </p:pic>
      <p:pic>
        <p:nvPicPr>
          <p:cNvPr id="55" name="Picture 54">
            <a:extLst>
              <a:ext uri="{FF2B5EF4-FFF2-40B4-BE49-F238E27FC236}">
                <a16:creationId xmlns:a16="http://schemas.microsoft.com/office/drawing/2014/main" xmlns="" id="{31F82FA7-C9AE-4B84-C5B0-42FB55AE6954}"/>
              </a:ext>
            </a:extLst>
          </p:cNvPr>
          <p:cNvPicPr>
            <a:picLocks noChangeAspect="1"/>
          </p:cNvPicPr>
          <p:nvPr/>
        </p:nvPicPr>
        <p:blipFill>
          <a:blip r:embed="rId14"/>
          <a:stretch>
            <a:fillRect/>
          </a:stretch>
        </p:blipFill>
        <p:spPr>
          <a:xfrm>
            <a:off x="3449832" y="4247704"/>
            <a:ext cx="871804" cy="621846"/>
          </a:xfrm>
          <a:prstGeom prst="rect">
            <a:avLst/>
          </a:prstGeom>
        </p:spPr>
      </p:pic>
      <p:pic>
        <p:nvPicPr>
          <p:cNvPr id="57" name="Picture 56">
            <a:extLst>
              <a:ext uri="{FF2B5EF4-FFF2-40B4-BE49-F238E27FC236}">
                <a16:creationId xmlns:a16="http://schemas.microsoft.com/office/drawing/2014/main" xmlns="" id="{35B8B6CD-007C-8C9A-0134-973596A6DFDC}"/>
              </a:ext>
            </a:extLst>
          </p:cNvPr>
          <p:cNvPicPr>
            <a:picLocks noChangeAspect="1"/>
          </p:cNvPicPr>
          <p:nvPr/>
        </p:nvPicPr>
        <p:blipFill>
          <a:blip r:embed="rId16"/>
          <a:stretch>
            <a:fillRect/>
          </a:stretch>
        </p:blipFill>
        <p:spPr>
          <a:xfrm>
            <a:off x="3409631" y="5707617"/>
            <a:ext cx="865707" cy="597460"/>
          </a:xfrm>
          <a:prstGeom prst="rect">
            <a:avLst/>
          </a:prstGeom>
        </p:spPr>
      </p:pic>
      <p:pic>
        <p:nvPicPr>
          <p:cNvPr id="59" name="Picture 58">
            <a:extLst>
              <a:ext uri="{FF2B5EF4-FFF2-40B4-BE49-F238E27FC236}">
                <a16:creationId xmlns:a16="http://schemas.microsoft.com/office/drawing/2014/main" xmlns="" id="{82414002-58F0-A1DA-C0F9-62A9597578CD}"/>
              </a:ext>
            </a:extLst>
          </p:cNvPr>
          <p:cNvPicPr>
            <a:picLocks noChangeAspect="1"/>
          </p:cNvPicPr>
          <p:nvPr/>
        </p:nvPicPr>
        <p:blipFill>
          <a:blip r:embed="rId16"/>
          <a:stretch>
            <a:fillRect/>
          </a:stretch>
        </p:blipFill>
        <p:spPr>
          <a:xfrm>
            <a:off x="7535804" y="5681141"/>
            <a:ext cx="865707" cy="597460"/>
          </a:xfrm>
          <a:prstGeom prst="rect">
            <a:avLst/>
          </a:prstGeom>
        </p:spPr>
      </p:pic>
    </p:spTree>
    <p:extLst>
      <p:ext uri="{BB962C8B-B14F-4D97-AF65-F5344CB8AC3E}">
        <p14:creationId xmlns:p14="http://schemas.microsoft.com/office/powerpoint/2010/main" xmlns="" val="3976919488"/>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TotalTime>
  <Words>2238</Words>
  <Application>Microsoft Office PowerPoint</Application>
  <PresentationFormat>Custom</PresentationFormat>
  <Paragraphs>269</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aakash akhil</dc:creator>
  <cp:lastModifiedBy>HP</cp:lastModifiedBy>
  <cp:revision>3</cp:revision>
  <dcterms:created xsi:type="dcterms:W3CDTF">2022-10-06T02:13:47Z</dcterms:created>
  <dcterms:modified xsi:type="dcterms:W3CDTF">2022-12-29T14:46:22Z</dcterms:modified>
</cp:coreProperties>
</file>