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85"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77" r:id="rId25"/>
    <p:sldId id="279" r:id="rId26"/>
    <p:sldId id="280" r:id="rId27"/>
    <p:sldId id="282" r:id="rId28"/>
    <p:sldId id="283" r:id="rId29"/>
    <p:sldId id="284"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6C81604-265E-4CAA-8F72-11EE1FE5513C}" type="datetimeFigureOut">
              <a:rPr lang="en-US" smtClean="0"/>
              <a:t>12/18/2022</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B6EC95D-28BE-4FC4-8628-9604EB9D4798}"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C81604-265E-4CAA-8F72-11EE1FE5513C}" type="datetimeFigureOut">
              <a:rPr lang="en-US" smtClean="0"/>
              <a:t>12/18/2022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6EC95D-28BE-4FC4-8628-9604EB9D479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B6EC95D-28BE-4FC4-8628-9604EB9D4798}"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C81604-265E-4CAA-8F72-11EE1FE5513C}" type="datetimeFigureOut">
              <a:rPr lang="en-US" smtClean="0"/>
              <a:t>12/18/2022</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C81604-265E-4CAA-8F72-11EE1FE5513C}" type="datetimeFigureOut">
              <a:rPr lang="en-US" smtClean="0"/>
              <a:t>12/18/2022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DB6EC95D-28BE-4FC4-8628-9604EB9D4798}"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6C81604-265E-4CAA-8F72-11EE1FE5513C}" type="datetimeFigureOut">
              <a:rPr lang="en-US" smtClean="0"/>
              <a:t>12/18/2022</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B6EC95D-28BE-4FC4-8628-9604EB9D4798}"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6C81604-265E-4CAA-8F72-11EE1FE5513C}" type="datetimeFigureOut">
              <a:rPr lang="en-US" smtClean="0"/>
              <a:t>12/18/2022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6EC95D-28BE-4FC4-8628-9604EB9D4798}"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6C81604-265E-4CAA-8F72-11EE1FE5513C}" type="datetimeFigureOut">
              <a:rPr lang="en-US" smtClean="0"/>
              <a:t>12/18/2022</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B6EC95D-28BE-4FC4-8628-9604EB9D4798}"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C81604-265E-4CAA-8F72-11EE1FE5513C}" type="datetimeFigureOut">
              <a:rPr lang="en-US" smtClean="0"/>
              <a:t>12/18/2022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DB6EC95D-28BE-4FC4-8628-9604EB9D479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6C81604-265E-4CAA-8F72-11EE1FE5513C}" type="datetimeFigureOut">
              <a:rPr lang="en-US" smtClean="0"/>
              <a:t>12/18/2022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B6EC95D-28BE-4FC4-8628-9604EB9D479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B6EC95D-28BE-4FC4-8628-9604EB9D4798}"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6C81604-265E-4CAA-8F72-11EE1FE5513C}" type="datetimeFigureOut">
              <a:rPr lang="en-US" smtClean="0"/>
              <a:t>12/18/2022</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B6EC95D-28BE-4FC4-8628-9604EB9D4798}"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C81604-265E-4CAA-8F72-11EE1FE5513C}" type="datetimeFigureOut">
              <a:rPr lang="en-US" smtClean="0"/>
              <a:t>12/18/2022</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6C81604-265E-4CAA-8F72-11EE1FE5513C}" type="datetimeFigureOut">
              <a:rPr lang="en-US" smtClean="0"/>
              <a:t>12/18/2022</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B6EC95D-28BE-4FC4-8628-9604EB9D4798}"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357694"/>
            <a:ext cx="6400800" cy="1357322"/>
          </a:xfrm>
        </p:spPr>
        <p:txBody>
          <a:bodyPr/>
          <a:lstStyle/>
          <a:p>
            <a:r>
              <a:rPr lang="en-US" b="1" dirty="0" smtClean="0"/>
              <a:t>PRESENTED </a:t>
            </a:r>
            <a:r>
              <a:rPr lang="en-US" b="1" dirty="0"/>
              <a:t>BY</a:t>
            </a:r>
            <a:endParaRPr lang="en-IN" dirty="0"/>
          </a:p>
          <a:p>
            <a:r>
              <a:rPr lang="en-US" b="1" dirty="0" err="1"/>
              <a:t>Prakash</a:t>
            </a:r>
            <a:r>
              <a:rPr lang="en-US" b="1" dirty="0"/>
              <a:t> </a:t>
            </a:r>
            <a:r>
              <a:rPr lang="en-US" b="1" dirty="0" err="1"/>
              <a:t>kumar</a:t>
            </a:r>
            <a:r>
              <a:rPr lang="en-US" b="1" dirty="0"/>
              <a:t> </a:t>
            </a:r>
            <a:r>
              <a:rPr lang="en-US" b="1" dirty="0" err="1"/>
              <a:t>sinha</a:t>
            </a:r>
            <a:endParaRPr lang="en-IN" dirty="0"/>
          </a:p>
          <a:p>
            <a:endParaRPr lang="en-IN" dirty="0"/>
          </a:p>
        </p:txBody>
      </p:sp>
      <p:sp>
        <p:nvSpPr>
          <p:cNvPr id="2" name="Title 1"/>
          <p:cNvSpPr>
            <a:spLocks noGrp="1"/>
          </p:cNvSpPr>
          <p:nvPr>
            <p:ph type="ctrTitle"/>
          </p:nvPr>
        </p:nvSpPr>
        <p:spPr/>
        <p:txBody>
          <a:bodyPr>
            <a:normAutofit fontScale="90000"/>
          </a:bodyPr>
          <a:lstStyle/>
          <a:p>
            <a:r>
              <a:rPr lang="en-US" b="1" u="sng" dirty="0" smtClean="0"/>
              <a:t/>
            </a:r>
            <a:br>
              <a:rPr lang="en-US" b="1" u="sng" dirty="0" smtClean="0"/>
            </a:br>
            <a:r>
              <a:rPr lang="en-US" b="1" u="sng" dirty="0" smtClean="0"/>
              <a:t>“</a:t>
            </a:r>
            <a:r>
              <a:rPr lang="en-US" b="1" u="sng" dirty="0"/>
              <a:t>CAUSE OF DEATH”</a:t>
            </a:r>
            <a:r>
              <a:rPr lang="en-IN" b="1" u="sng" dirty="0"/>
              <a:t/>
            </a:r>
            <a:br>
              <a:rPr lang="en-IN" b="1" u="sng" dirty="0"/>
            </a:br>
            <a:r>
              <a:rPr lang="en-US" b="1" dirty="0"/>
              <a:t> </a:t>
            </a:r>
            <a:r>
              <a:rPr lang="en-IN" dirty="0"/>
              <a:t/>
            </a:r>
            <a:br>
              <a:rPr lang="en-IN" dirty="0"/>
            </a:b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lvl="8"/>
            <a:r>
              <a:rPr lang="en-IN" sz="3100" dirty="0" smtClean="0"/>
              <a:t>Visualisation</a:t>
            </a:r>
            <a:endParaRPr lang="en-IN" sz="31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solidFill>
                  <a:srgbClr val="000000"/>
                </a:solidFill>
                <a:latin typeface="Helvetica"/>
                <a:ea typeface="Times New Roman"/>
                <a:cs typeface="Mangal"/>
              </a:rPr>
              <a:t>TOP 10 COUNTRIES WITH THE MOST DEATHS FROM </a:t>
            </a:r>
            <a:r>
              <a:rPr lang="en-US" sz="2400" b="1" dirty="0" smtClean="0">
                <a:solidFill>
                  <a:srgbClr val="000000"/>
                </a:solidFill>
                <a:latin typeface="Helvetica"/>
                <a:ea typeface="Times New Roman"/>
                <a:cs typeface="Mangal"/>
              </a:rPr>
              <a:t>1990-2019</a:t>
            </a:r>
            <a:endParaRPr lang="en-IN" sz="2400" dirty="0"/>
          </a:p>
        </p:txBody>
      </p:sp>
      <p:graphicFrame>
        <p:nvGraphicFramePr>
          <p:cNvPr id="4" name="Content Placeholder 3"/>
          <p:cNvGraphicFramePr>
            <a:graphicFrameLocks noGrp="1"/>
          </p:cNvGraphicFramePr>
          <p:nvPr>
            <p:ph sz="quarter" idx="1"/>
          </p:nvPr>
        </p:nvGraphicFramePr>
        <p:xfrm>
          <a:off x="301625" y="1527167"/>
          <a:ext cx="8504238" cy="4830790"/>
        </p:xfrm>
        <a:graphic>
          <a:graphicData uri="http://schemas.openxmlformats.org/drawingml/2006/table">
            <a:tbl>
              <a:tblPr firstRow="1" bandRow="1">
                <a:tableStyleId>{5C22544A-7EE6-4342-B048-85BDC9FD1C3A}</a:tableStyleId>
              </a:tblPr>
              <a:tblGrid>
                <a:gridCol w="2834746"/>
                <a:gridCol w="2834746"/>
                <a:gridCol w="2834746"/>
              </a:tblGrid>
              <a:tr h="483079">
                <a:tc>
                  <a:txBody>
                    <a:bodyPr/>
                    <a:lstStyle/>
                    <a:p>
                      <a:r>
                        <a:rPr lang="en-IN" dirty="0" smtClean="0"/>
                        <a:t>1</a:t>
                      </a:r>
                      <a:endParaRPr lang="en-IN" dirty="0"/>
                    </a:p>
                  </a:txBody>
                  <a:tcPr/>
                </a:tc>
                <a:tc>
                  <a:txBody>
                    <a:bodyPr/>
                    <a:lstStyle/>
                    <a:p>
                      <a:pPr>
                        <a:spcAft>
                          <a:spcPts val="0"/>
                        </a:spcAft>
                      </a:pPr>
                      <a:r>
                        <a:rPr lang="en-US" sz="1800" dirty="0">
                          <a:latin typeface="Calibri"/>
                          <a:ea typeface="Calibri"/>
                          <a:cs typeface="Mangal"/>
                        </a:rPr>
                        <a:t>CHINA </a:t>
                      </a:r>
                      <a:endParaRPr lang="en-IN" sz="1800" dirty="0">
                        <a:latin typeface="Calibri"/>
                        <a:ea typeface="Calibri"/>
                        <a:cs typeface="Mangal"/>
                      </a:endParaRPr>
                    </a:p>
                  </a:txBody>
                  <a:tcPr marL="68580" marR="68580" marT="0" marB="0"/>
                </a:tc>
                <a:tc>
                  <a:txBody>
                    <a:bodyPr/>
                    <a:lstStyle/>
                    <a:p>
                      <a:pPr>
                        <a:spcAft>
                          <a:spcPts val="0"/>
                        </a:spcAft>
                      </a:pPr>
                      <a:r>
                        <a:rPr lang="en-US" sz="1800" dirty="0">
                          <a:solidFill>
                            <a:srgbClr val="000000"/>
                          </a:solidFill>
                          <a:latin typeface="Helvetica"/>
                          <a:ea typeface="Calibri"/>
                          <a:cs typeface="Calibri"/>
                        </a:rPr>
                        <a:t>265408106.0</a:t>
                      </a:r>
                      <a:endParaRPr lang="en-IN" sz="1800" dirty="0">
                        <a:latin typeface="Calibri"/>
                        <a:ea typeface="Calibri"/>
                        <a:cs typeface="Mangal"/>
                      </a:endParaRPr>
                    </a:p>
                  </a:txBody>
                  <a:tcPr marL="68580" marR="68580" marT="0" marB="0"/>
                </a:tc>
              </a:tr>
              <a:tr h="483079">
                <a:tc>
                  <a:txBody>
                    <a:bodyPr/>
                    <a:lstStyle/>
                    <a:p>
                      <a:r>
                        <a:rPr lang="en-IN" dirty="0" smtClean="0"/>
                        <a:t>2</a:t>
                      </a:r>
                      <a:endParaRPr lang="en-IN" dirty="0"/>
                    </a:p>
                  </a:txBody>
                  <a:tcPr/>
                </a:tc>
                <a:tc>
                  <a:txBody>
                    <a:bodyPr/>
                    <a:lstStyle/>
                    <a:p>
                      <a:pPr>
                        <a:spcAft>
                          <a:spcPts val="0"/>
                        </a:spcAft>
                      </a:pPr>
                      <a:r>
                        <a:rPr lang="en-US" sz="1800" dirty="0">
                          <a:latin typeface="Calibri"/>
                          <a:ea typeface="Calibri"/>
                          <a:cs typeface="Mangal"/>
                        </a:rPr>
                        <a:t>INDIA </a:t>
                      </a:r>
                      <a:endParaRPr lang="en-IN" sz="1800" dirty="0">
                        <a:latin typeface="Calibri"/>
                        <a:ea typeface="Calibri"/>
                        <a:cs typeface="Mangal"/>
                      </a:endParaRPr>
                    </a:p>
                  </a:txBody>
                  <a:tcPr marL="68580" marR="68580" marT="0" marB="0"/>
                </a:tc>
                <a:tc>
                  <a:txBody>
                    <a:bodyPr/>
                    <a:lstStyle/>
                    <a:p>
                      <a:pPr>
                        <a:spcAft>
                          <a:spcPts val="0"/>
                        </a:spcAft>
                      </a:pPr>
                      <a:r>
                        <a:rPr lang="en-US" sz="1800" dirty="0">
                          <a:solidFill>
                            <a:srgbClr val="000000"/>
                          </a:solidFill>
                          <a:latin typeface="Helvetica"/>
                          <a:ea typeface="Calibri"/>
                          <a:cs typeface="Calibri"/>
                        </a:rPr>
                        <a:t>238158165.0</a:t>
                      </a:r>
                      <a:endParaRPr lang="en-IN" sz="1800" dirty="0">
                        <a:latin typeface="Calibri"/>
                        <a:ea typeface="Calibri"/>
                        <a:cs typeface="Mangal"/>
                      </a:endParaRPr>
                    </a:p>
                  </a:txBody>
                  <a:tcPr marL="68580" marR="68580" marT="0" marB="0"/>
                </a:tc>
              </a:tr>
              <a:tr h="483079">
                <a:tc>
                  <a:txBody>
                    <a:bodyPr/>
                    <a:lstStyle/>
                    <a:p>
                      <a:r>
                        <a:rPr lang="en-IN" dirty="0" smtClean="0"/>
                        <a:t>3</a:t>
                      </a:r>
                      <a:endParaRPr lang="en-IN" dirty="0"/>
                    </a:p>
                  </a:txBody>
                  <a:tcPr/>
                </a:tc>
                <a:tc>
                  <a:txBody>
                    <a:bodyPr/>
                    <a:lstStyle/>
                    <a:p>
                      <a:pPr>
                        <a:spcAft>
                          <a:spcPts val="0"/>
                        </a:spcAft>
                      </a:pPr>
                      <a:r>
                        <a:rPr lang="en-US" sz="1800" dirty="0">
                          <a:latin typeface="Calibri"/>
                          <a:ea typeface="Calibri"/>
                          <a:cs typeface="Mangal"/>
                        </a:rPr>
                        <a:t>UNITED STATE</a:t>
                      </a:r>
                      <a:endParaRPr lang="en-IN" sz="1800" dirty="0">
                        <a:latin typeface="Calibri"/>
                        <a:ea typeface="Calibri"/>
                        <a:cs typeface="Mangal"/>
                      </a:endParaRPr>
                    </a:p>
                  </a:txBody>
                  <a:tcPr marL="68580" marR="68580" marT="0" marB="0"/>
                </a:tc>
                <a:tc>
                  <a:txBody>
                    <a:bodyPr/>
                    <a:lstStyle/>
                    <a:p>
                      <a:pPr>
                        <a:spcAft>
                          <a:spcPts val="0"/>
                        </a:spcAft>
                      </a:pPr>
                      <a:r>
                        <a:rPr lang="en-US" sz="1800" dirty="0">
                          <a:solidFill>
                            <a:srgbClr val="000000"/>
                          </a:solidFill>
                          <a:latin typeface="Helvetica"/>
                          <a:ea typeface="Calibri"/>
                          <a:cs typeface="Calibri"/>
                        </a:rPr>
                        <a:t>71197802.0</a:t>
                      </a:r>
                      <a:endParaRPr lang="en-IN" sz="1800" dirty="0">
                        <a:latin typeface="Calibri"/>
                        <a:ea typeface="Calibri"/>
                        <a:cs typeface="Mangal"/>
                      </a:endParaRPr>
                    </a:p>
                  </a:txBody>
                  <a:tcPr marL="68580" marR="68580" marT="0" marB="0"/>
                </a:tc>
              </a:tr>
              <a:tr h="483079">
                <a:tc>
                  <a:txBody>
                    <a:bodyPr/>
                    <a:lstStyle/>
                    <a:p>
                      <a:r>
                        <a:rPr lang="en-IN" dirty="0" smtClean="0"/>
                        <a:t>4</a:t>
                      </a:r>
                      <a:endParaRPr lang="en-IN" dirty="0"/>
                    </a:p>
                  </a:txBody>
                  <a:tcPr/>
                </a:tc>
                <a:tc>
                  <a:txBody>
                    <a:bodyPr/>
                    <a:lstStyle/>
                    <a:p>
                      <a:pPr>
                        <a:spcAft>
                          <a:spcPts val="0"/>
                        </a:spcAft>
                      </a:pPr>
                      <a:r>
                        <a:rPr lang="en-US" sz="1800" dirty="0">
                          <a:latin typeface="Calibri"/>
                          <a:ea typeface="Calibri"/>
                          <a:cs typeface="Mangal"/>
                        </a:rPr>
                        <a:t>RUSSIA</a:t>
                      </a:r>
                      <a:endParaRPr lang="en-IN" sz="1800" dirty="0">
                        <a:latin typeface="Calibri"/>
                        <a:ea typeface="Calibri"/>
                        <a:cs typeface="Mangal"/>
                      </a:endParaRPr>
                    </a:p>
                  </a:txBody>
                  <a:tcPr marL="68580" marR="68580" marT="0" marB="0"/>
                </a:tc>
                <a:tc>
                  <a:txBody>
                    <a:bodyPr/>
                    <a:lstStyle/>
                    <a:p>
                      <a:pPr>
                        <a:spcAft>
                          <a:spcPts val="0"/>
                        </a:spcAft>
                      </a:pPr>
                      <a:r>
                        <a:rPr lang="en-US" sz="1800" dirty="0">
                          <a:solidFill>
                            <a:srgbClr val="000000"/>
                          </a:solidFill>
                          <a:latin typeface="Helvetica"/>
                          <a:ea typeface="Calibri"/>
                          <a:cs typeface="Calibri"/>
                        </a:rPr>
                        <a:t>59591155.0</a:t>
                      </a:r>
                      <a:endParaRPr lang="en-IN" sz="1800" dirty="0">
                        <a:latin typeface="Calibri"/>
                        <a:ea typeface="Calibri"/>
                        <a:cs typeface="Mangal"/>
                      </a:endParaRPr>
                    </a:p>
                  </a:txBody>
                  <a:tcPr marL="68580" marR="68580" marT="0" marB="0"/>
                </a:tc>
              </a:tr>
              <a:tr h="483079">
                <a:tc>
                  <a:txBody>
                    <a:bodyPr/>
                    <a:lstStyle/>
                    <a:p>
                      <a:r>
                        <a:rPr lang="en-IN" dirty="0" smtClean="0"/>
                        <a:t>5</a:t>
                      </a:r>
                      <a:endParaRPr lang="en-IN" dirty="0"/>
                    </a:p>
                  </a:txBody>
                  <a:tcPr/>
                </a:tc>
                <a:tc>
                  <a:txBody>
                    <a:bodyPr/>
                    <a:lstStyle/>
                    <a:p>
                      <a:pPr>
                        <a:spcAft>
                          <a:spcPts val="0"/>
                        </a:spcAft>
                      </a:pPr>
                      <a:r>
                        <a:rPr lang="en-US" sz="1800" dirty="0">
                          <a:latin typeface="Calibri"/>
                          <a:ea typeface="Calibri"/>
                          <a:cs typeface="Mangal"/>
                        </a:rPr>
                        <a:t>INDONESIA</a:t>
                      </a:r>
                      <a:endParaRPr lang="en-IN" sz="1800" dirty="0">
                        <a:latin typeface="Calibri"/>
                        <a:ea typeface="Calibri"/>
                        <a:cs typeface="Mangal"/>
                      </a:endParaRPr>
                    </a:p>
                  </a:txBody>
                  <a:tcPr marL="68580" marR="68580" marT="0" marB="0"/>
                </a:tc>
                <a:tc>
                  <a:txBody>
                    <a:bodyPr/>
                    <a:lstStyle/>
                    <a:p>
                      <a:pPr>
                        <a:spcAft>
                          <a:spcPts val="0"/>
                        </a:spcAft>
                      </a:pPr>
                      <a:r>
                        <a:rPr lang="en-US" sz="1800" dirty="0">
                          <a:solidFill>
                            <a:srgbClr val="000000"/>
                          </a:solidFill>
                          <a:latin typeface="Helvetica"/>
                          <a:ea typeface="Calibri"/>
                          <a:cs typeface="Calibri"/>
                        </a:rPr>
                        <a:t>44046941.0</a:t>
                      </a:r>
                      <a:endParaRPr lang="en-IN" sz="1800" dirty="0">
                        <a:latin typeface="Calibri"/>
                        <a:ea typeface="Calibri"/>
                        <a:cs typeface="Mangal"/>
                      </a:endParaRPr>
                    </a:p>
                  </a:txBody>
                  <a:tcPr marL="68580" marR="68580" marT="0" marB="0"/>
                </a:tc>
              </a:tr>
              <a:tr h="483079">
                <a:tc>
                  <a:txBody>
                    <a:bodyPr/>
                    <a:lstStyle/>
                    <a:p>
                      <a:r>
                        <a:rPr lang="en-IN" dirty="0" smtClean="0"/>
                        <a:t>6</a:t>
                      </a:r>
                      <a:endParaRPr lang="en-IN" dirty="0"/>
                    </a:p>
                  </a:txBody>
                  <a:tcPr/>
                </a:tc>
                <a:tc>
                  <a:txBody>
                    <a:bodyPr/>
                    <a:lstStyle/>
                    <a:p>
                      <a:pPr>
                        <a:spcAft>
                          <a:spcPts val="0"/>
                        </a:spcAft>
                      </a:pPr>
                      <a:r>
                        <a:rPr lang="en-US" sz="1800" dirty="0">
                          <a:latin typeface="Calibri"/>
                          <a:ea typeface="Calibri"/>
                          <a:cs typeface="Mangal"/>
                        </a:rPr>
                        <a:t>NIGERIA</a:t>
                      </a:r>
                      <a:endParaRPr lang="en-IN" sz="1800" dirty="0">
                        <a:latin typeface="Calibri"/>
                        <a:ea typeface="Calibri"/>
                        <a:cs typeface="Mangal"/>
                      </a:endParaRPr>
                    </a:p>
                  </a:txBody>
                  <a:tcPr marL="68580" marR="68580" marT="0" marB="0"/>
                </a:tc>
                <a:tc>
                  <a:txBody>
                    <a:bodyPr/>
                    <a:lstStyle/>
                    <a:p>
                      <a:pPr>
                        <a:spcAft>
                          <a:spcPts val="0"/>
                        </a:spcAft>
                      </a:pPr>
                      <a:r>
                        <a:rPr lang="en-US" sz="1800" dirty="0">
                          <a:solidFill>
                            <a:srgbClr val="000000"/>
                          </a:solidFill>
                          <a:latin typeface="Helvetica"/>
                          <a:ea typeface="Calibri"/>
                          <a:cs typeface="Calibri"/>
                        </a:rPr>
                        <a:t>43670014.0</a:t>
                      </a:r>
                      <a:endParaRPr lang="en-IN" sz="1800" dirty="0">
                        <a:latin typeface="Calibri"/>
                        <a:ea typeface="Calibri"/>
                        <a:cs typeface="Mangal"/>
                      </a:endParaRPr>
                    </a:p>
                  </a:txBody>
                  <a:tcPr marL="68580" marR="68580" marT="0" marB="0"/>
                </a:tc>
              </a:tr>
              <a:tr h="483079">
                <a:tc>
                  <a:txBody>
                    <a:bodyPr/>
                    <a:lstStyle/>
                    <a:p>
                      <a:r>
                        <a:rPr lang="en-IN" dirty="0" smtClean="0"/>
                        <a:t>7</a:t>
                      </a:r>
                      <a:endParaRPr lang="en-IN" dirty="0"/>
                    </a:p>
                  </a:txBody>
                  <a:tcPr/>
                </a:tc>
                <a:tc>
                  <a:txBody>
                    <a:bodyPr/>
                    <a:lstStyle/>
                    <a:p>
                      <a:pPr>
                        <a:spcAft>
                          <a:spcPts val="0"/>
                        </a:spcAft>
                      </a:pPr>
                      <a:r>
                        <a:rPr lang="en-US" sz="1800" dirty="0">
                          <a:latin typeface="Calibri"/>
                          <a:ea typeface="Calibri"/>
                          <a:cs typeface="Mangal"/>
                        </a:rPr>
                        <a:t>PAKISTAN</a:t>
                      </a:r>
                      <a:endParaRPr lang="en-IN" sz="1800" dirty="0">
                        <a:latin typeface="Calibri"/>
                        <a:ea typeface="Calibri"/>
                        <a:cs typeface="Mangal"/>
                      </a:endParaRPr>
                    </a:p>
                  </a:txBody>
                  <a:tcPr marL="68580" marR="68580" marT="0" marB="0"/>
                </a:tc>
                <a:tc>
                  <a:txBody>
                    <a:bodyPr/>
                    <a:lstStyle/>
                    <a:p>
                      <a:pPr>
                        <a:spcAft>
                          <a:spcPts val="0"/>
                        </a:spcAft>
                      </a:pPr>
                      <a:r>
                        <a:rPr lang="en-US" sz="1800" dirty="0">
                          <a:solidFill>
                            <a:srgbClr val="000000"/>
                          </a:solidFill>
                          <a:latin typeface="Helvetica"/>
                          <a:ea typeface="Calibri"/>
                          <a:cs typeface="Calibri"/>
                        </a:rPr>
                        <a:t>38151878.0</a:t>
                      </a:r>
                      <a:endParaRPr lang="en-IN" sz="1800" dirty="0">
                        <a:latin typeface="Calibri"/>
                        <a:ea typeface="Calibri"/>
                        <a:cs typeface="Mangal"/>
                      </a:endParaRPr>
                    </a:p>
                  </a:txBody>
                  <a:tcPr marL="68580" marR="68580" marT="0" marB="0"/>
                </a:tc>
              </a:tr>
              <a:tr h="483079">
                <a:tc>
                  <a:txBody>
                    <a:bodyPr/>
                    <a:lstStyle/>
                    <a:p>
                      <a:r>
                        <a:rPr lang="en-IN" dirty="0" smtClean="0"/>
                        <a:t>8</a:t>
                      </a:r>
                      <a:endParaRPr lang="en-IN" dirty="0"/>
                    </a:p>
                  </a:txBody>
                  <a:tcPr/>
                </a:tc>
                <a:tc>
                  <a:txBody>
                    <a:bodyPr/>
                    <a:lstStyle/>
                    <a:p>
                      <a:pPr>
                        <a:spcAft>
                          <a:spcPts val="0"/>
                        </a:spcAft>
                      </a:pPr>
                      <a:r>
                        <a:rPr lang="en-US" sz="1800" dirty="0">
                          <a:latin typeface="Calibri"/>
                          <a:ea typeface="Calibri"/>
                          <a:cs typeface="Mangal"/>
                        </a:rPr>
                        <a:t>BRAZIL</a:t>
                      </a:r>
                      <a:endParaRPr lang="en-IN" sz="1800" dirty="0">
                        <a:latin typeface="Calibri"/>
                        <a:ea typeface="Calibri"/>
                        <a:cs typeface="Mangal"/>
                      </a:endParaRPr>
                    </a:p>
                  </a:txBody>
                  <a:tcPr marL="68580" marR="68580" marT="0" marB="0"/>
                </a:tc>
                <a:tc>
                  <a:txBody>
                    <a:bodyPr/>
                    <a:lstStyle/>
                    <a:p>
                      <a:pPr>
                        <a:spcAft>
                          <a:spcPts val="0"/>
                        </a:spcAft>
                      </a:pPr>
                      <a:r>
                        <a:rPr lang="en-US" sz="1800" dirty="0">
                          <a:solidFill>
                            <a:srgbClr val="000000"/>
                          </a:solidFill>
                          <a:latin typeface="Helvetica"/>
                          <a:ea typeface="Calibri"/>
                          <a:cs typeface="Calibri"/>
                        </a:rPr>
                        <a:t>32674112.0</a:t>
                      </a:r>
                      <a:endParaRPr lang="en-IN" sz="1800" dirty="0">
                        <a:latin typeface="Calibri"/>
                        <a:ea typeface="Calibri"/>
                        <a:cs typeface="Mangal"/>
                      </a:endParaRPr>
                    </a:p>
                  </a:txBody>
                  <a:tcPr marL="68580" marR="68580" marT="0" marB="0"/>
                </a:tc>
              </a:tr>
              <a:tr h="483079">
                <a:tc>
                  <a:txBody>
                    <a:bodyPr/>
                    <a:lstStyle/>
                    <a:p>
                      <a:r>
                        <a:rPr lang="en-IN" dirty="0" smtClean="0"/>
                        <a:t>9</a:t>
                      </a:r>
                      <a:endParaRPr lang="en-IN" dirty="0"/>
                    </a:p>
                  </a:txBody>
                  <a:tcPr/>
                </a:tc>
                <a:tc>
                  <a:txBody>
                    <a:bodyPr/>
                    <a:lstStyle/>
                    <a:p>
                      <a:pPr>
                        <a:spcAft>
                          <a:spcPts val="0"/>
                        </a:spcAft>
                      </a:pPr>
                      <a:r>
                        <a:rPr lang="en-US" sz="1800" dirty="0">
                          <a:latin typeface="Calibri"/>
                          <a:ea typeface="Calibri"/>
                          <a:cs typeface="Mangal"/>
                        </a:rPr>
                        <a:t>JAPAN </a:t>
                      </a:r>
                      <a:endParaRPr lang="en-IN" sz="1800" dirty="0">
                        <a:latin typeface="Calibri"/>
                        <a:ea typeface="Calibri"/>
                        <a:cs typeface="Mangal"/>
                      </a:endParaRPr>
                    </a:p>
                  </a:txBody>
                  <a:tcPr marL="68580" marR="68580" marT="0" marB="0"/>
                </a:tc>
                <a:tc>
                  <a:txBody>
                    <a:bodyPr/>
                    <a:lstStyle/>
                    <a:p>
                      <a:pPr>
                        <a:spcAft>
                          <a:spcPts val="0"/>
                        </a:spcAft>
                      </a:pPr>
                      <a:r>
                        <a:rPr lang="en-US" sz="1800" dirty="0">
                          <a:solidFill>
                            <a:srgbClr val="000000"/>
                          </a:solidFill>
                          <a:latin typeface="Helvetica"/>
                          <a:ea typeface="Calibri"/>
                          <a:cs typeface="Calibri"/>
                        </a:rPr>
                        <a:t>31922807.0</a:t>
                      </a:r>
                      <a:endParaRPr lang="en-IN" sz="1800" dirty="0">
                        <a:latin typeface="Calibri"/>
                        <a:ea typeface="Calibri"/>
                        <a:cs typeface="Mangal"/>
                      </a:endParaRPr>
                    </a:p>
                  </a:txBody>
                  <a:tcPr marL="68580" marR="68580" marT="0" marB="0"/>
                </a:tc>
              </a:tr>
              <a:tr h="483079">
                <a:tc>
                  <a:txBody>
                    <a:bodyPr/>
                    <a:lstStyle/>
                    <a:p>
                      <a:r>
                        <a:rPr lang="en-IN" dirty="0" smtClean="0"/>
                        <a:t>10</a:t>
                      </a:r>
                      <a:endParaRPr lang="en-IN" dirty="0"/>
                    </a:p>
                  </a:txBody>
                  <a:tcPr/>
                </a:tc>
                <a:tc>
                  <a:txBody>
                    <a:bodyPr/>
                    <a:lstStyle/>
                    <a:p>
                      <a:pPr>
                        <a:spcAft>
                          <a:spcPts val="0"/>
                        </a:spcAft>
                      </a:pPr>
                      <a:r>
                        <a:rPr lang="en-US" sz="1800" dirty="0">
                          <a:latin typeface="Calibri"/>
                          <a:ea typeface="Calibri"/>
                          <a:cs typeface="Mangal"/>
                        </a:rPr>
                        <a:t>GERMANY</a:t>
                      </a:r>
                      <a:endParaRPr lang="en-IN" sz="1800" dirty="0">
                        <a:latin typeface="Calibri"/>
                        <a:ea typeface="Calibri"/>
                        <a:cs typeface="Mangal"/>
                      </a:endParaRPr>
                    </a:p>
                  </a:txBody>
                  <a:tcPr marL="68580" marR="68580" marT="0" marB="0"/>
                </a:tc>
                <a:tc>
                  <a:txBody>
                    <a:bodyPr/>
                    <a:lstStyle/>
                    <a:p>
                      <a:pPr>
                        <a:spcAft>
                          <a:spcPts val="0"/>
                        </a:spcAft>
                      </a:pPr>
                      <a:r>
                        <a:rPr lang="en-US" sz="1800" dirty="0">
                          <a:solidFill>
                            <a:srgbClr val="000000"/>
                          </a:solidFill>
                          <a:latin typeface="Helvetica"/>
                          <a:ea typeface="Calibri"/>
                          <a:cs typeface="Calibri"/>
                        </a:rPr>
                        <a:t>25559667.0</a:t>
                      </a:r>
                      <a:endParaRPr lang="en-IN" sz="1800" dirty="0">
                        <a:latin typeface="Calibri"/>
                        <a:ea typeface="Calibri"/>
                        <a:cs typeface="Mangal"/>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CHINA</a:t>
            </a:r>
            <a:endParaRPr lang="en-IN" dirty="0"/>
          </a:p>
        </p:txBody>
      </p:sp>
      <p:sp>
        <p:nvSpPr>
          <p:cNvPr id="6" name="Text Placeholder 5"/>
          <p:cNvSpPr>
            <a:spLocks noGrp="1"/>
          </p:cNvSpPr>
          <p:nvPr>
            <p:ph type="body" sz="half" idx="2"/>
          </p:nvPr>
        </p:nvSpPr>
        <p:spPr/>
        <p:txBody>
          <a:bodyPr>
            <a:normAutofit/>
          </a:bodyPr>
          <a:lstStyle/>
          <a:p>
            <a:r>
              <a:rPr lang="en-US" dirty="0" smtClean="0">
                <a:solidFill>
                  <a:schemeClr val="tx1"/>
                </a:solidFill>
              </a:rPr>
              <a:t>Top 5 cause of death in china </a:t>
            </a:r>
            <a:r>
              <a:rPr lang="en-US" dirty="0" smtClean="0">
                <a:solidFill>
                  <a:schemeClr val="tx1"/>
                </a:solidFill>
              </a:rPr>
              <a:t>–</a:t>
            </a:r>
          </a:p>
          <a:p>
            <a:r>
              <a:rPr lang="en-US" dirty="0" smtClean="0">
                <a:solidFill>
                  <a:schemeClr val="tx1"/>
                </a:solidFill>
              </a:rPr>
              <a:t> </a:t>
            </a:r>
            <a:r>
              <a:rPr lang="en-US" dirty="0" smtClean="0">
                <a:solidFill>
                  <a:schemeClr val="tx1"/>
                </a:solidFill>
              </a:rPr>
              <a:t>Cardiovascular Disease</a:t>
            </a:r>
            <a:endParaRPr lang="en-IN" dirty="0" smtClean="0">
              <a:solidFill>
                <a:schemeClr val="tx1"/>
              </a:solidFill>
            </a:endParaRPr>
          </a:p>
          <a:p>
            <a:r>
              <a:rPr lang="en-US" dirty="0" smtClean="0">
                <a:solidFill>
                  <a:schemeClr val="tx1"/>
                </a:solidFill>
              </a:rPr>
              <a:t>Neoplasm</a:t>
            </a:r>
            <a:endParaRPr lang="en-IN" dirty="0" smtClean="0">
              <a:solidFill>
                <a:schemeClr val="tx1"/>
              </a:solidFill>
            </a:endParaRPr>
          </a:p>
          <a:p>
            <a:r>
              <a:rPr lang="en-US" dirty="0" smtClean="0">
                <a:solidFill>
                  <a:schemeClr val="tx1"/>
                </a:solidFill>
              </a:rPr>
              <a:t>Chronic </a:t>
            </a:r>
            <a:r>
              <a:rPr lang="en-US" dirty="0" smtClean="0">
                <a:solidFill>
                  <a:schemeClr val="tx1"/>
                </a:solidFill>
              </a:rPr>
              <a:t>respiratory disease</a:t>
            </a:r>
            <a:endParaRPr lang="en-IN" dirty="0" smtClean="0">
              <a:solidFill>
                <a:schemeClr val="tx1"/>
              </a:solidFill>
            </a:endParaRPr>
          </a:p>
          <a:p>
            <a:r>
              <a:rPr lang="en-US" dirty="0" smtClean="0">
                <a:solidFill>
                  <a:schemeClr val="tx1"/>
                </a:solidFill>
              </a:rPr>
              <a:t>Digestive </a:t>
            </a:r>
            <a:r>
              <a:rPr lang="en-US" dirty="0" smtClean="0">
                <a:solidFill>
                  <a:schemeClr val="tx1"/>
                </a:solidFill>
              </a:rPr>
              <a:t>disease</a:t>
            </a:r>
            <a:endParaRPr lang="en-IN" dirty="0" smtClean="0">
              <a:solidFill>
                <a:schemeClr val="tx1"/>
              </a:solidFill>
            </a:endParaRPr>
          </a:p>
          <a:p>
            <a:r>
              <a:rPr lang="en-US" dirty="0" smtClean="0">
                <a:solidFill>
                  <a:schemeClr val="tx1"/>
                </a:solidFill>
              </a:rPr>
              <a:t>Lower </a:t>
            </a:r>
            <a:r>
              <a:rPr lang="en-US" dirty="0" smtClean="0">
                <a:solidFill>
                  <a:schemeClr val="tx1"/>
                </a:solidFill>
              </a:rPr>
              <a:t>respiratory infection</a:t>
            </a:r>
            <a:endParaRPr lang="en-IN" dirty="0" smtClean="0">
              <a:solidFill>
                <a:schemeClr val="tx1"/>
              </a:solidFill>
            </a:endParaRPr>
          </a:p>
          <a:p>
            <a:endParaRPr lang="en-IN" dirty="0"/>
          </a:p>
        </p:txBody>
      </p:sp>
      <p:pic>
        <p:nvPicPr>
          <p:cNvPr id="7" name="Picture Placeholder 6" descr="C:\Users\HP\OneDrive\Desktop\image for project\china.png"/>
          <p:cNvPicPr>
            <a:picLocks noGrp="1"/>
          </p:cNvPicPr>
          <p:nvPr>
            <p:ph type="pic" idx="1"/>
          </p:nvPr>
        </p:nvPicPr>
        <p:blipFill>
          <a:blip r:embed="rId2"/>
          <a:srcRect t="4805" b="4805"/>
          <a:stretch>
            <a:fillRect/>
          </a:stretch>
        </p:blipFill>
        <p:spPr bwMode="auto">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INDIA</a:t>
            </a:r>
            <a:endParaRPr lang="en-IN" dirty="0"/>
          </a:p>
        </p:txBody>
      </p:sp>
      <p:sp>
        <p:nvSpPr>
          <p:cNvPr id="4" name="Text Placeholder 3"/>
          <p:cNvSpPr>
            <a:spLocks noGrp="1"/>
          </p:cNvSpPr>
          <p:nvPr>
            <p:ph type="body" sz="half" idx="2"/>
          </p:nvPr>
        </p:nvSpPr>
        <p:spPr/>
        <p:txBody>
          <a:bodyPr>
            <a:normAutofit/>
          </a:bodyPr>
          <a:lstStyle/>
          <a:p>
            <a:r>
              <a:rPr lang="en-US" dirty="0" smtClean="0">
                <a:solidFill>
                  <a:schemeClr val="tx1"/>
                </a:solidFill>
              </a:rPr>
              <a:t>Top 5 cause of death in India –</a:t>
            </a:r>
          </a:p>
          <a:p>
            <a:r>
              <a:rPr lang="en-US" dirty="0" smtClean="0">
                <a:solidFill>
                  <a:schemeClr val="tx1"/>
                </a:solidFill>
              </a:rPr>
              <a:t> Cardiovascular Disease</a:t>
            </a:r>
            <a:endParaRPr lang="en-IN" dirty="0" smtClean="0">
              <a:solidFill>
                <a:schemeClr val="tx1"/>
              </a:solidFill>
            </a:endParaRPr>
          </a:p>
          <a:p>
            <a:r>
              <a:rPr lang="en-US" dirty="0" smtClean="0">
                <a:solidFill>
                  <a:schemeClr val="tx1"/>
                </a:solidFill>
              </a:rPr>
              <a:t>Diarrheal disease</a:t>
            </a:r>
            <a:endParaRPr lang="en-IN" dirty="0" smtClean="0">
              <a:solidFill>
                <a:schemeClr val="tx1"/>
              </a:solidFill>
            </a:endParaRPr>
          </a:p>
          <a:p>
            <a:r>
              <a:rPr lang="en-US" dirty="0" err="1" smtClean="0">
                <a:solidFill>
                  <a:schemeClr val="tx1"/>
                </a:solidFill>
              </a:rPr>
              <a:t>Cronic</a:t>
            </a:r>
            <a:r>
              <a:rPr lang="en-US" dirty="0" smtClean="0">
                <a:solidFill>
                  <a:schemeClr val="tx1"/>
                </a:solidFill>
              </a:rPr>
              <a:t> respiratory disease</a:t>
            </a:r>
            <a:endParaRPr lang="en-IN" dirty="0" smtClean="0">
              <a:solidFill>
                <a:schemeClr val="tx1"/>
              </a:solidFill>
            </a:endParaRPr>
          </a:p>
          <a:p>
            <a:r>
              <a:rPr lang="en-US" dirty="0" smtClean="0">
                <a:solidFill>
                  <a:schemeClr val="tx1"/>
                </a:solidFill>
              </a:rPr>
              <a:t>Neonatal disorders</a:t>
            </a:r>
            <a:endParaRPr lang="en-IN" dirty="0" smtClean="0">
              <a:solidFill>
                <a:schemeClr val="tx1"/>
              </a:solidFill>
            </a:endParaRPr>
          </a:p>
          <a:p>
            <a:r>
              <a:rPr lang="en-US" dirty="0" err="1" smtClean="0">
                <a:solidFill>
                  <a:schemeClr val="tx1"/>
                </a:solidFill>
              </a:rPr>
              <a:t>Neoplasms</a:t>
            </a:r>
            <a:endParaRPr lang="en-IN" dirty="0">
              <a:solidFill>
                <a:schemeClr val="tx1"/>
              </a:solidFill>
            </a:endParaRPr>
          </a:p>
        </p:txBody>
      </p:sp>
      <p:pic>
        <p:nvPicPr>
          <p:cNvPr id="5" name="Picture Placeholder 4" descr="C:\Users\HP\OneDrive\Desktop\image for project\india.png"/>
          <p:cNvPicPr>
            <a:picLocks noGrp="1"/>
          </p:cNvPicPr>
          <p:nvPr>
            <p:ph type="pic" idx="1"/>
          </p:nvPr>
        </p:nvPicPr>
        <p:blipFill>
          <a:blip r:embed="rId2"/>
          <a:srcRect t="5547" b="5547"/>
          <a:stretch>
            <a:fillRect/>
          </a:stretch>
        </p:blipFill>
        <p:spPr bwMode="auto">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USA</a:t>
            </a:r>
            <a:endParaRPr lang="en-IN" dirty="0"/>
          </a:p>
        </p:txBody>
      </p:sp>
      <p:sp>
        <p:nvSpPr>
          <p:cNvPr id="4" name="Text Placeholder 3"/>
          <p:cNvSpPr>
            <a:spLocks noGrp="1"/>
          </p:cNvSpPr>
          <p:nvPr>
            <p:ph type="body" sz="half" idx="2"/>
          </p:nvPr>
        </p:nvSpPr>
        <p:spPr/>
        <p:txBody>
          <a:bodyPr>
            <a:normAutofit/>
          </a:bodyPr>
          <a:lstStyle/>
          <a:p>
            <a:r>
              <a:rPr lang="en-US" dirty="0" smtClean="0">
                <a:solidFill>
                  <a:schemeClr val="tx1"/>
                </a:solidFill>
              </a:rPr>
              <a:t>Top 5 cause of death in United states – Cardiovascular </a:t>
            </a:r>
            <a:r>
              <a:rPr lang="en-US" dirty="0" smtClean="0">
                <a:solidFill>
                  <a:schemeClr val="tx1"/>
                </a:solidFill>
              </a:rPr>
              <a:t>Disease</a:t>
            </a:r>
            <a:r>
              <a:rPr lang="en-US" dirty="0" smtClean="0">
                <a:solidFill>
                  <a:schemeClr val="tx1"/>
                </a:solidFill>
              </a:rPr>
              <a:t>		   Neoplasm</a:t>
            </a:r>
            <a:endParaRPr lang="en-IN" dirty="0" smtClean="0">
              <a:solidFill>
                <a:schemeClr val="tx1"/>
              </a:solidFill>
            </a:endParaRPr>
          </a:p>
          <a:p>
            <a:r>
              <a:rPr lang="en-US" dirty="0" smtClean="0">
                <a:solidFill>
                  <a:schemeClr val="tx1"/>
                </a:solidFill>
              </a:rPr>
              <a:t>Chronic </a:t>
            </a:r>
            <a:r>
              <a:rPr lang="en-US" dirty="0" smtClean="0">
                <a:solidFill>
                  <a:schemeClr val="tx1"/>
                </a:solidFill>
              </a:rPr>
              <a:t>respiratory disease</a:t>
            </a:r>
            <a:endParaRPr lang="en-IN" dirty="0" smtClean="0">
              <a:solidFill>
                <a:schemeClr val="tx1"/>
              </a:solidFill>
            </a:endParaRPr>
          </a:p>
          <a:p>
            <a:r>
              <a:rPr lang="en-US" dirty="0" smtClean="0">
                <a:solidFill>
                  <a:schemeClr val="tx1"/>
                </a:solidFill>
              </a:rPr>
              <a:t>Dementias</a:t>
            </a:r>
            <a:endParaRPr lang="en-IN" dirty="0" smtClean="0">
              <a:solidFill>
                <a:schemeClr val="tx1"/>
              </a:solidFill>
            </a:endParaRPr>
          </a:p>
          <a:p>
            <a:r>
              <a:rPr lang="en-US" dirty="0" smtClean="0">
                <a:solidFill>
                  <a:schemeClr val="tx1"/>
                </a:solidFill>
              </a:rPr>
              <a:t>Digestive </a:t>
            </a:r>
            <a:r>
              <a:rPr lang="en-US" dirty="0" smtClean="0">
                <a:solidFill>
                  <a:schemeClr val="tx1"/>
                </a:solidFill>
              </a:rPr>
              <a:t>disease</a:t>
            </a:r>
            <a:endParaRPr lang="en-IN" dirty="0" smtClean="0">
              <a:solidFill>
                <a:schemeClr val="tx1"/>
              </a:solidFill>
            </a:endParaRPr>
          </a:p>
          <a:p>
            <a:r>
              <a:rPr lang="en-US" dirty="0" smtClean="0"/>
              <a:t>			</a:t>
            </a:r>
            <a:endParaRPr lang="en-IN" dirty="0" smtClean="0"/>
          </a:p>
          <a:p>
            <a:endParaRPr lang="en-IN" dirty="0"/>
          </a:p>
        </p:txBody>
      </p:sp>
      <p:pic>
        <p:nvPicPr>
          <p:cNvPr id="5" name="Picture Placeholder 4" descr="C:\Users\HP\OneDrive\Desktop\image for project\United state.png"/>
          <p:cNvPicPr>
            <a:picLocks noGrp="1"/>
          </p:cNvPicPr>
          <p:nvPr>
            <p:ph type="pic" idx="1"/>
          </p:nvPr>
        </p:nvPicPr>
        <p:blipFill>
          <a:blip r:embed="rId2"/>
          <a:srcRect t="4805" b="4805"/>
          <a:stretch>
            <a:fillRect/>
          </a:stretch>
        </p:blipFill>
        <p:spPr bwMode="auto">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RUSSIA</a:t>
            </a:r>
            <a:endParaRPr lang="en-IN" dirty="0"/>
          </a:p>
        </p:txBody>
      </p:sp>
      <p:sp>
        <p:nvSpPr>
          <p:cNvPr id="4" name="Text Placeholder 3"/>
          <p:cNvSpPr>
            <a:spLocks noGrp="1"/>
          </p:cNvSpPr>
          <p:nvPr>
            <p:ph type="body" sz="half" idx="2"/>
          </p:nvPr>
        </p:nvSpPr>
        <p:spPr/>
        <p:txBody>
          <a:bodyPr>
            <a:normAutofit/>
          </a:bodyPr>
          <a:lstStyle/>
          <a:p>
            <a:r>
              <a:rPr lang="en-US" dirty="0" smtClean="0">
                <a:solidFill>
                  <a:schemeClr val="tx1"/>
                </a:solidFill>
              </a:rPr>
              <a:t>Top 5 cause of death in Russia – </a:t>
            </a:r>
            <a:endParaRPr lang="en-US" dirty="0" smtClean="0">
              <a:solidFill>
                <a:schemeClr val="tx1"/>
              </a:solidFill>
            </a:endParaRPr>
          </a:p>
          <a:p>
            <a:r>
              <a:rPr lang="en-US" dirty="0" smtClean="0">
                <a:solidFill>
                  <a:schemeClr val="tx1"/>
                </a:solidFill>
              </a:rPr>
              <a:t>Cardiovascular </a:t>
            </a:r>
            <a:r>
              <a:rPr lang="en-US" dirty="0" smtClean="0">
                <a:solidFill>
                  <a:schemeClr val="tx1"/>
                </a:solidFill>
              </a:rPr>
              <a:t>Disease</a:t>
            </a:r>
            <a:endParaRPr lang="en-IN" dirty="0" smtClean="0">
              <a:solidFill>
                <a:schemeClr val="tx1"/>
              </a:solidFill>
            </a:endParaRPr>
          </a:p>
          <a:p>
            <a:r>
              <a:rPr lang="en-US" dirty="0" smtClean="0">
                <a:solidFill>
                  <a:schemeClr val="tx1"/>
                </a:solidFill>
              </a:rPr>
              <a:t>Neoplasm</a:t>
            </a:r>
            <a:endParaRPr lang="en-IN" dirty="0" smtClean="0">
              <a:solidFill>
                <a:schemeClr val="tx1"/>
              </a:solidFill>
            </a:endParaRPr>
          </a:p>
          <a:p>
            <a:r>
              <a:rPr lang="en-US" dirty="0" smtClean="0">
                <a:solidFill>
                  <a:schemeClr val="tx1"/>
                </a:solidFill>
              </a:rPr>
              <a:t>Digestive </a:t>
            </a:r>
            <a:r>
              <a:rPr lang="en-US" dirty="0" smtClean="0">
                <a:solidFill>
                  <a:schemeClr val="tx1"/>
                </a:solidFill>
              </a:rPr>
              <a:t>disease   </a:t>
            </a:r>
            <a:endParaRPr lang="en-IN" dirty="0" smtClean="0">
              <a:solidFill>
                <a:schemeClr val="tx1"/>
              </a:solidFill>
            </a:endParaRPr>
          </a:p>
          <a:p>
            <a:r>
              <a:rPr lang="en-US" dirty="0" smtClean="0">
                <a:solidFill>
                  <a:schemeClr val="tx1"/>
                </a:solidFill>
              </a:rPr>
              <a:t>Self harm</a:t>
            </a:r>
            <a:endParaRPr lang="en-IN" dirty="0" smtClean="0">
              <a:solidFill>
                <a:schemeClr val="tx1"/>
              </a:solidFill>
            </a:endParaRPr>
          </a:p>
          <a:p>
            <a:r>
              <a:rPr lang="en-US" dirty="0" smtClean="0">
                <a:solidFill>
                  <a:schemeClr val="tx1"/>
                </a:solidFill>
              </a:rPr>
              <a:t>Chronic </a:t>
            </a:r>
            <a:r>
              <a:rPr lang="en-US" dirty="0" smtClean="0">
                <a:solidFill>
                  <a:schemeClr val="tx1"/>
                </a:solidFill>
              </a:rPr>
              <a:t>respiratory disease</a:t>
            </a:r>
            <a:endParaRPr lang="en-IN" dirty="0" smtClean="0">
              <a:solidFill>
                <a:schemeClr val="tx1"/>
              </a:solidFill>
            </a:endParaRPr>
          </a:p>
          <a:p>
            <a:endParaRPr lang="en-IN" dirty="0">
              <a:solidFill>
                <a:schemeClr val="tx1"/>
              </a:solidFill>
            </a:endParaRPr>
          </a:p>
        </p:txBody>
      </p:sp>
      <p:pic>
        <p:nvPicPr>
          <p:cNvPr id="5" name="Picture Placeholder 4" descr="C:\Users\HP\OneDrive\Desktop\image for project\russsia.png"/>
          <p:cNvPicPr>
            <a:picLocks noGrp="1"/>
          </p:cNvPicPr>
          <p:nvPr>
            <p:ph type="pic" idx="1"/>
          </p:nvPr>
        </p:nvPicPr>
        <p:blipFill>
          <a:blip r:embed="rId2"/>
          <a:srcRect t="4805" b="4805"/>
          <a:stretch>
            <a:fillRect/>
          </a:stretch>
        </p:blipFill>
        <p:spPr bwMode="auto">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INDONESIA</a:t>
            </a:r>
            <a:endParaRPr lang="en-IN" dirty="0"/>
          </a:p>
        </p:txBody>
      </p:sp>
      <p:sp>
        <p:nvSpPr>
          <p:cNvPr id="4" name="Text Placeholder 3"/>
          <p:cNvSpPr>
            <a:spLocks noGrp="1"/>
          </p:cNvSpPr>
          <p:nvPr>
            <p:ph type="body" sz="half" idx="2"/>
          </p:nvPr>
        </p:nvSpPr>
        <p:spPr/>
        <p:txBody>
          <a:bodyPr>
            <a:normAutofit/>
          </a:bodyPr>
          <a:lstStyle/>
          <a:p>
            <a:r>
              <a:rPr lang="en-US" dirty="0" smtClean="0">
                <a:solidFill>
                  <a:schemeClr val="tx1"/>
                </a:solidFill>
              </a:rPr>
              <a:t>Top 5 cause of death in Indonesia – Cardiovascular </a:t>
            </a:r>
            <a:r>
              <a:rPr lang="en-US" dirty="0" smtClean="0">
                <a:solidFill>
                  <a:schemeClr val="tx1"/>
                </a:solidFill>
              </a:rPr>
              <a:t>Disease</a:t>
            </a:r>
            <a:r>
              <a:rPr lang="en-US" dirty="0" smtClean="0">
                <a:solidFill>
                  <a:schemeClr val="tx1"/>
                </a:solidFill>
              </a:rPr>
              <a:t>		    </a:t>
            </a:r>
            <a:r>
              <a:rPr lang="en-US" dirty="0" smtClean="0">
                <a:solidFill>
                  <a:schemeClr val="tx1"/>
                </a:solidFill>
              </a:rPr>
              <a:t>Neoplasm</a:t>
            </a:r>
            <a:endParaRPr lang="en-IN" dirty="0" smtClean="0">
              <a:solidFill>
                <a:schemeClr val="tx1"/>
              </a:solidFill>
            </a:endParaRPr>
          </a:p>
          <a:p>
            <a:r>
              <a:rPr lang="en-US" dirty="0" smtClean="0">
                <a:solidFill>
                  <a:schemeClr val="tx1"/>
                </a:solidFill>
              </a:rPr>
              <a:t> </a:t>
            </a:r>
            <a:r>
              <a:rPr lang="en-US" dirty="0" smtClean="0">
                <a:solidFill>
                  <a:schemeClr val="tx1"/>
                </a:solidFill>
              </a:rPr>
              <a:t>Digestive disease   </a:t>
            </a:r>
            <a:endParaRPr lang="en-IN" dirty="0" smtClean="0">
              <a:solidFill>
                <a:schemeClr val="tx1"/>
              </a:solidFill>
            </a:endParaRPr>
          </a:p>
          <a:p>
            <a:r>
              <a:rPr lang="en-US" dirty="0" smtClean="0">
                <a:solidFill>
                  <a:schemeClr val="tx1"/>
                </a:solidFill>
              </a:rPr>
              <a:t> </a:t>
            </a:r>
            <a:r>
              <a:rPr lang="en-US" dirty="0" smtClean="0">
                <a:solidFill>
                  <a:schemeClr val="tx1"/>
                </a:solidFill>
              </a:rPr>
              <a:t>Tuberculosis</a:t>
            </a:r>
            <a:endParaRPr lang="en-IN" dirty="0" smtClean="0">
              <a:solidFill>
                <a:schemeClr val="tx1"/>
              </a:solidFill>
            </a:endParaRPr>
          </a:p>
          <a:p>
            <a:r>
              <a:rPr lang="en-US" dirty="0" smtClean="0">
                <a:solidFill>
                  <a:schemeClr val="tx1"/>
                </a:solidFill>
              </a:rPr>
              <a:t> </a:t>
            </a:r>
            <a:r>
              <a:rPr lang="en-US" dirty="0" smtClean="0">
                <a:solidFill>
                  <a:schemeClr val="tx1"/>
                </a:solidFill>
              </a:rPr>
              <a:t>Diarrheal disease</a:t>
            </a:r>
            <a:endParaRPr lang="en-IN" dirty="0" smtClean="0">
              <a:solidFill>
                <a:schemeClr val="tx1"/>
              </a:solidFill>
            </a:endParaRPr>
          </a:p>
          <a:p>
            <a:endParaRPr lang="en-IN" dirty="0">
              <a:solidFill>
                <a:schemeClr val="tx1"/>
              </a:solidFill>
            </a:endParaRPr>
          </a:p>
        </p:txBody>
      </p:sp>
      <p:pic>
        <p:nvPicPr>
          <p:cNvPr id="5" name="Picture Placeholder 4" descr="C:\Users\HP\OneDrive\Desktop\image for project\indonesia.png"/>
          <p:cNvPicPr>
            <a:picLocks noGrp="1"/>
          </p:cNvPicPr>
          <p:nvPr>
            <p:ph type="pic" idx="1"/>
          </p:nvPr>
        </p:nvPicPr>
        <p:blipFill>
          <a:blip r:embed="rId2"/>
          <a:srcRect t="3280" b="3280"/>
          <a:stretch>
            <a:fillRect/>
          </a:stretch>
        </p:blipFill>
        <p:spPr bwMode="auto">
          <a:xfrm>
            <a:off x="3000375" y="609600"/>
            <a:ext cx="5867400" cy="40338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NIGERIA</a:t>
            </a:r>
            <a:endParaRPr lang="en-IN" dirty="0"/>
          </a:p>
        </p:txBody>
      </p:sp>
      <p:sp>
        <p:nvSpPr>
          <p:cNvPr id="4" name="Text Placeholder 3"/>
          <p:cNvSpPr>
            <a:spLocks noGrp="1"/>
          </p:cNvSpPr>
          <p:nvPr>
            <p:ph type="body" sz="half" idx="2"/>
          </p:nvPr>
        </p:nvSpPr>
        <p:spPr>
          <a:xfrm>
            <a:off x="285720" y="857232"/>
            <a:ext cx="2438400" cy="5257800"/>
          </a:xfrm>
        </p:spPr>
        <p:txBody>
          <a:bodyPr>
            <a:normAutofit/>
          </a:bodyPr>
          <a:lstStyle/>
          <a:p>
            <a:r>
              <a:rPr lang="en-US" dirty="0" smtClean="0">
                <a:solidFill>
                  <a:schemeClr val="tx1"/>
                </a:solidFill>
              </a:rPr>
              <a:t>Top 5 cause of death in </a:t>
            </a:r>
            <a:r>
              <a:rPr lang="en-US" dirty="0" smtClean="0">
                <a:solidFill>
                  <a:schemeClr val="tx1"/>
                </a:solidFill>
              </a:rPr>
              <a:t>Nigeria </a:t>
            </a:r>
            <a:r>
              <a:rPr lang="en-US" dirty="0" smtClean="0">
                <a:solidFill>
                  <a:schemeClr val="tx1"/>
                </a:solidFill>
              </a:rPr>
              <a:t>– </a:t>
            </a:r>
            <a:endParaRPr lang="en-US" dirty="0" smtClean="0">
              <a:solidFill>
                <a:schemeClr val="tx1"/>
              </a:solidFill>
            </a:endParaRPr>
          </a:p>
          <a:p>
            <a:r>
              <a:rPr lang="en-US" dirty="0" smtClean="0">
                <a:solidFill>
                  <a:schemeClr val="tx1"/>
                </a:solidFill>
              </a:rPr>
              <a:t>Diarrheal </a:t>
            </a:r>
            <a:r>
              <a:rPr lang="en-US" dirty="0" smtClean="0">
                <a:solidFill>
                  <a:schemeClr val="tx1"/>
                </a:solidFill>
              </a:rPr>
              <a:t>disease</a:t>
            </a:r>
            <a:endParaRPr lang="en-IN" dirty="0" smtClean="0">
              <a:solidFill>
                <a:schemeClr val="tx1"/>
              </a:solidFill>
            </a:endParaRPr>
          </a:p>
          <a:p>
            <a:r>
              <a:rPr lang="en-US" dirty="0" smtClean="0">
                <a:solidFill>
                  <a:schemeClr val="tx1"/>
                </a:solidFill>
              </a:rPr>
              <a:t> </a:t>
            </a:r>
            <a:r>
              <a:rPr lang="en-US" dirty="0" smtClean="0">
                <a:solidFill>
                  <a:schemeClr val="tx1"/>
                </a:solidFill>
              </a:rPr>
              <a:t>Malaria				        </a:t>
            </a:r>
            <a:r>
              <a:rPr lang="en-US" dirty="0" smtClean="0">
                <a:solidFill>
                  <a:schemeClr val="tx1"/>
                </a:solidFill>
              </a:rPr>
              <a:t>      </a:t>
            </a:r>
            <a:r>
              <a:rPr lang="en-US" dirty="0" smtClean="0">
                <a:solidFill>
                  <a:schemeClr val="tx1"/>
                </a:solidFill>
              </a:rPr>
              <a:t>Lower respiratory infection</a:t>
            </a:r>
            <a:endParaRPr lang="en-IN" dirty="0" smtClean="0">
              <a:solidFill>
                <a:schemeClr val="tx1"/>
              </a:solidFill>
            </a:endParaRPr>
          </a:p>
          <a:p>
            <a:r>
              <a:rPr lang="en-US" dirty="0" smtClean="0">
                <a:solidFill>
                  <a:schemeClr val="tx1"/>
                </a:solidFill>
              </a:rPr>
              <a:t> </a:t>
            </a:r>
            <a:r>
              <a:rPr lang="en-US" dirty="0" smtClean="0">
                <a:solidFill>
                  <a:schemeClr val="tx1"/>
                </a:solidFill>
              </a:rPr>
              <a:t>Neonatal disorder</a:t>
            </a:r>
            <a:endParaRPr lang="en-IN" dirty="0" smtClean="0">
              <a:solidFill>
                <a:schemeClr val="tx1"/>
              </a:solidFill>
            </a:endParaRPr>
          </a:p>
          <a:p>
            <a:r>
              <a:rPr lang="en-US" dirty="0" smtClean="0">
                <a:solidFill>
                  <a:schemeClr val="tx1"/>
                </a:solidFill>
              </a:rPr>
              <a:t> </a:t>
            </a:r>
            <a:r>
              <a:rPr lang="en-US" dirty="0" smtClean="0">
                <a:solidFill>
                  <a:schemeClr val="tx1"/>
                </a:solidFill>
              </a:rPr>
              <a:t>Cardio vascular disease   </a:t>
            </a:r>
            <a:endParaRPr lang="en-IN" dirty="0" smtClean="0">
              <a:solidFill>
                <a:schemeClr val="tx1"/>
              </a:solidFill>
            </a:endParaRPr>
          </a:p>
          <a:p>
            <a:r>
              <a:rPr lang="en-US" dirty="0" smtClean="0">
                <a:solidFill>
                  <a:schemeClr val="tx1"/>
                </a:solidFill>
              </a:rPr>
              <a:t>						</a:t>
            </a:r>
            <a:r>
              <a:rPr lang="en-US" dirty="0" smtClean="0"/>
              <a:t>       </a:t>
            </a:r>
            <a:endParaRPr lang="en-IN" dirty="0" smtClean="0"/>
          </a:p>
          <a:p>
            <a:endParaRPr lang="en-IN" dirty="0"/>
          </a:p>
        </p:txBody>
      </p:sp>
      <p:pic>
        <p:nvPicPr>
          <p:cNvPr id="5" name="Picture Placeholder 4" descr="C:\Users\HP\OneDrive\Desktop\image for project\nigeria.png"/>
          <p:cNvPicPr>
            <a:picLocks noGrp="1"/>
          </p:cNvPicPr>
          <p:nvPr>
            <p:ph type="pic" idx="1"/>
          </p:nvPr>
        </p:nvPicPr>
        <p:blipFill>
          <a:blip r:embed="rId2"/>
          <a:srcRect t="5273" b="5273"/>
          <a:stretch>
            <a:fillRect/>
          </a:stretch>
        </p:blipFill>
        <p:spPr bwMode="auto">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PAKISTAN</a:t>
            </a:r>
            <a:endParaRPr lang="en-IN" dirty="0"/>
          </a:p>
        </p:txBody>
      </p:sp>
      <p:sp>
        <p:nvSpPr>
          <p:cNvPr id="4" name="Text Placeholder 3"/>
          <p:cNvSpPr>
            <a:spLocks noGrp="1"/>
          </p:cNvSpPr>
          <p:nvPr>
            <p:ph type="body" sz="half" idx="2"/>
          </p:nvPr>
        </p:nvSpPr>
        <p:spPr/>
        <p:txBody>
          <a:bodyPr/>
          <a:lstStyle/>
          <a:p>
            <a:r>
              <a:rPr lang="en-US" dirty="0" smtClean="0">
                <a:solidFill>
                  <a:schemeClr val="tx1"/>
                </a:solidFill>
              </a:rPr>
              <a:t>Top 5 cause of death in Pakistan – </a:t>
            </a:r>
            <a:endParaRPr lang="en-US" dirty="0" smtClean="0">
              <a:solidFill>
                <a:schemeClr val="tx1"/>
              </a:solidFill>
            </a:endParaRPr>
          </a:p>
          <a:p>
            <a:r>
              <a:rPr lang="en-US" dirty="0" smtClean="0">
                <a:solidFill>
                  <a:schemeClr val="tx1"/>
                </a:solidFill>
              </a:rPr>
              <a:t>Neonatal </a:t>
            </a:r>
            <a:r>
              <a:rPr lang="en-US" dirty="0" smtClean="0">
                <a:solidFill>
                  <a:schemeClr val="tx1"/>
                </a:solidFill>
              </a:rPr>
              <a:t>disorder </a:t>
            </a:r>
            <a:endParaRPr lang="en-IN" dirty="0" smtClean="0">
              <a:solidFill>
                <a:schemeClr val="tx1"/>
              </a:solidFill>
            </a:endParaRPr>
          </a:p>
          <a:p>
            <a:r>
              <a:rPr lang="en-US" dirty="0" smtClean="0">
                <a:solidFill>
                  <a:schemeClr val="tx1"/>
                </a:solidFill>
              </a:rPr>
              <a:t>Cardio </a:t>
            </a:r>
            <a:r>
              <a:rPr lang="en-US" dirty="0" smtClean="0">
                <a:solidFill>
                  <a:schemeClr val="tx1"/>
                </a:solidFill>
              </a:rPr>
              <a:t>vascular disease</a:t>
            </a:r>
            <a:endParaRPr lang="en-IN" dirty="0" smtClean="0">
              <a:solidFill>
                <a:schemeClr val="tx1"/>
              </a:solidFill>
            </a:endParaRPr>
          </a:p>
          <a:p>
            <a:r>
              <a:rPr lang="en-US" dirty="0" smtClean="0">
                <a:solidFill>
                  <a:schemeClr val="tx1"/>
                </a:solidFill>
              </a:rPr>
              <a:t> </a:t>
            </a:r>
            <a:r>
              <a:rPr lang="en-US" dirty="0" smtClean="0">
                <a:solidFill>
                  <a:schemeClr val="tx1"/>
                </a:solidFill>
              </a:rPr>
              <a:t>Neoplasm</a:t>
            </a:r>
            <a:endParaRPr lang="en-IN" dirty="0" smtClean="0">
              <a:solidFill>
                <a:schemeClr val="tx1"/>
              </a:solidFill>
            </a:endParaRPr>
          </a:p>
          <a:p>
            <a:r>
              <a:rPr lang="en-US" dirty="0" smtClean="0">
                <a:solidFill>
                  <a:schemeClr val="tx1"/>
                </a:solidFill>
              </a:rPr>
              <a:t>Diarrheal </a:t>
            </a:r>
            <a:r>
              <a:rPr lang="en-US" dirty="0" smtClean="0">
                <a:solidFill>
                  <a:schemeClr val="tx1"/>
                </a:solidFill>
              </a:rPr>
              <a:t>disease          		</a:t>
            </a:r>
            <a:r>
              <a:rPr lang="en-US" dirty="0" smtClean="0">
                <a:solidFill>
                  <a:schemeClr val="tx1"/>
                </a:solidFill>
              </a:rPr>
              <a:t> Lower respiratory </a:t>
            </a:r>
            <a:r>
              <a:rPr lang="en-US" dirty="0" smtClean="0">
                <a:solidFill>
                  <a:schemeClr val="tx1"/>
                </a:solidFill>
              </a:rPr>
              <a:t>infection</a:t>
            </a:r>
            <a:endParaRPr lang="en-IN" dirty="0" smtClean="0">
              <a:solidFill>
                <a:schemeClr val="tx1"/>
              </a:solidFill>
            </a:endParaRPr>
          </a:p>
          <a:p>
            <a:r>
              <a:rPr lang="en-US" dirty="0" smtClean="0">
                <a:solidFill>
                  <a:schemeClr val="tx1"/>
                </a:solidFill>
              </a:rPr>
              <a:t>		</a:t>
            </a:r>
            <a:r>
              <a:rPr lang="en-US" dirty="0" smtClean="0"/>
              <a:t>			</a:t>
            </a:r>
            <a:endParaRPr lang="en-IN" dirty="0" smtClean="0"/>
          </a:p>
          <a:p>
            <a:endParaRPr lang="en-IN" dirty="0"/>
          </a:p>
        </p:txBody>
      </p:sp>
      <p:pic>
        <p:nvPicPr>
          <p:cNvPr id="5" name="Picture Placeholder 4" descr="C:\Users\HP\OneDrive\Desktop\image for project\pakistan.png"/>
          <p:cNvPicPr>
            <a:picLocks noGrp="1"/>
          </p:cNvPicPr>
          <p:nvPr>
            <p:ph type="pic" idx="1"/>
          </p:nvPr>
        </p:nvPicPr>
        <p:blipFill>
          <a:blip r:embed="rId2"/>
          <a:srcRect t="5273" b="5273"/>
          <a:stretch>
            <a:fillRect/>
          </a:stretch>
        </p:blipFill>
        <p:spPr bwMode="auto">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BRAZIL</a:t>
            </a:r>
            <a:endParaRPr lang="en-IN" dirty="0"/>
          </a:p>
        </p:txBody>
      </p:sp>
      <p:sp>
        <p:nvSpPr>
          <p:cNvPr id="4" name="Text Placeholder 3"/>
          <p:cNvSpPr>
            <a:spLocks noGrp="1"/>
          </p:cNvSpPr>
          <p:nvPr>
            <p:ph type="body" sz="half" idx="2"/>
          </p:nvPr>
        </p:nvSpPr>
        <p:spPr/>
        <p:txBody>
          <a:bodyPr/>
          <a:lstStyle/>
          <a:p>
            <a:r>
              <a:rPr lang="en-US" dirty="0" smtClean="0">
                <a:solidFill>
                  <a:schemeClr val="tx1"/>
                </a:solidFill>
              </a:rPr>
              <a:t>Top 5 cause of death in Brazil</a:t>
            </a:r>
            <a:r>
              <a:rPr lang="en-US" dirty="0" smtClean="0">
                <a:solidFill>
                  <a:schemeClr val="tx1"/>
                </a:solidFill>
              </a:rPr>
              <a:t>–</a:t>
            </a:r>
          </a:p>
          <a:p>
            <a:r>
              <a:rPr lang="en-US" dirty="0" smtClean="0">
                <a:solidFill>
                  <a:schemeClr val="tx1"/>
                </a:solidFill>
              </a:rPr>
              <a:t>Cardio </a:t>
            </a:r>
            <a:r>
              <a:rPr lang="en-US" dirty="0" smtClean="0">
                <a:solidFill>
                  <a:schemeClr val="tx1"/>
                </a:solidFill>
              </a:rPr>
              <a:t>vascular disease </a:t>
            </a:r>
            <a:endParaRPr lang="en-IN" dirty="0" smtClean="0">
              <a:solidFill>
                <a:schemeClr val="tx1"/>
              </a:solidFill>
            </a:endParaRPr>
          </a:p>
          <a:p>
            <a:r>
              <a:rPr lang="en-US" dirty="0" smtClean="0">
                <a:solidFill>
                  <a:schemeClr val="tx1"/>
                </a:solidFill>
              </a:rPr>
              <a:t>Neoplasm</a:t>
            </a:r>
            <a:endParaRPr lang="en-IN" dirty="0" smtClean="0">
              <a:solidFill>
                <a:schemeClr val="tx1"/>
              </a:solidFill>
            </a:endParaRPr>
          </a:p>
          <a:p>
            <a:r>
              <a:rPr lang="en-US" dirty="0" smtClean="0">
                <a:solidFill>
                  <a:schemeClr val="tx1"/>
                </a:solidFill>
              </a:rPr>
              <a:t>Lower </a:t>
            </a:r>
            <a:r>
              <a:rPr lang="en-US" dirty="0" smtClean="0">
                <a:solidFill>
                  <a:schemeClr val="tx1"/>
                </a:solidFill>
              </a:rPr>
              <a:t>respiratory infection</a:t>
            </a:r>
            <a:endParaRPr lang="en-IN" dirty="0" smtClean="0">
              <a:solidFill>
                <a:schemeClr val="tx1"/>
              </a:solidFill>
            </a:endParaRPr>
          </a:p>
          <a:p>
            <a:r>
              <a:rPr lang="en-US" dirty="0" smtClean="0">
                <a:solidFill>
                  <a:schemeClr val="tx1"/>
                </a:solidFill>
              </a:rPr>
              <a:t> </a:t>
            </a:r>
            <a:r>
              <a:rPr lang="en-US" dirty="0" smtClean="0">
                <a:solidFill>
                  <a:schemeClr val="tx1"/>
                </a:solidFill>
              </a:rPr>
              <a:t>Digestive disease</a:t>
            </a:r>
            <a:endParaRPr lang="en-IN" dirty="0" smtClean="0">
              <a:solidFill>
                <a:schemeClr val="tx1"/>
              </a:solidFill>
            </a:endParaRPr>
          </a:p>
          <a:p>
            <a:r>
              <a:rPr lang="en-US" dirty="0" smtClean="0">
                <a:solidFill>
                  <a:schemeClr val="tx1"/>
                </a:solidFill>
              </a:rPr>
              <a:t> Interpersonal violence </a:t>
            </a:r>
            <a:endParaRPr lang="en-IN" dirty="0">
              <a:solidFill>
                <a:schemeClr val="tx1"/>
              </a:solidFill>
            </a:endParaRPr>
          </a:p>
        </p:txBody>
      </p:sp>
      <p:pic>
        <p:nvPicPr>
          <p:cNvPr id="5" name="Picture Placeholder 4" descr="C:\Users\HP\OneDrive\Desktop\image for project\brazil.png"/>
          <p:cNvPicPr>
            <a:picLocks noGrp="1"/>
          </p:cNvPicPr>
          <p:nvPr>
            <p:ph type="pic" idx="1"/>
          </p:nvPr>
        </p:nvPicPr>
        <p:blipFill>
          <a:blip r:embed="rId2"/>
          <a:srcRect t="4527" b="4527"/>
          <a:stretch>
            <a:fillRect/>
          </a:stretch>
        </p:blipFill>
        <p:spPr bwMode="auto">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OneDrive\Desktop\agenda.jpg"/>
          <p:cNvPicPr>
            <a:picLocks noGrp="1" noChangeAspect="1" noChangeArrowheads="1"/>
          </p:cNvPicPr>
          <p:nvPr>
            <p:ph sz="half" idx="1"/>
          </p:nvPr>
        </p:nvPicPr>
        <p:blipFill>
          <a:blip r:embed="rId2"/>
          <a:srcRect/>
          <a:stretch>
            <a:fillRect/>
          </a:stretch>
        </p:blipFill>
        <p:spPr bwMode="auto">
          <a:xfrm>
            <a:off x="495300" y="1428736"/>
            <a:ext cx="3962400" cy="4786345"/>
          </a:xfrm>
          <a:prstGeom prst="rect">
            <a:avLst/>
          </a:prstGeom>
          <a:noFill/>
        </p:spPr>
      </p:pic>
      <p:sp>
        <p:nvSpPr>
          <p:cNvPr id="6" name="Content Placeholder 5"/>
          <p:cNvSpPr>
            <a:spLocks noGrp="1"/>
          </p:cNvSpPr>
          <p:nvPr>
            <p:ph sz="half" idx="2"/>
          </p:nvPr>
        </p:nvSpPr>
        <p:spPr>
          <a:xfrm>
            <a:off x="4648200" y="1643050"/>
            <a:ext cx="4038600" cy="4483113"/>
          </a:xfrm>
        </p:spPr>
        <p:txBody>
          <a:bodyPr/>
          <a:lstStyle/>
          <a:p>
            <a:pPr lvl="0"/>
            <a:r>
              <a:rPr lang="en-US" b="1" dirty="0" smtClean="0"/>
              <a:t>Introduction</a:t>
            </a:r>
          </a:p>
          <a:p>
            <a:pPr lvl="0"/>
            <a:r>
              <a:rPr lang="en-US" b="1" dirty="0" smtClean="0"/>
              <a:t>Data set </a:t>
            </a:r>
          </a:p>
          <a:p>
            <a:pPr lvl="0"/>
            <a:r>
              <a:rPr lang="en-US" b="1" dirty="0" smtClean="0"/>
              <a:t>EDA</a:t>
            </a:r>
          </a:p>
          <a:p>
            <a:pPr lvl="0"/>
            <a:r>
              <a:rPr lang="en-US" b="1" dirty="0" err="1" smtClean="0"/>
              <a:t>Visualisation</a:t>
            </a:r>
            <a:endParaRPr lang="en-US" b="1" dirty="0" smtClean="0"/>
          </a:p>
          <a:p>
            <a:pPr lvl="0"/>
            <a:r>
              <a:rPr lang="en-US" b="1" dirty="0" smtClean="0"/>
              <a:t>Conclusion</a:t>
            </a:r>
          </a:p>
          <a:p>
            <a:pPr lvl="0"/>
            <a:endParaRPr lang="en-IN" b="1" dirty="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JAPAN</a:t>
            </a:r>
            <a:endParaRPr lang="en-IN" dirty="0"/>
          </a:p>
        </p:txBody>
      </p:sp>
      <p:sp>
        <p:nvSpPr>
          <p:cNvPr id="4" name="Text Placeholder 3"/>
          <p:cNvSpPr>
            <a:spLocks noGrp="1"/>
          </p:cNvSpPr>
          <p:nvPr>
            <p:ph type="body" sz="half" idx="2"/>
          </p:nvPr>
        </p:nvSpPr>
        <p:spPr/>
        <p:txBody>
          <a:bodyPr/>
          <a:lstStyle/>
          <a:p>
            <a:r>
              <a:rPr lang="en-US" dirty="0" smtClean="0">
                <a:solidFill>
                  <a:schemeClr val="tx1"/>
                </a:solidFill>
              </a:rPr>
              <a:t>Top 5 cause of death in Japan– </a:t>
            </a:r>
            <a:endParaRPr lang="en-US" dirty="0" smtClean="0">
              <a:solidFill>
                <a:schemeClr val="tx1"/>
              </a:solidFill>
            </a:endParaRPr>
          </a:p>
          <a:p>
            <a:r>
              <a:rPr lang="en-US" dirty="0" smtClean="0">
                <a:solidFill>
                  <a:schemeClr val="tx1"/>
                </a:solidFill>
              </a:rPr>
              <a:t>Neoplasm</a:t>
            </a:r>
            <a:endParaRPr lang="en-IN" dirty="0" smtClean="0">
              <a:solidFill>
                <a:schemeClr val="tx1"/>
              </a:solidFill>
            </a:endParaRPr>
          </a:p>
          <a:p>
            <a:r>
              <a:rPr lang="en-US" dirty="0" smtClean="0">
                <a:solidFill>
                  <a:schemeClr val="tx1"/>
                </a:solidFill>
              </a:rPr>
              <a:t>Cardio </a:t>
            </a:r>
            <a:r>
              <a:rPr lang="en-US" dirty="0" smtClean="0">
                <a:solidFill>
                  <a:schemeClr val="tx1"/>
                </a:solidFill>
              </a:rPr>
              <a:t>vascular disease </a:t>
            </a:r>
            <a:endParaRPr lang="en-IN" dirty="0" smtClean="0">
              <a:solidFill>
                <a:schemeClr val="tx1"/>
              </a:solidFill>
            </a:endParaRPr>
          </a:p>
          <a:p>
            <a:r>
              <a:rPr lang="en-US" dirty="0" smtClean="0">
                <a:solidFill>
                  <a:schemeClr val="tx1"/>
                </a:solidFill>
              </a:rPr>
              <a:t>Lower respiratory </a:t>
            </a:r>
            <a:r>
              <a:rPr lang="en-US" dirty="0" smtClean="0">
                <a:solidFill>
                  <a:schemeClr val="tx1"/>
                </a:solidFill>
              </a:rPr>
              <a:t>infection</a:t>
            </a:r>
            <a:endParaRPr lang="en-IN" dirty="0" smtClean="0">
              <a:solidFill>
                <a:schemeClr val="tx1"/>
              </a:solidFill>
            </a:endParaRPr>
          </a:p>
          <a:p>
            <a:r>
              <a:rPr lang="en-US" dirty="0" smtClean="0">
                <a:solidFill>
                  <a:schemeClr val="tx1"/>
                </a:solidFill>
              </a:rPr>
              <a:t> </a:t>
            </a:r>
            <a:r>
              <a:rPr lang="en-US" dirty="0" smtClean="0">
                <a:solidFill>
                  <a:schemeClr val="tx1"/>
                </a:solidFill>
              </a:rPr>
              <a:t>Dementias</a:t>
            </a:r>
            <a:endParaRPr lang="en-IN" dirty="0" smtClean="0">
              <a:solidFill>
                <a:schemeClr val="tx1"/>
              </a:solidFill>
            </a:endParaRPr>
          </a:p>
          <a:p>
            <a:r>
              <a:rPr lang="en-US" dirty="0" smtClean="0">
                <a:solidFill>
                  <a:schemeClr val="tx1"/>
                </a:solidFill>
              </a:rPr>
              <a:t>Digestive </a:t>
            </a:r>
            <a:r>
              <a:rPr lang="en-US" dirty="0" smtClean="0">
                <a:solidFill>
                  <a:schemeClr val="tx1"/>
                </a:solidFill>
              </a:rPr>
              <a:t>disease</a:t>
            </a:r>
            <a:endParaRPr lang="en-IN" dirty="0" smtClean="0">
              <a:solidFill>
                <a:schemeClr val="tx1"/>
              </a:solidFill>
            </a:endParaRPr>
          </a:p>
          <a:p>
            <a:r>
              <a:rPr lang="en-US" dirty="0" smtClean="0"/>
              <a:t> </a:t>
            </a:r>
            <a:endParaRPr lang="en-IN" dirty="0" smtClean="0"/>
          </a:p>
          <a:p>
            <a:endParaRPr lang="en-IN" dirty="0"/>
          </a:p>
        </p:txBody>
      </p:sp>
      <p:pic>
        <p:nvPicPr>
          <p:cNvPr id="5" name="Picture Placeholder 4" descr="C:\Users\HP\OneDrive\Desktop\image for project\japan.png"/>
          <p:cNvPicPr>
            <a:picLocks noGrp="1"/>
          </p:cNvPicPr>
          <p:nvPr>
            <p:ph type="pic" idx="1"/>
          </p:nvPr>
        </p:nvPicPr>
        <p:blipFill>
          <a:blip r:embed="rId2"/>
          <a:srcRect t="4527" b="4527"/>
          <a:stretch>
            <a:fillRect/>
          </a:stretch>
        </p:blipFill>
        <p:spPr bwMode="auto">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GERMANY</a:t>
            </a:r>
            <a:endParaRPr lang="en-IN" dirty="0"/>
          </a:p>
        </p:txBody>
      </p:sp>
      <p:sp>
        <p:nvSpPr>
          <p:cNvPr id="4" name="Text Placeholder 3"/>
          <p:cNvSpPr>
            <a:spLocks noGrp="1"/>
          </p:cNvSpPr>
          <p:nvPr>
            <p:ph type="body" sz="half" idx="2"/>
          </p:nvPr>
        </p:nvSpPr>
        <p:spPr/>
        <p:txBody>
          <a:bodyPr/>
          <a:lstStyle/>
          <a:p>
            <a:r>
              <a:rPr lang="en-US" dirty="0" smtClean="0">
                <a:solidFill>
                  <a:schemeClr val="tx1"/>
                </a:solidFill>
              </a:rPr>
              <a:t>Top 5 cause of death in </a:t>
            </a:r>
            <a:r>
              <a:rPr lang="en-US" dirty="0" smtClean="0">
                <a:solidFill>
                  <a:schemeClr val="tx1"/>
                </a:solidFill>
              </a:rPr>
              <a:t>Germany– </a:t>
            </a:r>
          </a:p>
          <a:p>
            <a:r>
              <a:rPr lang="en-US" dirty="0" smtClean="0">
                <a:solidFill>
                  <a:schemeClr val="tx1"/>
                </a:solidFill>
              </a:rPr>
              <a:t>Cardio </a:t>
            </a:r>
            <a:r>
              <a:rPr lang="en-US" dirty="0" smtClean="0">
                <a:solidFill>
                  <a:schemeClr val="tx1"/>
                </a:solidFill>
              </a:rPr>
              <a:t>vascular disease </a:t>
            </a:r>
            <a:endParaRPr lang="en-IN" dirty="0" smtClean="0">
              <a:solidFill>
                <a:schemeClr val="tx1"/>
              </a:solidFill>
            </a:endParaRPr>
          </a:p>
          <a:p>
            <a:r>
              <a:rPr lang="en-US" dirty="0" smtClean="0">
                <a:solidFill>
                  <a:schemeClr val="tx1"/>
                </a:solidFill>
              </a:rPr>
              <a:t>Neoplasm</a:t>
            </a:r>
            <a:endParaRPr lang="en-IN" dirty="0" smtClean="0">
              <a:solidFill>
                <a:schemeClr val="tx1"/>
              </a:solidFill>
            </a:endParaRPr>
          </a:p>
          <a:p>
            <a:r>
              <a:rPr lang="en-US" dirty="0" smtClean="0">
                <a:solidFill>
                  <a:schemeClr val="tx1"/>
                </a:solidFill>
              </a:rPr>
              <a:t> </a:t>
            </a:r>
            <a:r>
              <a:rPr lang="en-US" dirty="0" smtClean="0">
                <a:solidFill>
                  <a:schemeClr val="tx1"/>
                </a:solidFill>
              </a:rPr>
              <a:t>Digestive </a:t>
            </a:r>
            <a:r>
              <a:rPr lang="en-US" dirty="0" smtClean="0">
                <a:solidFill>
                  <a:schemeClr val="tx1"/>
                </a:solidFill>
              </a:rPr>
              <a:t>disease</a:t>
            </a:r>
            <a:endParaRPr lang="en-IN" dirty="0" smtClean="0">
              <a:solidFill>
                <a:schemeClr val="tx1"/>
              </a:solidFill>
            </a:endParaRPr>
          </a:p>
          <a:p>
            <a:r>
              <a:rPr lang="en-US" dirty="0" err="1" smtClean="0">
                <a:solidFill>
                  <a:schemeClr val="tx1"/>
                </a:solidFill>
              </a:rPr>
              <a:t>Cronic</a:t>
            </a:r>
            <a:r>
              <a:rPr lang="en-US" dirty="0" smtClean="0">
                <a:solidFill>
                  <a:schemeClr val="tx1"/>
                </a:solidFill>
              </a:rPr>
              <a:t> Respiratory disease</a:t>
            </a:r>
            <a:endParaRPr lang="en-IN" dirty="0" smtClean="0">
              <a:solidFill>
                <a:schemeClr val="tx1"/>
              </a:solidFill>
            </a:endParaRPr>
          </a:p>
          <a:p>
            <a:r>
              <a:rPr lang="en-US" dirty="0" smtClean="0">
                <a:solidFill>
                  <a:schemeClr val="tx1"/>
                </a:solidFill>
              </a:rPr>
              <a:t>		 Dementias</a:t>
            </a:r>
            <a:endParaRPr lang="en-IN" dirty="0" smtClean="0">
              <a:solidFill>
                <a:schemeClr val="tx1"/>
              </a:solidFill>
            </a:endParaRPr>
          </a:p>
          <a:p>
            <a:endParaRPr lang="en-IN" dirty="0"/>
          </a:p>
        </p:txBody>
      </p:sp>
      <p:pic>
        <p:nvPicPr>
          <p:cNvPr id="5" name="Picture Placeholder 4" descr="C:\Users\HP\OneDrive\Desktop\image for project\germany.png"/>
          <p:cNvPicPr>
            <a:picLocks noGrp="1"/>
          </p:cNvPicPr>
          <p:nvPr>
            <p:ph type="pic" idx="1"/>
          </p:nvPr>
        </p:nvPicPr>
        <p:blipFill>
          <a:blip r:embed="rId2"/>
          <a:srcRect t="4805" b="4805"/>
          <a:stretch>
            <a:fillRect/>
          </a:stretch>
        </p:blipFill>
        <p:spPr bwMode="auto">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TOP 5 REASONS BEHIND DEATH IN THE WORLD ARE </a:t>
            </a:r>
            <a:r>
              <a:rPr lang="en-IN" dirty="0" smtClean="0"/>
              <a:t/>
            </a:r>
            <a:br>
              <a:rPr lang="en-IN" dirty="0" smtClean="0"/>
            </a:br>
            <a:endParaRPr lang="en-IN" dirty="0"/>
          </a:p>
        </p:txBody>
      </p:sp>
      <p:sp>
        <p:nvSpPr>
          <p:cNvPr id="4" name="Text Placeholder 3"/>
          <p:cNvSpPr>
            <a:spLocks noGrp="1"/>
          </p:cNvSpPr>
          <p:nvPr>
            <p:ph type="body" sz="half" idx="2"/>
          </p:nvPr>
        </p:nvSpPr>
        <p:spPr/>
        <p:txBody>
          <a:bodyPr/>
          <a:lstStyle/>
          <a:p>
            <a:r>
              <a:rPr lang="en-US" dirty="0" smtClean="0"/>
              <a:t>Cardio </a:t>
            </a:r>
            <a:r>
              <a:rPr lang="en-US" dirty="0" smtClean="0"/>
              <a:t>vascular disease (30.5%)</a:t>
            </a:r>
            <a:endParaRPr lang="en-IN" dirty="0" smtClean="0"/>
          </a:p>
          <a:p>
            <a:r>
              <a:rPr lang="en-US" dirty="0" smtClean="0"/>
              <a:t>Neoplasm (15.65%)</a:t>
            </a:r>
            <a:endParaRPr lang="en-IN" dirty="0" smtClean="0"/>
          </a:p>
          <a:p>
            <a:r>
              <a:rPr lang="en-US" dirty="0" smtClean="0"/>
              <a:t>Chronic Respiratory disease (7.13%)</a:t>
            </a:r>
            <a:endParaRPr lang="en-IN" dirty="0" smtClean="0"/>
          </a:p>
          <a:p>
            <a:r>
              <a:rPr lang="en-US" dirty="0" smtClean="0"/>
              <a:t>Lower respiratory infection (5.71%)</a:t>
            </a:r>
            <a:endParaRPr lang="en-IN" dirty="0" smtClean="0"/>
          </a:p>
          <a:p>
            <a:r>
              <a:rPr lang="en-US" dirty="0" smtClean="0"/>
              <a:t>Neonatal disorders (5.24%)</a:t>
            </a:r>
            <a:endParaRPr lang="en-IN" dirty="0" smtClean="0"/>
          </a:p>
          <a:p>
            <a:r>
              <a:rPr lang="en-US" dirty="0" smtClean="0"/>
              <a:t> </a:t>
            </a:r>
            <a:endParaRPr lang="en-IN" dirty="0" smtClean="0"/>
          </a:p>
          <a:p>
            <a:endParaRPr lang="en-IN" dirty="0"/>
          </a:p>
        </p:txBody>
      </p:sp>
      <p:pic>
        <p:nvPicPr>
          <p:cNvPr id="5" name="Picture Placeholder 4" descr="C:\Users\HP\OneDrive\Desktop\image for project\reason of death.png"/>
          <p:cNvPicPr>
            <a:picLocks noGrp="1"/>
          </p:cNvPicPr>
          <p:nvPr>
            <p:ph type="pic" idx="1"/>
          </p:nvPr>
        </p:nvPicPr>
        <p:blipFill>
          <a:blip r:embed="rId2"/>
          <a:srcRect t="6041" b="6041"/>
          <a:stretch>
            <a:fillRect/>
          </a:stretch>
        </p:blipFill>
        <p:spPr bwMode="auto">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Autofit/>
          </a:bodyPr>
          <a:lstStyle/>
          <a:p>
            <a:r>
              <a:rPr lang="en-US" sz="3200" dirty="0" smtClean="0"/>
              <a:t>NOW TOP 5 FAVORABLE COUNTRIES FOR THE TOP 5 KILLERS</a:t>
            </a:r>
            <a:r>
              <a:rPr lang="en-IN" sz="3200" dirty="0" smtClean="0"/>
              <a:t/>
            </a:r>
            <a:br>
              <a:rPr lang="en-IN" sz="3200" dirty="0" smtClean="0"/>
            </a:br>
            <a:r>
              <a:rPr lang="en-US" sz="3200" dirty="0" smtClean="0"/>
              <a:t> </a:t>
            </a:r>
            <a:endParaRPr lang="en-IN" sz="3200" dirty="0"/>
          </a:p>
        </p:txBody>
      </p:sp>
      <p:sp>
        <p:nvSpPr>
          <p:cNvPr id="3" name="Title 2"/>
          <p:cNvSpPr>
            <a:spLocks noGrp="1"/>
          </p:cNvSpPr>
          <p:nvPr>
            <p:ph type="title"/>
          </p:nvPr>
        </p:nvSpPr>
        <p:spPr/>
        <p:txBody>
          <a:bodyPr/>
          <a:lstStyle/>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CARDIO VASCULAR DISEASE (30.5%)</a:t>
            </a:r>
            <a:r>
              <a:rPr lang="en-IN" dirty="0" smtClean="0"/>
              <a:t/>
            </a:r>
            <a:br>
              <a:rPr lang="en-IN" dirty="0" smtClean="0"/>
            </a:br>
            <a:r>
              <a:rPr lang="en-IN" dirty="0" smtClean="0"/>
              <a:t/>
            </a:r>
            <a:br>
              <a:rPr lang="en-IN" dirty="0" smtClean="0"/>
            </a:br>
            <a:endParaRPr lang="en-IN" dirty="0"/>
          </a:p>
        </p:txBody>
      </p:sp>
      <p:sp>
        <p:nvSpPr>
          <p:cNvPr id="4" name="Text Placeholder 3"/>
          <p:cNvSpPr>
            <a:spLocks noGrp="1"/>
          </p:cNvSpPr>
          <p:nvPr>
            <p:ph type="body" sz="half" idx="2"/>
          </p:nvPr>
        </p:nvSpPr>
        <p:spPr/>
        <p:txBody>
          <a:bodyPr/>
          <a:lstStyle/>
          <a:p>
            <a:r>
              <a:rPr lang="en-US" sz="2400" dirty="0" smtClean="0">
                <a:solidFill>
                  <a:schemeClr val="tx1"/>
                </a:solidFill>
              </a:rPr>
              <a:t>China is the country where Cardiovascular disease occurred highest followed by India</a:t>
            </a:r>
            <a:endParaRPr lang="en-IN" sz="2400" dirty="0" smtClean="0">
              <a:solidFill>
                <a:schemeClr val="tx1"/>
              </a:solidFill>
            </a:endParaRPr>
          </a:p>
          <a:p>
            <a:endParaRPr lang="en-IN" dirty="0"/>
          </a:p>
        </p:txBody>
      </p:sp>
      <p:pic>
        <p:nvPicPr>
          <p:cNvPr id="5" name="Picture Placeholder 4" descr="C:\Users\HP\OneDrive\Desktop\image for project\cardiovascular.png"/>
          <p:cNvPicPr>
            <a:picLocks noGrp="1"/>
          </p:cNvPicPr>
          <p:nvPr>
            <p:ph type="pic" idx="1"/>
          </p:nvPr>
        </p:nvPicPr>
        <p:blipFill>
          <a:blip r:embed="rId2"/>
          <a:srcRect l="893" r="893"/>
          <a:stretch>
            <a:fillRect/>
          </a:stretch>
        </p:blipFill>
        <p:spPr bwMode="auto">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NEOPLASM (15.65%)</a:t>
            </a:r>
            <a:r>
              <a:rPr lang="en-IN" dirty="0" smtClean="0"/>
              <a:t/>
            </a:r>
            <a:br>
              <a:rPr lang="en-IN" dirty="0" smtClean="0"/>
            </a:br>
            <a:endParaRPr lang="en-IN" dirty="0"/>
          </a:p>
        </p:txBody>
      </p:sp>
      <p:sp>
        <p:nvSpPr>
          <p:cNvPr id="4" name="Text Placeholder 3"/>
          <p:cNvSpPr>
            <a:spLocks noGrp="1"/>
          </p:cNvSpPr>
          <p:nvPr>
            <p:ph type="body" sz="half" idx="2"/>
          </p:nvPr>
        </p:nvSpPr>
        <p:spPr/>
        <p:txBody>
          <a:bodyPr/>
          <a:lstStyle/>
          <a:p>
            <a:r>
              <a:rPr lang="en-US" sz="2400" dirty="0" smtClean="0">
                <a:solidFill>
                  <a:schemeClr val="tx1"/>
                </a:solidFill>
              </a:rPr>
              <a:t>China is the country where Neoplasm occurred highest followed by  United states and India</a:t>
            </a:r>
            <a:endParaRPr lang="en-IN" sz="2400" dirty="0" smtClean="0">
              <a:solidFill>
                <a:schemeClr val="tx1"/>
              </a:solidFill>
            </a:endParaRPr>
          </a:p>
          <a:p>
            <a:r>
              <a:rPr lang="en-US" b="1" dirty="0" smtClean="0"/>
              <a:t> </a:t>
            </a:r>
            <a:endParaRPr lang="en-IN" dirty="0" smtClean="0"/>
          </a:p>
          <a:p>
            <a:endParaRPr lang="en-IN" b="1" dirty="0"/>
          </a:p>
        </p:txBody>
      </p:sp>
      <p:pic>
        <p:nvPicPr>
          <p:cNvPr id="5" name="Picture Placeholder 4" descr="C:\Users\HP\OneDrive\Desktop\image for project\NEOPLASM.png"/>
          <p:cNvPicPr>
            <a:picLocks noGrp="1"/>
          </p:cNvPicPr>
          <p:nvPr>
            <p:ph type="pic" idx="1"/>
          </p:nvPr>
        </p:nvPicPr>
        <p:blipFill>
          <a:blip r:embed="rId2"/>
          <a:srcRect l="73" r="73"/>
          <a:stretch>
            <a:fillRect/>
          </a:stretch>
        </p:blipFill>
        <p:spPr bwMode="auto">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CHRONIC RESPIRATORY DISEASE (7.13%)</a:t>
            </a:r>
            <a:r>
              <a:rPr lang="en-IN" dirty="0" smtClean="0"/>
              <a:t/>
            </a:r>
            <a:br>
              <a:rPr lang="en-IN" dirty="0" smtClean="0"/>
            </a:br>
            <a:endParaRPr lang="en-IN" dirty="0"/>
          </a:p>
        </p:txBody>
      </p:sp>
      <p:sp>
        <p:nvSpPr>
          <p:cNvPr id="4" name="Text Placeholder 3"/>
          <p:cNvSpPr>
            <a:spLocks noGrp="1"/>
          </p:cNvSpPr>
          <p:nvPr>
            <p:ph type="body" sz="half" idx="2"/>
          </p:nvPr>
        </p:nvSpPr>
        <p:spPr/>
        <p:txBody>
          <a:bodyPr/>
          <a:lstStyle/>
          <a:p>
            <a:r>
              <a:rPr lang="en-US" sz="2400" dirty="0" smtClean="0">
                <a:solidFill>
                  <a:schemeClr val="tx1"/>
                </a:solidFill>
              </a:rPr>
              <a:t>China is the country where Chronic Respiratory disease occurred highest followed by India</a:t>
            </a:r>
            <a:endParaRPr lang="en-IN" sz="2400" dirty="0" smtClean="0">
              <a:solidFill>
                <a:schemeClr val="tx1"/>
              </a:solidFill>
            </a:endParaRPr>
          </a:p>
          <a:p>
            <a:endParaRPr lang="en-IN" dirty="0"/>
          </a:p>
        </p:txBody>
      </p:sp>
      <p:pic>
        <p:nvPicPr>
          <p:cNvPr id="5" name="Picture Placeholder 4" descr="C:\Users\HP\OneDrive\Desktop\image for project\CHRONIC RESPIRATORY DISEASE (7.13%).png"/>
          <p:cNvPicPr>
            <a:picLocks noGrp="1"/>
          </p:cNvPicPr>
          <p:nvPr>
            <p:ph type="pic" idx="1"/>
          </p:nvPr>
        </p:nvPicPr>
        <p:blipFill>
          <a:blip r:embed="rId2"/>
          <a:srcRect l="893" r="893"/>
          <a:stretch>
            <a:fillRect/>
          </a:stretch>
        </p:blipFill>
        <p:spPr bwMode="auto">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 RESPIRATORY INFECTION (5.71%)</a:t>
            </a:r>
            <a:r>
              <a:rPr lang="en-IN" dirty="0" smtClean="0"/>
              <a:t/>
            </a:r>
            <a:br>
              <a:rPr lang="en-IN" dirty="0" smtClean="0"/>
            </a:br>
            <a:endParaRPr lang="en-IN" dirty="0"/>
          </a:p>
        </p:txBody>
      </p:sp>
      <p:sp>
        <p:nvSpPr>
          <p:cNvPr id="4" name="Text Placeholder 3"/>
          <p:cNvSpPr>
            <a:spLocks noGrp="1"/>
          </p:cNvSpPr>
          <p:nvPr>
            <p:ph type="body" sz="half" idx="2"/>
          </p:nvPr>
        </p:nvSpPr>
        <p:spPr>
          <a:xfrm>
            <a:off x="285720" y="857232"/>
            <a:ext cx="2438400" cy="5257800"/>
          </a:xfrm>
        </p:spPr>
        <p:txBody>
          <a:bodyPr/>
          <a:lstStyle/>
          <a:p>
            <a:r>
              <a:rPr lang="en-US" sz="2400" dirty="0" smtClean="0">
                <a:solidFill>
                  <a:schemeClr val="tx1"/>
                </a:solidFill>
              </a:rPr>
              <a:t>India is the country where Lower  Respiratory infections occurred highest followed by China</a:t>
            </a:r>
            <a:endParaRPr lang="en-IN" sz="2400" dirty="0" smtClean="0">
              <a:solidFill>
                <a:schemeClr val="tx1"/>
              </a:solidFill>
            </a:endParaRPr>
          </a:p>
          <a:p>
            <a:endParaRPr lang="en-IN" dirty="0"/>
          </a:p>
        </p:txBody>
      </p:sp>
      <p:pic>
        <p:nvPicPr>
          <p:cNvPr id="5" name="Picture Placeholder 4" descr="C:\Users\HP\OneDrive\Desktop\image for project\LOWER RESPIRATORY INFECTION.png"/>
          <p:cNvPicPr>
            <a:picLocks noGrp="1"/>
          </p:cNvPicPr>
          <p:nvPr>
            <p:ph type="pic" idx="1"/>
          </p:nvPr>
        </p:nvPicPr>
        <p:blipFill>
          <a:blip r:embed="rId2"/>
          <a:srcRect l="2925" r="2925"/>
          <a:stretch>
            <a:fillRect/>
          </a:stretch>
        </p:blipFill>
        <p:spPr bwMode="auto">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NEONATAL DISORDERS (5.24%)</a:t>
            </a:r>
            <a:r>
              <a:rPr lang="en-IN" dirty="0" smtClean="0"/>
              <a:t/>
            </a:r>
            <a:br>
              <a:rPr lang="en-IN" dirty="0" smtClean="0"/>
            </a:br>
            <a:endParaRPr lang="en-IN" dirty="0"/>
          </a:p>
        </p:txBody>
      </p:sp>
      <p:sp>
        <p:nvSpPr>
          <p:cNvPr id="4" name="Text Placeholder 3"/>
          <p:cNvSpPr>
            <a:spLocks noGrp="1"/>
          </p:cNvSpPr>
          <p:nvPr>
            <p:ph type="body" sz="half" idx="2"/>
          </p:nvPr>
        </p:nvSpPr>
        <p:spPr/>
        <p:txBody>
          <a:bodyPr/>
          <a:lstStyle/>
          <a:p>
            <a:r>
              <a:rPr lang="en-US" dirty="0" smtClean="0"/>
              <a:t> </a:t>
            </a:r>
            <a:endParaRPr lang="en-IN" dirty="0" smtClean="0"/>
          </a:p>
          <a:p>
            <a:r>
              <a:rPr lang="en-US" sz="2400" dirty="0" smtClean="0">
                <a:solidFill>
                  <a:schemeClr val="tx1"/>
                </a:solidFill>
              </a:rPr>
              <a:t>India is the country where Neonatal disorder occurred highest followed by Pakistan.</a:t>
            </a:r>
            <a:endParaRPr lang="en-IN" sz="2400" dirty="0" smtClean="0">
              <a:solidFill>
                <a:schemeClr val="tx1"/>
              </a:solidFill>
            </a:endParaRPr>
          </a:p>
          <a:p>
            <a:endParaRPr lang="en-IN" dirty="0"/>
          </a:p>
        </p:txBody>
      </p:sp>
      <p:pic>
        <p:nvPicPr>
          <p:cNvPr id="5" name="Picture Placeholder 4" descr="C:\Users\HP\OneDrive\Desktop\image for project\NEONATAL DISORDERS.png"/>
          <p:cNvPicPr>
            <a:picLocks noGrp="1"/>
          </p:cNvPicPr>
          <p:nvPr>
            <p:ph type="pic" idx="1"/>
          </p:nvPr>
        </p:nvPicPr>
        <p:blipFill>
          <a:blip r:embed="rId2"/>
          <a:srcRect l="3384" r="3384"/>
          <a:stretch>
            <a:fillRect/>
          </a:stretch>
        </p:blipFill>
        <p:spPr bwMode="auto">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endParaRPr lang="en-IN" dirty="0"/>
          </a:p>
        </p:txBody>
      </p:sp>
      <p:sp>
        <p:nvSpPr>
          <p:cNvPr id="6" name="Content Placeholder 5"/>
          <p:cNvSpPr>
            <a:spLocks noGrp="1"/>
          </p:cNvSpPr>
          <p:nvPr>
            <p:ph sz="quarter" idx="1"/>
          </p:nvPr>
        </p:nvSpPr>
        <p:spPr/>
        <p:txBody>
          <a:bodyPr/>
          <a:lstStyle/>
          <a:p>
            <a:r>
              <a:rPr lang="en-US" b="1" dirty="0" smtClean="0"/>
              <a:t>Conclusion-</a:t>
            </a:r>
            <a:endParaRPr lang="en-IN" dirty="0" smtClean="0"/>
          </a:p>
          <a:p>
            <a:r>
              <a:rPr lang="en-US" b="1" dirty="0" smtClean="0"/>
              <a:t>China, India and USA face the largest brunt of deaths due to disease in the world Cardiovascular disease, Neoplasm, and lower respiratory Tract infection . As these are the top killers in the </a:t>
            </a:r>
            <a:r>
              <a:rPr lang="en-US" b="1" dirty="0" smtClean="0"/>
              <a:t>world.</a:t>
            </a:r>
            <a:endParaRPr lang="en-IN" dirty="0" smtClean="0"/>
          </a:p>
          <a:p>
            <a:r>
              <a:rPr lang="en-US" b="1" dirty="0" smtClean="0"/>
              <a:t> </a:t>
            </a:r>
            <a:endParaRPr lang="en-IN" dirty="0" smtClean="0"/>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dirty="0" smtClean="0"/>
              <a:t>Introduction</a:t>
            </a:r>
            <a:endParaRPr lang="en-IN" dirty="0"/>
          </a:p>
        </p:txBody>
      </p:sp>
      <p:sp>
        <p:nvSpPr>
          <p:cNvPr id="6" name="Content Placeholder 5"/>
          <p:cNvSpPr>
            <a:spLocks noGrp="1"/>
          </p:cNvSpPr>
          <p:nvPr>
            <p:ph sz="quarter" idx="1"/>
          </p:nvPr>
        </p:nvSpPr>
        <p:spPr/>
        <p:txBody>
          <a:bodyPr>
            <a:normAutofit fontScale="92500" lnSpcReduction="20000"/>
          </a:bodyPr>
          <a:lstStyle/>
          <a:p>
            <a:r>
              <a:rPr lang="en-US" dirty="0"/>
              <a:t>A straightforward way to assess the health status of a population is to focus on mortality – or concepts like child mortality or life expectancy, which are based on mortality estimates. </a:t>
            </a:r>
            <a:endParaRPr lang="en-US" dirty="0" smtClean="0"/>
          </a:p>
          <a:p>
            <a:r>
              <a:rPr lang="en-US" dirty="0"/>
              <a:t>. Assessing health outcomes by both mortality and morbidity (the prevalent diseases) provides a more encompassing view on health outcomes. This is the topic of this entry. The sum of mortality and morbidity is referred to as the ‘burden of disease’ and can be measured by a metric called ‘Disability Adjusted Life Years‘ (DALYs). DALYs are measuring lost health and are a standardized metric that allow for direct comparisons of disease burdens of different diseases across countries, between different populations, and over time.</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lvl="6"/>
            <a:endParaRPr lang="en-IN" sz="4900" b="1" dirty="0" smtClean="0"/>
          </a:p>
          <a:p>
            <a:pPr lvl="6"/>
            <a:r>
              <a:rPr lang="en-IN" sz="8000" b="1" dirty="0" smtClean="0"/>
              <a:t>Thank you</a:t>
            </a:r>
            <a:endParaRPr lang="en-IN" sz="80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a:t>
            </a:r>
            <a:endParaRPr lang="en-IN" dirty="0"/>
          </a:p>
        </p:txBody>
      </p:sp>
      <p:sp>
        <p:nvSpPr>
          <p:cNvPr id="3" name="Content Placeholder 2"/>
          <p:cNvSpPr>
            <a:spLocks noGrp="1"/>
          </p:cNvSpPr>
          <p:nvPr>
            <p:ph sz="quarter" idx="1"/>
          </p:nvPr>
        </p:nvSpPr>
        <p:spPr/>
        <p:txBody>
          <a:bodyPr>
            <a:normAutofit/>
          </a:bodyPr>
          <a:lstStyle/>
          <a:p>
            <a:r>
              <a:rPr lang="en-US" dirty="0"/>
              <a:t>The first ‘Global Burden of Disease’ (GBD) was GBD 1990 and the DALY metric was prominently featured in the World Bank’s 1993 World Development Report. Today it is published by both the researchers at the Institute of Health Metrics and Evaluation (IHME) and the ‘Disease Burden Unit’ at the World Health Organization (WHO), which was created in 1998. The IHME continues the work that was started in the early 1990s and publishes the Global Burden of Disease study</a:t>
            </a:r>
            <a:endParaRPr lang="en-IN" dirty="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a:t>
            </a:r>
            <a:endParaRPr lang="en-IN" dirty="0"/>
          </a:p>
        </p:txBody>
      </p:sp>
      <p:sp>
        <p:nvSpPr>
          <p:cNvPr id="3" name="Content Placeholder 2"/>
          <p:cNvSpPr>
            <a:spLocks noGrp="1"/>
          </p:cNvSpPr>
          <p:nvPr>
            <p:ph sz="quarter" idx="1"/>
          </p:nvPr>
        </p:nvSpPr>
        <p:spPr/>
        <p:txBody>
          <a:bodyPr>
            <a:normAutofit fontScale="85000" lnSpcReduction="20000"/>
          </a:bodyPr>
          <a:lstStyle/>
          <a:p>
            <a:r>
              <a:rPr lang="en-US" dirty="0"/>
              <a:t>In this Dataset, we have Historical Data of different cause of deaths for all ages around the World. The key features of this Dataset are: Meningitis, Alzheimer's Disease and Other Dementias, Parkinson's Disease, Nutritional Deficiencies, Malaria, Drowning, Interpersonal Violence, Maternal Disorders, HIV/AIDS, Drug Use Disorders, Tuberculosis, Cardiovascular Diseases, Lower Respiratory Infections, Neonatal Disorders, Alcohol Use Disorders, Self-harm, Exposure to Forces of Nature, Diarrheal Diseases, Environmental Heat and Cold Exposure, </a:t>
            </a:r>
            <a:r>
              <a:rPr lang="en-US" dirty="0" err="1"/>
              <a:t>Neoplasms</a:t>
            </a:r>
            <a:r>
              <a:rPr lang="en-US" dirty="0"/>
              <a:t>, Conflict and Terrorism, Diabetes Mellitus, Chronic Kidney Disease, Poisonings, Protein-Energy Malnutrition, Road Injuries, Chronic Respiratory Diseases, Cirrhosis and Other Chronic Liver Diseases, Digestive Diseases, Fire, Heat, and Hot Substances, Acute Hepatitis.</a:t>
            </a:r>
            <a:endParaRPr lang="en-IN" dirty="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Content Placeholder 2"/>
          <p:cNvSpPr>
            <a:spLocks noGrp="1"/>
          </p:cNvSpPr>
          <p:nvPr>
            <p:ph sz="quarter" idx="1"/>
          </p:nvPr>
        </p:nvSpPr>
        <p:spPr/>
        <p:txBody>
          <a:bodyPr/>
          <a:lstStyle/>
          <a:p>
            <a:pPr fontAlgn="base"/>
            <a:r>
              <a:rPr lang="en-US" b="1" i="1" u="heavy" dirty="0" smtClean="0"/>
              <a:t>Analysis :</a:t>
            </a:r>
            <a:endParaRPr lang="en-IN" b="1" dirty="0" smtClean="0"/>
          </a:p>
          <a:p>
            <a:r>
              <a:rPr lang="en-US" dirty="0" smtClean="0"/>
              <a:t>Importing Libraries</a:t>
            </a:r>
            <a:endParaRPr lang="en-IN" dirty="0" smtClean="0"/>
          </a:p>
          <a:p>
            <a:endParaRPr lang="en-IN" dirty="0"/>
          </a:p>
        </p:txBody>
      </p:sp>
      <p:pic>
        <p:nvPicPr>
          <p:cNvPr id="4" name="Picture 3" descr="C:\Users\HP\OneDrive\Pictures\Screenshots\Screenshot (653).png"/>
          <p:cNvPicPr/>
          <p:nvPr/>
        </p:nvPicPr>
        <p:blipFill>
          <a:blip r:embed="rId2"/>
          <a:srcRect/>
          <a:stretch>
            <a:fillRect/>
          </a:stretch>
        </p:blipFill>
        <p:spPr bwMode="auto">
          <a:xfrm>
            <a:off x="500034" y="2720109"/>
            <a:ext cx="7500990" cy="33520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Structure of dataset</a:t>
            </a:r>
            <a:endParaRPr lang="en-IN" dirty="0"/>
          </a:p>
        </p:txBody>
      </p:sp>
      <p:pic>
        <p:nvPicPr>
          <p:cNvPr id="4" name="Content Placeholder 3" descr="https://i.imgur.com/Xj5qbDI.png"/>
          <p:cNvPicPr>
            <a:picLocks noGrp="1"/>
          </p:cNvPicPr>
          <p:nvPr>
            <p:ph sz="quarter" idx="1"/>
          </p:nvPr>
        </p:nvPicPr>
        <p:blipFill>
          <a:blip r:embed="rId2"/>
          <a:stretch>
            <a:fillRect/>
          </a:stretch>
        </p:blipFill>
        <p:spPr bwMode="auto">
          <a:xfrm>
            <a:off x="301625" y="1857364"/>
            <a:ext cx="8504238" cy="3108494"/>
          </a:xfrm>
          <a:prstGeom prst="rect">
            <a:avLst/>
          </a:prstGeom>
          <a:noFill/>
          <a:ln>
            <a:noFill/>
          </a:ln>
        </p:spPr>
      </p:pic>
      <p:sp>
        <p:nvSpPr>
          <p:cNvPr id="5" name="Rectangle 4"/>
          <p:cNvSpPr/>
          <p:nvPr/>
        </p:nvSpPr>
        <p:spPr>
          <a:xfrm>
            <a:off x="285720" y="5214950"/>
            <a:ext cx="8501122"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set having 6120 rows and 34 columns </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t>
            </a:r>
            <a:br>
              <a:rPr lang="en-US" b="1" dirty="0" smtClean="0"/>
            </a:br>
            <a:r>
              <a:rPr lang="en-US" b="1" dirty="0" smtClean="0"/>
              <a:t/>
            </a:r>
            <a:br>
              <a:rPr lang="en-US" b="1" dirty="0" smtClean="0"/>
            </a:br>
            <a:r>
              <a:rPr lang="en-US" b="1" dirty="0" smtClean="0"/>
              <a:t>Columns  </a:t>
            </a:r>
            <a:r>
              <a:rPr lang="en-US" b="1" dirty="0" smtClean="0"/>
              <a:t>name of data </a:t>
            </a:r>
            <a:r>
              <a:rPr lang="en-US" b="1" dirty="0" smtClean="0"/>
              <a:t>set</a:t>
            </a:r>
            <a:endParaRPr lang="en-IN" dirty="0"/>
          </a:p>
        </p:txBody>
      </p:sp>
      <p:sp>
        <p:nvSpPr>
          <p:cNvPr id="3" name="Content Placeholder 2"/>
          <p:cNvSpPr>
            <a:spLocks noGrp="1"/>
          </p:cNvSpPr>
          <p:nvPr>
            <p:ph sz="quarter" idx="1"/>
          </p:nvPr>
        </p:nvSpPr>
        <p:spPr/>
        <p:txBody>
          <a:bodyPr>
            <a:normAutofit fontScale="62500" lnSpcReduction="20000"/>
          </a:bodyPr>
          <a:lstStyle/>
          <a:p>
            <a:pPr fontAlgn="base" latinLnBrk="1"/>
            <a:r>
              <a:rPr lang="en-IN" dirty="0" smtClean="0"/>
              <a:t> </a:t>
            </a:r>
            <a:r>
              <a:rPr lang="en-IN" dirty="0" smtClean="0"/>
              <a:t>['Country/Territory', 'Code', 'Year', 'Meningitis',   'Alzheimer's Disease and Other Dementias', 'Parkinson's Disease',  'Nutritional Deficiencies', 'Malaria', 'Drowning',       'Interpersonal Violence', 'Maternal Disorders', 'HIV/</a:t>
            </a:r>
            <a:r>
              <a:rPr lang="en-IN" dirty="0" err="1" smtClean="0"/>
              <a:t>AIDS','Drug</a:t>
            </a:r>
            <a:r>
              <a:rPr lang="en-IN" dirty="0" smtClean="0"/>
              <a:t> Use Disorders', 'Tuberculosis', 'Cardiovascular </a:t>
            </a:r>
            <a:r>
              <a:rPr lang="en-IN" dirty="0" err="1" smtClean="0"/>
              <a:t>Diseases','Lower</a:t>
            </a:r>
            <a:r>
              <a:rPr lang="en-IN" dirty="0" smtClean="0"/>
              <a:t> Respiratory Infections', 'Neonatal </a:t>
            </a:r>
            <a:r>
              <a:rPr lang="en-IN" dirty="0" smtClean="0"/>
              <a:t>Disorders‘,  </a:t>
            </a:r>
            <a:r>
              <a:rPr lang="en-IN" dirty="0" smtClean="0"/>
              <a:t>'Alcohol Use Disorders', 'Self-harm', 'Exposure to Forces of Nature',  'Diarrheal Diseases', 'Environmental Heat and Cold Exposure',   '</a:t>
            </a:r>
            <a:r>
              <a:rPr lang="en-IN" dirty="0" err="1" smtClean="0"/>
              <a:t>Neoplasms</a:t>
            </a:r>
            <a:r>
              <a:rPr lang="en-IN" dirty="0" smtClean="0"/>
              <a:t>', 'Conflict and Terrorism', 'Diabetes Mellitus',   'Chronic Kidney Disease', 'Poisonings', 'Protein-Energy </a:t>
            </a:r>
            <a:r>
              <a:rPr lang="en-IN" dirty="0" smtClean="0"/>
              <a:t>Malnutrition‘, </a:t>
            </a:r>
            <a:r>
              <a:rPr lang="en-IN" dirty="0" smtClean="0"/>
              <a:t>'Road Injuries', 'Chronic Respiratory Diseases', 'Cirrhosis and Other Chronic Liver Diseases', 'Digestive Diseases', 'Fire, Heat, and Hot Substances', 'Acute Hepatitis'],</a:t>
            </a:r>
          </a:p>
          <a:p>
            <a:pPr fontAlgn="base" latinLnBrk="1"/>
            <a:r>
              <a:rPr lang="en-IN" dirty="0" smtClean="0"/>
              <a:t> </a:t>
            </a:r>
          </a:p>
          <a:p>
            <a:pPr fontAlgn="base" latinLnBrk="1"/>
            <a:r>
              <a:rPr lang="en-IN" b="1" dirty="0" smtClean="0"/>
              <a:t>There is no null values present in the data set</a:t>
            </a:r>
            <a:endParaRPr lang="en-IN" dirty="0" smtClean="0"/>
          </a:p>
          <a:p>
            <a:pPr fontAlgn="base" latinLnBrk="1"/>
            <a:r>
              <a:rPr lang="en-IN" b="1" dirty="0" smtClean="0"/>
              <a:t>      </a:t>
            </a:r>
            <a:endParaRPr lang="en-IN" dirty="0" smtClean="0"/>
          </a:p>
          <a:p>
            <a:pPr fontAlgn="base" latinLnBrk="1"/>
            <a:r>
              <a:rPr lang="en-IN" b="1" dirty="0" smtClean="0"/>
              <a:t>Out of 34  columns , 32 columns are of int64 type and only two [</a:t>
            </a:r>
            <a:r>
              <a:rPr lang="en-IN" dirty="0" smtClean="0"/>
              <a:t>'Country/Territory', 'Code']</a:t>
            </a:r>
          </a:p>
          <a:p>
            <a:r>
              <a:rPr lang="en-IN" dirty="0" smtClean="0"/>
              <a:t> </a:t>
            </a:r>
            <a:r>
              <a:rPr lang="en-US" dirty="0" smtClean="0"/>
              <a:t>are of object type.</a:t>
            </a:r>
            <a:endParaRPr lang="en-IN" dirty="0" smtClean="0"/>
          </a:p>
          <a:p>
            <a:r>
              <a:rPr lang="en-US" dirty="0" smtClean="0"/>
              <a:t> </a:t>
            </a:r>
            <a:endParaRPr lang="en-IN" dirty="0" smtClean="0"/>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r>
              <a:rPr lang="en-US" b="1" i="1" dirty="0" smtClean="0"/>
              <a:t>I want to take a look at the total global deaths and which countries lead in total deaths.</a:t>
            </a:r>
            <a:endParaRPr lang="en-IN" b="1" dirty="0" smtClean="0"/>
          </a:p>
          <a:p>
            <a:r>
              <a:rPr lang="en-US" b="1" i="1" dirty="0" smtClean="0"/>
              <a:t>This requires aggregating across the </a:t>
            </a:r>
            <a:r>
              <a:rPr lang="en-US" b="1" i="1" dirty="0" err="1" smtClean="0"/>
              <a:t>DataFrame</a:t>
            </a:r>
            <a:r>
              <a:rPr lang="en-US" b="1" i="1" dirty="0" smtClean="0"/>
              <a:t> so we'll need to drop the 'Year' column.</a:t>
            </a:r>
            <a:endParaRPr lang="en-IN" b="1" i="1" dirty="0" smtClean="0"/>
          </a:p>
          <a:p>
            <a:r>
              <a:rPr lang="en-US" b="1" i="1" dirty="0" smtClean="0"/>
              <a:t>Total Global Deaths from 1990-2019</a:t>
            </a:r>
            <a:endParaRPr lang="en-IN" b="1" i="1" dirty="0" smtClean="0"/>
          </a:p>
          <a:p>
            <a:r>
              <a:rPr lang="en-US" dirty="0" smtClean="0"/>
              <a:t> </a:t>
            </a:r>
            <a:endParaRPr lang="en-IN" dirty="0" smtClean="0"/>
          </a:p>
          <a:p>
            <a:r>
              <a:rPr lang="en-US" b="1" i="1" dirty="0" smtClean="0"/>
              <a:t>Let's make a new column called 'Total Deaths'.</a:t>
            </a:r>
            <a:endParaRPr lang="en-IN" b="1" i="1" dirty="0" smtClean="0"/>
          </a:p>
          <a:p>
            <a:r>
              <a:rPr lang="en-US" dirty="0" smtClean="0"/>
              <a:t> </a:t>
            </a:r>
            <a:endParaRPr lang="en-IN" dirty="0" smtClean="0"/>
          </a:p>
          <a:p>
            <a:r>
              <a:rPr lang="en-US" dirty="0" smtClean="0"/>
              <a:t>Total death </a:t>
            </a:r>
            <a:endParaRPr lang="en-IN" dirty="0" smtClean="0"/>
          </a:p>
          <a:p>
            <a:r>
              <a:rPr lang="en-US" dirty="0" smtClean="0"/>
              <a:t>Total global deaths from 1990-2019:---  1,468,134,716</a:t>
            </a:r>
            <a:endParaRPr lang="en-IN" dirty="0" smtClean="0"/>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56</TotalTime>
  <Words>928</Words>
  <Application>Microsoft Office PowerPoint</Application>
  <PresentationFormat>On-screen Show (4:3)</PresentationFormat>
  <Paragraphs>161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Civic</vt:lpstr>
      <vt:lpstr> “CAUSE OF DEATH”   </vt:lpstr>
      <vt:lpstr>Slide 2</vt:lpstr>
      <vt:lpstr>Introduction</vt:lpstr>
      <vt:lpstr>Intro…</vt:lpstr>
      <vt:lpstr>Dataset </vt:lpstr>
      <vt:lpstr>EDA</vt:lpstr>
      <vt:lpstr>Structure of dataset</vt:lpstr>
      <vt:lpstr>.  Columns  name of data set</vt:lpstr>
      <vt:lpstr>Slide 9</vt:lpstr>
      <vt:lpstr>Slide 10</vt:lpstr>
      <vt:lpstr>TOP 10 COUNTRIES WITH THE MOST DEATHS FROM 1990-2019</vt:lpstr>
      <vt:lpstr>CHINA</vt:lpstr>
      <vt:lpstr>INDIA</vt:lpstr>
      <vt:lpstr>USA</vt:lpstr>
      <vt:lpstr>RUSSIA</vt:lpstr>
      <vt:lpstr>INDONESIA</vt:lpstr>
      <vt:lpstr>NIGERIA</vt:lpstr>
      <vt:lpstr>PAKISTAN</vt:lpstr>
      <vt:lpstr>BRAZIL</vt:lpstr>
      <vt:lpstr>JAPAN</vt:lpstr>
      <vt:lpstr>GERMANY</vt:lpstr>
      <vt:lpstr>NOW TOP 5 REASONS BEHIND DEATH IN THE WORLD ARE  </vt:lpstr>
      <vt:lpstr>Slide 23</vt:lpstr>
      <vt:lpstr>CARDIO VASCULAR DISEASE (30.5%)  </vt:lpstr>
      <vt:lpstr>NEOPLASM (15.65%) </vt:lpstr>
      <vt:lpstr>CHRONIC RESPIRATORY DISEASE (7.13%) </vt:lpstr>
      <vt:lpstr>LOWER RESPIRATORY INFECTION (5.71%) </vt:lpstr>
      <vt:lpstr>NEONATAL DISORDERS (5.24%) </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“CAUSE OF DEATH”   </dc:title>
  <dc:creator>HP</dc:creator>
  <cp:lastModifiedBy>HP</cp:lastModifiedBy>
  <cp:revision>1</cp:revision>
  <dcterms:created xsi:type="dcterms:W3CDTF">2022-12-18T15:21:49Z</dcterms:created>
  <dcterms:modified xsi:type="dcterms:W3CDTF">2022-12-18T16:18:29Z</dcterms:modified>
</cp:coreProperties>
</file>