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1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1764A4-8737-4E1B-86D6-CD904AA6D467}" type="datetimeFigureOut">
              <a:rPr lang="en-US" smtClean="0"/>
              <a:t>11/16/2022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F9674-F674-4FBB-9203-62B6287EC16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1764A4-8737-4E1B-86D6-CD904AA6D467}" type="datetimeFigureOut">
              <a:rPr lang="en-US" smtClean="0"/>
              <a:t>11/16/2022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F9674-F674-4FBB-9203-62B6287EC16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1764A4-8737-4E1B-86D6-CD904AA6D467}" type="datetimeFigureOut">
              <a:rPr lang="en-US" smtClean="0"/>
              <a:t>11/16/2022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F9674-F674-4FBB-9203-62B6287EC16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1764A4-8737-4E1B-86D6-CD904AA6D467}" type="datetimeFigureOut">
              <a:rPr lang="en-US" smtClean="0"/>
              <a:t>11/16/2022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F9674-F674-4FBB-9203-62B6287EC16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764A4-8737-4E1B-86D6-CD904AA6D467}" type="datetimeFigureOut">
              <a:rPr lang="en-US" smtClean="0"/>
              <a:t>11/16/2022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F9674-F674-4FBB-9203-62B6287EC16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1764A4-8737-4E1B-86D6-CD904AA6D467}" type="datetimeFigureOut">
              <a:rPr lang="en-US" smtClean="0"/>
              <a:t>11/16/2022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F9674-F674-4FBB-9203-62B6287EC16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1764A4-8737-4E1B-86D6-CD904AA6D467}" type="datetimeFigureOut">
              <a:rPr lang="en-US" smtClean="0"/>
              <a:t>11/16/2022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AF9674-F674-4FBB-9203-62B6287EC16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1764A4-8737-4E1B-86D6-CD904AA6D467}" type="datetimeFigureOut">
              <a:rPr lang="en-US" smtClean="0"/>
              <a:t>11/16/2022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AF9674-F674-4FBB-9203-62B6287EC16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764A4-8737-4E1B-86D6-CD904AA6D467}" type="datetimeFigureOut">
              <a:rPr lang="en-US" smtClean="0"/>
              <a:t>11/16/2022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AF9674-F674-4FBB-9203-62B6287EC16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1764A4-8737-4E1B-86D6-CD904AA6D467}" type="datetimeFigureOut">
              <a:rPr lang="en-US" smtClean="0"/>
              <a:t>11/16/2022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F9674-F674-4FBB-9203-62B6287EC16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1764A4-8737-4E1B-86D6-CD904AA6D467}" type="datetimeFigureOut">
              <a:rPr lang="en-US" smtClean="0"/>
              <a:t>11/16/2022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F9674-F674-4FBB-9203-62B6287EC16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764A4-8737-4E1B-86D6-CD904AA6D467}" type="datetimeFigureOut">
              <a:rPr lang="en-US" smtClean="0"/>
              <a:t>11/16/2022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F9674-F674-4FBB-9203-62B6287EC16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489F4EAD-B11A-0183-ED55-C9F41154E100}"/>
              </a:ext>
            </a:extLst>
          </p:cNvPr>
          <p:cNvSpPr>
            <a:spLocks noGrp="1"/>
          </p:cNvSpPr>
          <p:nvPr>
            <p:ph type="subTitle" idx="1"/>
          </p:nvPr>
        </p:nvSpPr>
        <p:spPr>
          <a:xfrm>
            <a:off x="3380014" y="3801292"/>
            <a:ext cx="4918166" cy="2285999"/>
          </a:xfrm>
        </p:spPr>
        <p:txBody>
          <a:bodyPr>
            <a:normAutofit fontScale="77500" lnSpcReduction="20000"/>
          </a:bodyPr>
          <a:lstStyle/>
          <a:p>
            <a:pPr marL="342900" indent="-342900" algn="l">
              <a:buFont typeface="Arial" panose="020B0604020202020204" pitchFamily="34" charset="0"/>
              <a:buChar char="•"/>
            </a:pPr>
            <a:r>
              <a:rPr lang="en-US" b="1" i="1" dirty="0" smtClean="0"/>
              <a:t>Presented by-</a:t>
            </a:r>
          </a:p>
          <a:p>
            <a:pPr marL="342900" indent="-342900" algn="l">
              <a:buFont typeface="Arial" panose="020B0604020202020204" pitchFamily="34" charset="0"/>
              <a:buChar char="•"/>
            </a:pPr>
            <a:endParaRPr lang="en-US" i="1" dirty="0" smtClean="0"/>
          </a:p>
          <a:p>
            <a:pPr marL="342900" indent="-342900" algn="l">
              <a:buFont typeface="Arial" panose="020B0604020202020204" pitchFamily="34" charset="0"/>
              <a:buChar char="•"/>
            </a:pPr>
            <a:endParaRPr lang="en-US" b="1" i="1" dirty="0" smtClean="0"/>
          </a:p>
          <a:p>
            <a:pPr marL="4000500" lvl="8" indent="-342900" algn="l">
              <a:buFont typeface="Arial" panose="020B0604020202020204" pitchFamily="34" charset="0"/>
              <a:buChar char="•"/>
            </a:pPr>
            <a:r>
              <a:rPr lang="en-US" b="1" i="1" dirty="0" err="1" smtClean="0"/>
              <a:t>Prakash</a:t>
            </a:r>
            <a:r>
              <a:rPr lang="en-US" b="1" i="1" dirty="0" smtClean="0"/>
              <a:t> </a:t>
            </a:r>
            <a:r>
              <a:rPr lang="en-US" b="1" i="1" dirty="0" err="1" smtClean="0"/>
              <a:t>kumar</a:t>
            </a:r>
            <a:r>
              <a:rPr lang="en-US" b="1" i="1" dirty="0" smtClean="0"/>
              <a:t> </a:t>
            </a:r>
            <a:r>
              <a:rPr lang="en-US" b="1" i="1" dirty="0" err="1" smtClean="0"/>
              <a:t>sinha</a:t>
            </a:r>
            <a:endParaRPr lang="en-US" b="1" i="1" dirty="0" smtClean="0"/>
          </a:p>
          <a:p>
            <a:pPr marL="4000500" lvl="8" indent="-342900" algn="l">
              <a:buFont typeface="Arial" panose="020B0604020202020204" pitchFamily="34" charset="0"/>
              <a:buChar char="•"/>
            </a:pPr>
            <a:r>
              <a:rPr lang="en-US" b="1" i="1" dirty="0" smtClean="0"/>
              <a:t>Internship-33</a:t>
            </a:r>
            <a:endParaRPr lang="en-US" b="1" i="1" dirty="0"/>
          </a:p>
        </p:txBody>
      </p:sp>
      <p:sp>
        <p:nvSpPr>
          <p:cNvPr id="2" name="Title 1">
            <a:extLst>
              <a:ext uri="{FF2B5EF4-FFF2-40B4-BE49-F238E27FC236}">
                <a16:creationId xmlns="" xmlns:a16="http://schemas.microsoft.com/office/drawing/2014/main" id="{56C40165-FDD2-9031-3E43-B23E9D9D3401}"/>
              </a:ext>
            </a:extLst>
          </p:cNvPr>
          <p:cNvSpPr>
            <a:spLocks noGrp="1"/>
          </p:cNvSpPr>
          <p:nvPr>
            <p:ph type="ctrTitle"/>
          </p:nvPr>
        </p:nvSpPr>
        <p:spPr/>
        <p:txBody>
          <a:bodyPr>
            <a:normAutofit fontScale="90000"/>
          </a:bodyPr>
          <a:lstStyle/>
          <a:p>
            <a:r>
              <a:rPr lang="en-IN" sz="3600" b="1" u="sng" dirty="0" smtClean="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CUSTOMER RETENTION</a:t>
            </a:r>
            <a:br>
              <a:rPr lang="en-IN" sz="3600" b="1" u="sng" dirty="0" smtClean="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br>
            <a:r>
              <a:rPr lang="en-IN" sz="3600" b="1" u="sng" dirty="0" smtClean="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 </a:t>
            </a:r>
            <a:r>
              <a:rPr lang="en-IN" sz="3600" b="1"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A case study from Indian e-commerce customers</a:t>
            </a:r>
            <a:r>
              <a:rPr lang="en-IN" sz="3600" b="1" u="sng" dirty="0">
                <a:solidFill>
                  <a:srgbClr val="0000FF"/>
                </a:solidFill>
                <a:latin typeface="Arial" panose="020B0604020202020204" pitchFamily="34" charset="0"/>
                <a:ea typeface="Calibri" panose="020F0502020204030204" pitchFamily="34" charset="0"/>
                <a:cs typeface="Times New Roman" panose="02020603050405020304" pitchFamily="18" charset="0"/>
              </a:rPr>
              <a:t/>
            </a:r>
            <a:br>
              <a:rPr lang="en-IN" sz="3600" b="1" u="sng" dirty="0">
                <a:solidFill>
                  <a:srgbClr val="0000FF"/>
                </a:solidFill>
                <a:latin typeface="Arial" panose="020B060402020202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 xmlns:p14="http://schemas.microsoft.com/office/powerpoint/2010/main" val="836077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8014A1-830C-E4CA-E82F-36CFE84E3FDF}"/>
              </a:ext>
            </a:extLst>
          </p:cNvPr>
          <p:cNvSpPr>
            <a:spLocks noGrp="1"/>
          </p:cNvSpPr>
          <p:nvPr>
            <p:ph type="title"/>
          </p:nvPr>
        </p:nvSpPr>
        <p:spPr/>
        <p:txBody>
          <a:bodyPr>
            <a:normAutofit/>
          </a:bodyPr>
          <a:lstStyle/>
          <a:p>
            <a:r>
              <a:rPr lang="en-US" sz="2800" b="1" u="sng" dirty="0"/>
              <a:t>CITYWISE DISTRIBUTION OF CUSTOMERS</a:t>
            </a:r>
            <a:endParaRPr lang="en-IN" sz="2800" b="1" u="sng" dirty="0"/>
          </a:p>
        </p:txBody>
      </p:sp>
      <p:pic>
        <p:nvPicPr>
          <p:cNvPr id="5" name="Content Placeholder 4">
            <a:extLst>
              <a:ext uri="{FF2B5EF4-FFF2-40B4-BE49-F238E27FC236}">
                <a16:creationId xmlns="" xmlns:a16="http://schemas.microsoft.com/office/drawing/2014/main" id="{7BC4B5FA-2EA8-0849-19DC-D79945A6AE12}"/>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655796" y="1622613"/>
            <a:ext cx="7944858" cy="4616823"/>
          </a:xfrm>
        </p:spPr>
      </p:pic>
    </p:spTree>
    <p:extLst>
      <p:ext uri="{BB962C8B-B14F-4D97-AF65-F5344CB8AC3E}">
        <p14:creationId xmlns="" xmlns:p14="http://schemas.microsoft.com/office/powerpoint/2010/main" val="365084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F73ADBD-547E-0267-4DE0-A397EF7399E1}"/>
              </a:ext>
            </a:extLst>
          </p:cNvPr>
          <p:cNvSpPr>
            <a:spLocks noGrp="1"/>
          </p:cNvSpPr>
          <p:nvPr>
            <p:ph sz="quarter" idx="1"/>
          </p:nvPr>
        </p:nvSpPr>
        <p:spPr>
          <a:xfrm>
            <a:off x="628650" y="1358537"/>
            <a:ext cx="7886700" cy="4818426"/>
          </a:xfrm>
        </p:spPr>
        <p:txBody>
          <a:bodyPr>
            <a:normAutofit fontScale="92500" lnSpcReduction="20000"/>
          </a:bodyPr>
          <a:lstStyle/>
          <a:p>
            <a:pPr marL="0" indent="0">
              <a:buFont typeface="Wingdings" pitchFamily="2" charset="2"/>
              <a:buChar char="§"/>
            </a:pPr>
            <a:r>
              <a:rPr lang="en-US" dirty="0"/>
              <a:t>Its very clear from the plot that major metropolitan cities like Delhi ,Greater Noida ,Bangalore contributes a lot in total percent of online purchase being made.</a:t>
            </a:r>
          </a:p>
          <a:p>
            <a:pPr marL="0" indent="0">
              <a:buNone/>
            </a:pPr>
            <a:r>
              <a:rPr lang="en-US" dirty="0"/>
              <a:t>There are various factors which may be leading to low percentage of customers from tier-2 ,tier-3 cities like:</a:t>
            </a:r>
          </a:p>
          <a:p>
            <a:pPr>
              <a:buFont typeface="Wingdings" panose="05000000000000000000" pitchFamily="2" charset="2"/>
              <a:buChar char="§"/>
            </a:pPr>
            <a:r>
              <a:rPr lang="en-US" sz="1900" dirty="0"/>
              <a:t>Campaigns run by these stores are not able to influence customers from these cities as they do in case of top tier cities </a:t>
            </a:r>
          </a:p>
          <a:p>
            <a:pPr>
              <a:buFont typeface="Wingdings" panose="05000000000000000000" pitchFamily="2" charset="2"/>
              <a:buChar char="§"/>
            </a:pPr>
            <a:r>
              <a:rPr lang="en-US" sz="1900" dirty="0"/>
              <a:t>People having issues in building trust as </a:t>
            </a:r>
            <a:r>
              <a:rPr lang="en-US" sz="1900" dirty="0" err="1"/>
              <a:t>rumours</a:t>
            </a:r>
            <a:r>
              <a:rPr lang="en-US" sz="1900" dirty="0"/>
              <a:t> spread very easily and unavailability of resources to cross check these </a:t>
            </a:r>
            <a:r>
              <a:rPr lang="en-US" sz="1900" dirty="0" err="1"/>
              <a:t>rumours</a:t>
            </a:r>
            <a:r>
              <a:rPr lang="en-US" sz="1900" dirty="0"/>
              <a:t> make people that they are true and affecting the sales in online purchase</a:t>
            </a:r>
          </a:p>
          <a:p>
            <a:pPr>
              <a:buFont typeface="Wingdings" panose="05000000000000000000" pitchFamily="2" charset="2"/>
              <a:buChar char="§"/>
            </a:pPr>
            <a:r>
              <a:rPr lang="en-US" sz="1900" dirty="0"/>
              <a:t>Longer Delivery periods and </a:t>
            </a:r>
            <a:r>
              <a:rPr lang="en-US" sz="1900" dirty="0" err="1"/>
              <a:t>unavailabitiy</a:t>
            </a:r>
            <a:r>
              <a:rPr lang="en-US" sz="1900" dirty="0"/>
              <a:t> of features like replacements policies  in some regions even make it harder to </a:t>
            </a:r>
            <a:r>
              <a:rPr lang="en-US" sz="1900" dirty="0" err="1"/>
              <a:t>aquire</a:t>
            </a:r>
            <a:r>
              <a:rPr lang="en-US" sz="1900" dirty="0"/>
              <a:t> new customers</a:t>
            </a:r>
          </a:p>
          <a:p>
            <a:pPr>
              <a:buFont typeface="Wingdings" panose="05000000000000000000" pitchFamily="2" charset="2"/>
              <a:buChar char="§"/>
            </a:pPr>
            <a:r>
              <a:rPr lang="en-US" sz="1900" dirty="0"/>
              <a:t>Economical weaker cities </a:t>
            </a:r>
          </a:p>
          <a:p>
            <a:pPr marL="0" indent="0">
              <a:buNone/>
            </a:pPr>
            <a:endParaRPr lang="en-US" dirty="0"/>
          </a:p>
          <a:p>
            <a:pPr marL="0" indent="0">
              <a:buNone/>
            </a:pPr>
            <a:endParaRPr lang="en-IN" dirty="0"/>
          </a:p>
        </p:txBody>
      </p:sp>
    </p:spTree>
    <p:extLst>
      <p:ext uri="{BB962C8B-B14F-4D97-AF65-F5344CB8AC3E}">
        <p14:creationId xmlns="" xmlns:p14="http://schemas.microsoft.com/office/powerpoint/2010/main" val="88331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653DA1-5EA2-C65C-26E5-23F2AF92F065}"/>
              </a:ext>
            </a:extLst>
          </p:cNvPr>
          <p:cNvSpPr>
            <a:spLocks noGrp="1"/>
          </p:cNvSpPr>
          <p:nvPr>
            <p:ph type="title"/>
          </p:nvPr>
        </p:nvSpPr>
        <p:spPr>
          <a:xfrm>
            <a:off x="301752" y="228600"/>
            <a:ext cx="8534400" cy="1038497"/>
          </a:xfrm>
        </p:spPr>
        <p:txBody>
          <a:bodyPr>
            <a:normAutofit fontScale="90000"/>
          </a:bodyPr>
          <a:lstStyle/>
          <a:p>
            <a:r>
              <a:rPr lang="en-US" sz="3200" b="1" u="sng" dirty="0"/>
              <a:t>Trends of customers based on years they been purchasing from these online stores</a:t>
            </a:r>
            <a:endParaRPr lang="en-IN" sz="3200" b="1" u="sng" dirty="0"/>
          </a:p>
        </p:txBody>
      </p:sp>
      <p:pic>
        <p:nvPicPr>
          <p:cNvPr id="5" name="Content Placeholder 4">
            <a:extLst>
              <a:ext uri="{FF2B5EF4-FFF2-40B4-BE49-F238E27FC236}">
                <a16:creationId xmlns="" xmlns:a16="http://schemas.microsoft.com/office/drawing/2014/main" id="{A83BCC17-0F7B-7BED-626C-9183A7AD75D7}"/>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759759" y="1541930"/>
            <a:ext cx="7075745" cy="5316070"/>
          </a:xfrm>
        </p:spPr>
      </p:pic>
    </p:spTree>
    <p:extLst>
      <p:ext uri="{BB962C8B-B14F-4D97-AF65-F5344CB8AC3E}">
        <p14:creationId xmlns="" xmlns:p14="http://schemas.microsoft.com/office/powerpoint/2010/main" val="264188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FCE743C-27AB-73D2-69F7-7241264E0DD9}"/>
              </a:ext>
            </a:extLst>
          </p:cNvPr>
          <p:cNvSpPr>
            <a:spLocks noGrp="1"/>
          </p:cNvSpPr>
          <p:nvPr>
            <p:ph sz="quarter" idx="1"/>
          </p:nvPr>
        </p:nvSpPr>
        <p:spPr>
          <a:xfrm>
            <a:off x="628650" y="1306287"/>
            <a:ext cx="7886700" cy="4870677"/>
          </a:xfrm>
        </p:spPr>
        <p:txBody>
          <a:bodyPr>
            <a:normAutofit fontScale="85000" lnSpcReduction="10000"/>
          </a:bodyPr>
          <a:lstStyle/>
          <a:p>
            <a:pPr marL="0" indent="0">
              <a:buNone/>
            </a:pPr>
            <a:r>
              <a:rPr lang="en-US" dirty="0"/>
              <a:t>It can be observed that there is a good amount of retention of customers as number of year increases.</a:t>
            </a:r>
          </a:p>
          <a:p>
            <a:pPr marL="0" indent="0">
              <a:buNone/>
            </a:pPr>
            <a:r>
              <a:rPr lang="en-US" dirty="0"/>
              <a:t>Main reason maybe the trust a customer develops ,smoothened processes ,flexibility they enjoy while shopping online</a:t>
            </a:r>
          </a:p>
          <a:p>
            <a:pPr marL="0" indent="0">
              <a:buNone/>
            </a:pPr>
            <a:r>
              <a:rPr lang="en-US" dirty="0"/>
              <a:t>Wide variety to choose </a:t>
            </a:r>
            <a:r>
              <a:rPr lang="en-US" dirty="0" err="1"/>
              <a:t>from,more</a:t>
            </a:r>
            <a:r>
              <a:rPr lang="en-US" dirty="0"/>
              <a:t> options available</a:t>
            </a:r>
          </a:p>
          <a:p>
            <a:pPr marL="0" indent="0">
              <a:buNone/>
            </a:pPr>
            <a:r>
              <a:rPr lang="en-US" dirty="0"/>
              <a:t>Easy transactions as technology is getting better</a:t>
            </a:r>
          </a:p>
          <a:p>
            <a:pPr marL="0" indent="0">
              <a:buNone/>
            </a:pPr>
            <a:r>
              <a:rPr lang="en-US" dirty="0"/>
              <a:t>Measures to be taken:</a:t>
            </a:r>
          </a:p>
          <a:p>
            <a:pPr marL="0" indent="0">
              <a:buNone/>
            </a:pPr>
            <a:r>
              <a:rPr lang="en-US" dirty="0"/>
              <a:t>Retention seems pretty fine </a:t>
            </a:r>
            <a:r>
              <a:rPr lang="en-US" dirty="0" err="1"/>
              <a:t>gotta</a:t>
            </a:r>
            <a:r>
              <a:rPr lang="en-US" dirty="0"/>
              <a:t> work more on acquisition of new customers</a:t>
            </a:r>
          </a:p>
          <a:p>
            <a:pPr marL="0" indent="0">
              <a:buNone/>
            </a:pPr>
            <a:endParaRPr lang="en-IN" dirty="0"/>
          </a:p>
        </p:txBody>
      </p:sp>
    </p:spTree>
    <p:extLst>
      <p:ext uri="{BB962C8B-B14F-4D97-AF65-F5344CB8AC3E}">
        <p14:creationId xmlns="" xmlns:p14="http://schemas.microsoft.com/office/powerpoint/2010/main" val="297441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82DCD8-071F-8106-28CE-E242A3DDC85E}"/>
              </a:ext>
            </a:extLst>
          </p:cNvPr>
          <p:cNvSpPr>
            <a:spLocks noGrp="1"/>
          </p:cNvSpPr>
          <p:nvPr>
            <p:ph type="title"/>
          </p:nvPr>
        </p:nvSpPr>
        <p:spPr/>
        <p:txBody>
          <a:bodyPr>
            <a:normAutofit fontScale="90000"/>
          </a:bodyPr>
          <a:lstStyle/>
          <a:p>
            <a:r>
              <a:rPr lang="en-US" sz="3200" b="1" u="sng" dirty="0"/>
              <a:t>Based on how customers access the internet while shopping online and further categorized on device they use</a:t>
            </a:r>
            <a:endParaRPr lang="en-IN" sz="3200" b="1" u="sng" dirty="0"/>
          </a:p>
        </p:txBody>
      </p:sp>
      <p:pic>
        <p:nvPicPr>
          <p:cNvPr id="5" name="Content Placeholder 4">
            <a:extLst>
              <a:ext uri="{FF2B5EF4-FFF2-40B4-BE49-F238E27FC236}">
                <a16:creationId xmlns="" xmlns:a16="http://schemas.microsoft.com/office/drawing/2014/main" id="{3EB860B7-7F0D-BF07-1C8B-24E6C3F37C0C}"/>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450477" y="1743077"/>
            <a:ext cx="8064874" cy="4749799"/>
          </a:xfrm>
        </p:spPr>
      </p:pic>
    </p:spTree>
    <p:extLst>
      <p:ext uri="{BB962C8B-B14F-4D97-AF65-F5344CB8AC3E}">
        <p14:creationId xmlns="" xmlns:p14="http://schemas.microsoft.com/office/powerpoint/2010/main" val="254539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180C442-2FA8-E2A1-46C4-A3EEA7F5F877}"/>
              </a:ext>
            </a:extLst>
          </p:cNvPr>
          <p:cNvSpPr>
            <a:spLocks noGrp="1"/>
          </p:cNvSpPr>
          <p:nvPr>
            <p:ph sz="quarter" idx="1"/>
          </p:nvPr>
        </p:nvSpPr>
        <p:spPr>
          <a:xfrm>
            <a:off x="628650" y="1436914"/>
            <a:ext cx="7886700" cy="4740049"/>
          </a:xfrm>
        </p:spPr>
        <p:txBody>
          <a:bodyPr>
            <a:normAutofit fontScale="70000" lnSpcReduction="20000"/>
          </a:bodyPr>
          <a:lstStyle/>
          <a:p>
            <a:pPr marL="0" indent="0">
              <a:buNone/>
            </a:pPr>
            <a:r>
              <a:rPr lang="en-US" dirty="0"/>
              <a:t>Mobile internet remains top choice for accessing the internet and that too on smart phones followed by the laptops </a:t>
            </a:r>
          </a:p>
          <a:p>
            <a:pPr marL="0" indent="0">
              <a:buNone/>
            </a:pPr>
            <a:r>
              <a:rPr lang="en-US" dirty="0"/>
              <a:t>Quiet obvious that smart phones as being quiet handy in day to day activities and most of the customers have easy access to it is top choice for online shopping followed by laptops</a:t>
            </a:r>
          </a:p>
          <a:p>
            <a:pPr marL="0" indent="0">
              <a:buNone/>
            </a:pPr>
            <a:r>
              <a:rPr lang="en-US" dirty="0"/>
              <a:t>Measures that can be taken:</a:t>
            </a:r>
          </a:p>
          <a:p>
            <a:pPr>
              <a:buFont typeface="Wingdings" panose="05000000000000000000" pitchFamily="2" charset="2"/>
              <a:buChar char="Ø"/>
            </a:pPr>
            <a:r>
              <a:rPr lang="en-US" dirty="0"/>
              <a:t>As we know maximum customers have easy to smartphones and mobile internet more focus should be on improving the mobile application </a:t>
            </a:r>
            <a:r>
              <a:rPr lang="en-US" dirty="0" err="1"/>
              <a:t>interfacability</a:t>
            </a:r>
            <a:r>
              <a:rPr lang="en-US" dirty="0"/>
              <a:t> and </a:t>
            </a:r>
            <a:r>
              <a:rPr lang="en-US" dirty="0" err="1"/>
              <a:t>quickability</a:t>
            </a:r>
            <a:r>
              <a:rPr lang="en-US" dirty="0"/>
              <a:t>.</a:t>
            </a:r>
          </a:p>
          <a:p>
            <a:pPr>
              <a:buFont typeface="Wingdings" panose="05000000000000000000" pitchFamily="2" charset="2"/>
              <a:buChar char="Ø"/>
            </a:pPr>
            <a:r>
              <a:rPr lang="en-US" dirty="0"/>
              <a:t>Making the apps more appealing with improved graphics which creates some positive vibes when customers use it</a:t>
            </a:r>
          </a:p>
          <a:p>
            <a:pPr>
              <a:buFont typeface="Wingdings" panose="05000000000000000000" pitchFamily="2" charset="2"/>
              <a:buChar char="Ø"/>
            </a:pPr>
            <a:r>
              <a:rPr lang="en-US" dirty="0"/>
              <a:t>Making the application lite versions which can be easily used on low edge phones giving access to economical weaker sections too giving them a sense of </a:t>
            </a:r>
            <a:r>
              <a:rPr lang="en-US" dirty="0" err="1"/>
              <a:t>fulfillness</a:t>
            </a:r>
            <a:r>
              <a:rPr lang="en-US" dirty="0"/>
              <a:t> and pride.</a:t>
            </a:r>
            <a:endParaRPr lang="en-IN" dirty="0"/>
          </a:p>
        </p:txBody>
      </p:sp>
    </p:spTree>
    <p:extLst>
      <p:ext uri="{BB962C8B-B14F-4D97-AF65-F5344CB8AC3E}">
        <p14:creationId xmlns="" xmlns:p14="http://schemas.microsoft.com/office/powerpoint/2010/main" val="3146915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A05E97-9E1A-2FE3-89EB-90A8F2BF15F5}"/>
              </a:ext>
            </a:extLst>
          </p:cNvPr>
          <p:cNvSpPr>
            <a:spLocks noGrp="1"/>
          </p:cNvSpPr>
          <p:nvPr>
            <p:ph type="title"/>
          </p:nvPr>
        </p:nvSpPr>
        <p:spPr/>
        <p:txBody>
          <a:bodyPr>
            <a:normAutofit/>
          </a:bodyPr>
          <a:lstStyle/>
          <a:p>
            <a:r>
              <a:rPr lang="en-US" sz="3200" b="1" u="sng" dirty="0"/>
              <a:t>Plot showing the distribution when it comes to browsers</a:t>
            </a:r>
            <a:endParaRPr lang="en-IN" sz="3200" b="1" u="sng" dirty="0"/>
          </a:p>
        </p:txBody>
      </p:sp>
      <p:pic>
        <p:nvPicPr>
          <p:cNvPr id="5" name="Content Placeholder 4">
            <a:extLst>
              <a:ext uri="{FF2B5EF4-FFF2-40B4-BE49-F238E27FC236}">
                <a16:creationId xmlns="" xmlns:a16="http://schemas.microsoft.com/office/drawing/2014/main" id="{F62E041F-3C7A-1665-492B-58E9CCF388A8}"/>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332412" y="1515290"/>
            <a:ext cx="6583680" cy="4519749"/>
          </a:xfrm>
        </p:spPr>
      </p:pic>
    </p:spTree>
    <p:extLst>
      <p:ext uri="{BB962C8B-B14F-4D97-AF65-F5344CB8AC3E}">
        <p14:creationId xmlns="" xmlns:p14="http://schemas.microsoft.com/office/powerpoint/2010/main" val="2523507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49811AC-C900-13EF-7AD3-80FEFDB58F1B}"/>
              </a:ext>
            </a:extLst>
          </p:cNvPr>
          <p:cNvSpPr>
            <a:spLocks noGrp="1"/>
          </p:cNvSpPr>
          <p:nvPr>
            <p:ph sz="quarter" idx="1"/>
          </p:nvPr>
        </p:nvSpPr>
        <p:spPr>
          <a:xfrm>
            <a:off x="628650" y="1449977"/>
            <a:ext cx="7886700" cy="4726986"/>
          </a:xfrm>
        </p:spPr>
        <p:txBody>
          <a:bodyPr>
            <a:normAutofit fontScale="77500" lnSpcReduction="20000"/>
          </a:bodyPr>
          <a:lstStyle/>
          <a:p>
            <a:pPr marL="0" indent="0">
              <a:buNone/>
            </a:pPr>
            <a:r>
              <a:rPr lang="en-US" dirty="0"/>
              <a:t>Google chrome is the most  widely used browser for online shopping</a:t>
            </a:r>
          </a:p>
          <a:p>
            <a:pPr marL="0" indent="0">
              <a:buNone/>
            </a:pPr>
            <a:r>
              <a:rPr lang="en-US" dirty="0"/>
              <a:t>Reasons are obvious </a:t>
            </a:r>
            <a:r>
              <a:rPr lang="en-IN" dirty="0"/>
              <a:t>:</a:t>
            </a:r>
          </a:p>
          <a:p>
            <a:r>
              <a:rPr lang="en-IN" dirty="0"/>
              <a:t>Better performance</a:t>
            </a:r>
            <a:r>
              <a:rPr lang="en-US" dirty="0"/>
              <a:t> when it comes to loading large sites</a:t>
            </a:r>
          </a:p>
          <a:p>
            <a:r>
              <a:rPr lang="en-US" dirty="0"/>
              <a:t>Per-downloaded browser in the phone which gives it a edge above as most people start using it on a daily basis and starts getting used to it.</a:t>
            </a:r>
          </a:p>
          <a:p>
            <a:r>
              <a:rPr lang="en-US" dirty="0"/>
              <a:t>Opens almost all sites with minor or low crashes</a:t>
            </a:r>
          </a:p>
          <a:p>
            <a:r>
              <a:rPr lang="en-US" dirty="0"/>
              <a:t>Privacy is intact and transactions can be done easy without any hassle</a:t>
            </a:r>
          </a:p>
          <a:p>
            <a:pPr marL="0" indent="0">
              <a:buNone/>
            </a:pPr>
            <a:r>
              <a:rPr lang="en-US" dirty="0"/>
              <a:t>Measures to be taken:</a:t>
            </a:r>
          </a:p>
          <a:p>
            <a:pPr>
              <a:buFont typeface="Wingdings" panose="05000000000000000000" pitchFamily="2" charset="2"/>
              <a:buChar char="§"/>
            </a:pPr>
            <a:r>
              <a:rPr lang="en-US" sz="1900" dirty="0"/>
              <a:t>Making the sites more readable</a:t>
            </a:r>
          </a:p>
          <a:p>
            <a:pPr>
              <a:buFont typeface="Wingdings" panose="05000000000000000000" pitchFamily="2" charset="2"/>
              <a:buChar char="§"/>
            </a:pPr>
            <a:r>
              <a:rPr lang="en-US" sz="1900" dirty="0" err="1"/>
              <a:t>Removig</a:t>
            </a:r>
            <a:r>
              <a:rPr lang="en-US" sz="1900" dirty="0"/>
              <a:t> unnecessary graphics and loads addons from the pages</a:t>
            </a:r>
          </a:p>
          <a:p>
            <a:pPr>
              <a:buFont typeface="Wingdings" panose="05000000000000000000" pitchFamily="2" charset="2"/>
              <a:buChar char="§"/>
            </a:pPr>
            <a:r>
              <a:rPr lang="en-US" sz="1900" dirty="0"/>
              <a:t>Improving the interface</a:t>
            </a:r>
          </a:p>
          <a:p>
            <a:pPr marL="0" indent="0">
              <a:buNone/>
            </a:pPr>
            <a:endParaRPr lang="en-US" sz="1900" dirty="0"/>
          </a:p>
          <a:p>
            <a:pPr marL="0" indent="0">
              <a:buNone/>
            </a:pPr>
            <a:endParaRPr lang="en-IN" dirty="0"/>
          </a:p>
        </p:txBody>
      </p:sp>
    </p:spTree>
    <p:extLst>
      <p:ext uri="{BB962C8B-B14F-4D97-AF65-F5344CB8AC3E}">
        <p14:creationId xmlns="" xmlns:p14="http://schemas.microsoft.com/office/powerpoint/2010/main" val="3454235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88793C-D3C1-9048-C9E4-E9ECA6EBD22E}"/>
              </a:ext>
            </a:extLst>
          </p:cNvPr>
          <p:cNvSpPr>
            <a:spLocks noGrp="1"/>
          </p:cNvSpPr>
          <p:nvPr>
            <p:ph type="title"/>
          </p:nvPr>
        </p:nvSpPr>
        <p:spPr>
          <a:xfrm>
            <a:off x="628650" y="365127"/>
            <a:ext cx="7886700" cy="540309"/>
          </a:xfrm>
        </p:spPr>
        <p:txBody>
          <a:bodyPr>
            <a:normAutofit fontScale="90000"/>
          </a:bodyPr>
          <a:lstStyle/>
          <a:p>
            <a:r>
              <a:rPr lang="en-US" sz="3200" b="1" u="sng" dirty="0"/>
              <a:t>Fast loading websites and applications </a:t>
            </a:r>
            <a:r>
              <a:rPr lang="en-US" sz="3200" b="1" u="sng" dirty="0" err="1"/>
              <a:t>countplot</a:t>
            </a:r>
            <a:r>
              <a:rPr lang="en-US" sz="3200" b="1" u="sng" dirty="0"/>
              <a:t> </a:t>
            </a:r>
            <a:endParaRPr lang="en-IN" sz="3200" b="1" u="sng" dirty="0"/>
          </a:p>
        </p:txBody>
      </p:sp>
      <p:pic>
        <p:nvPicPr>
          <p:cNvPr id="33" name="Content Placeholder 32">
            <a:extLst>
              <a:ext uri="{FF2B5EF4-FFF2-40B4-BE49-F238E27FC236}">
                <a16:creationId xmlns="" xmlns:a16="http://schemas.microsoft.com/office/drawing/2014/main" id="{92B271C4-D8D3-4C3C-57C2-E06CA3F05C3A}"/>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699247" y="905436"/>
            <a:ext cx="7106771" cy="5587438"/>
          </a:xfrm>
        </p:spPr>
      </p:pic>
    </p:spTree>
    <p:extLst>
      <p:ext uri="{BB962C8B-B14F-4D97-AF65-F5344CB8AC3E}">
        <p14:creationId xmlns="" xmlns:p14="http://schemas.microsoft.com/office/powerpoint/2010/main" val="2346434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566E26-4B4F-E064-26AD-2715D048B03B}"/>
              </a:ext>
            </a:extLst>
          </p:cNvPr>
          <p:cNvSpPr>
            <a:spLocks noGrp="1"/>
          </p:cNvSpPr>
          <p:nvPr>
            <p:ph sz="quarter" idx="1"/>
          </p:nvPr>
        </p:nvSpPr>
        <p:spPr>
          <a:xfrm>
            <a:off x="628650" y="1345474"/>
            <a:ext cx="7886700" cy="4831489"/>
          </a:xfrm>
        </p:spPr>
        <p:txBody>
          <a:bodyPr>
            <a:normAutofit fontScale="70000" lnSpcReduction="20000"/>
          </a:bodyPr>
          <a:lstStyle/>
          <a:p>
            <a:r>
              <a:rPr lang="en-US" dirty="0"/>
              <a:t>It can be observed that most of the people are using either </a:t>
            </a:r>
            <a:r>
              <a:rPr lang="en-US" dirty="0" err="1"/>
              <a:t>mobilephones</a:t>
            </a:r>
            <a:r>
              <a:rPr lang="en-US" dirty="0"/>
              <a:t>/smartphones or laptops to make a purchase or surf through the store</a:t>
            </a:r>
          </a:p>
          <a:p>
            <a:r>
              <a:rPr lang="en-US" dirty="0"/>
              <a:t>In this category its easily visible that amazon did a great job with their mobile application and site as it takes less time to load and takes advantage over the competitors</a:t>
            </a:r>
          </a:p>
          <a:p>
            <a:r>
              <a:rPr lang="en-US" dirty="0"/>
              <a:t>Snapdeal  ,</a:t>
            </a:r>
            <a:r>
              <a:rPr lang="en-US" dirty="0" err="1"/>
              <a:t>flipkart</a:t>
            </a:r>
            <a:r>
              <a:rPr lang="en-US" dirty="0"/>
              <a:t> have to work on their applications and sites as they are not very responsive as compared with the competitors </a:t>
            </a:r>
          </a:p>
          <a:p>
            <a:pPr marL="0" indent="0">
              <a:buNone/>
            </a:pPr>
            <a:r>
              <a:rPr lang="en-US" b="1" i="1" u="sng" dirty="0"/>
              <a:t>Benefits :</a:t>
            </a:r>
          </a:p>
          <a:p>
            <a:pPr>
              <a:buFont typeface="Wingdings" panose="05000000000000000000" pitchFamily="2" charset="2"/>
              <a:buChar char="§"/>
            </a:pPr>
            <a:r>
              <a:rPr lang="en-US" dirty="0"/>
              <a:t>Taking a edge over the competition as fast loading and fast responses can make the surfing smooth for the customers and can convert them into a sale</a:t>
            </a:r>
          </a:p>
          <a:p>
            <a:pPr>
              <a:buFont typeface="Wingdings" panose="05000000000000000000" pitchFamily="2" charset="2"/>
              <a:buChar char="§"/>
            </a:pPr>
            <a:r>
              <a:rPr lang="en-US" dirty="0"/>
              <a:t>Saves times of customers as they don’t have to wait much</a:t>
            </a:r>
          </a:p>
          <a:p>
            <a:pPr>
              <a:buFont typeface="Wingdings" panose="05000000000000000000" pitchFamily="2" charset="2"/>
              <a:buChar char="§"/>
            </a:pPr>
            <a:r>
              <a:rPr lang="en-US" dirty="0"/>
              <a:t>Prevents churning of customers to the competitors</a:t>
            </a:r>
          </a:p>
          <a:p>
            <a:pPr marL="0" indent="0">
              <a:buNone/>
            </a:pPr>
            <a:endParaRPr lang="en-US" dirty="0"/>
          </a:p>
          <a:p>
            <a:pPr marL="0" indent="0">
              <a:buNone/>
            </a:pPr>
            <a:endParaRPr lang="en-IN" dirty="0"/>
          </a:p>
        </p:txBody>
      </p:sp>
    </p:spTree>
    <p:extLst>
      <p:ext uri="{BB962C8B-B14F-4D97-AF65-F5344CB8AC3E}">
        <p14:creationId xmlns="" xmlns:p14="http://schemas.microsoft.com/office/powerpoint/2010/main" val="392125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Ajenda</a:t>
            </a:r>
            <a:endParaRPr lang="en-IN" dirty="0"/>
          </a:p>
        </p:txBody>
      </p:sp>
      <p:sp>
        <p:nvSpPr>
          <p:cNvPr id="3" name="Content Placeholder 2"/>
          <p:cNvSpPr>
            <a:spLocks noGrp="1"/>
          </p:cNvSpPr>
          <p:nvPr>
            <p:ph sz="quarter" idx="1"/>
          </p:nvPr>
        </p:nvSpPr>
        <p:spPr>
          <a:xfrm>
            <a:off x="301752" y="1527048"/>
            <a:ext cx="3803251" cy="4572000"/>
          </a:xfrm>
        </p:spPr>
        <p:txBody>
          <a:bodyPr>
            <a:normAutofit fontScale="92500"/>
          </a:bodyPr>
          <a:lstStyle/>
          <a:p>
            <a:pPr marL="342900" indent="-342900">
              <a:buFont typeface="Arial" panose="020B0604020202020204" pitchFamily="34" charset="0"/>
              <a:buChar char="•"/>
            </a:pPr>
            <a:r>
              <a:rPr lang="en-US" sz="2800" i="1" u="sng" dirty="0" smtClean="0"/>
              <a:t>Problem statement and understanding</a:t>
            </a:r>
          </a:p>
          <a:p>
            <a:pPr marL="342900" indent="-342900">
              <a:buFont typeface="Arial" panose="020B0604020202020204" pitchFamily="34" charset="0"/>
              <a:buChar char="•"/>
            </a:pPr>
            <a:r>
              <a:rPr lang="en-US" sz="2800" i="1" u="sng" dirty="0" smtClean="0"/>
              <a:t>EDA steps and visualizations</a:t>
            </a:r>
          </a:p>
          <a:p>
            <a:pPr marL="342900" indent="-342900">
              <a:buFont typeface="Arial" panose="020B0604020202020204" pitchFamily="34" charset="0"/>
              <a:buChar char="•"/>
            </a:pPr>
            <a:r>
              <a:rPr lang="en-US" sz="2800" i="1" u="sng" dirty="0" smtClean="0"/>
              <a:t>Steps and assumptions used to complete the project</a:t>
            </a:r>
          </a:p>
          <a:p>
            <a:pPr marL="342900" indent="-342900">
              <a:buFont typeface="Arial" panose="020B0604020202020204" pitchFamily="34" charset="0"/>
              <a:buChar char="•"/>
            </a:pPr>
            <a:r>
              <a:rPr lang="en-US" sz="2800" i="1" u="sng" dirty="0" smtClean="0"/>
              <a:t>analysis, and conclusion</a:t>
            </a:r>
          </a:p>
          <a:p>
            <a:pPr>
              <a:buNone/>
            </a:pPr>
            <a:r>
              <a:rPr lang="en-US" dirty="0" smtClean="0"/>
              <a:t/>
            </a:r>
            <a:br>
              <a:rPr lang="en-US" dirty="0" smtClean="0"/>
            </a:br>
            <a:endParaRPr lang="en-US" b="1" i="1" dirty="0" smtClean="0"/>
          </a:p>
          <a:p>
            <a:endParaRPr lang="en-IN" dirty="0"/>
          </a:p>
        </p:txBody>
      </p:sp>
      <p:pic>
        <p:nvPicPr>
          <p:cNvPr id="4" name="Picture 3">
            <a:extLst>
              <a:ext uri="{FF2B5EF4-FFF2-40B4-BE49-F238E27FC236}">
                <a16:creationId xmlns:a16="http://schemas.microsoft.com/office/drawing/2014/main" xmlns="" id="{4F2FB702-974F-40EB-9955-B575E7688DE3}"/>
              </a:ext>
            </a:extLst>
          </p:cNvPr>
          <p:cNvPicPr>
            <a:picLocks noChangeAspect="1"/>
          </p:cNvPicPr>
          <p:nvPr/>
        </p:nvPicPr>
        <p:blipFill>
          <a:blip r:embed="rId2"/>
          <a:stretch>
            <a:fillRect/>
          </a:stretch>
        </p:blipFill>
        <p:spPr>
          <a:xfrm>
            <a:off x="5595286" y="1706437"/>
            <a:ext cx="2965274" cy="469612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C1733A-C45C-A4AB-FB48-AAD2F7B5BD0A}"/>
              </a:ext>
            </a:extLst>
          </p:cNvPr>
          <p:cNvSpPr>
            <a:spLocks noGrp="1"/>
          </p:cNvSpPr>
          <p:nvPr>
            <p:ph type="title"/>
          </p:nvPr>
        </p:nvSpPr>
        <p:spPr>
          <a:xfrm>
            <a:off x="301752" y="228600"/>
            <a:ext cx="8534400" cy="1116874"/>
          </a:xfrm>
        </p:spPr>
        <p:txBody>
          <a:bodyPr>
            <a:normAutofit/>
          </a:bodyPr>
          <a:lstStyle/>
          <a:p>
            <a:r>
              <a:rPr lang="en-US" sz="3200" b="1" u="sng" dirty="0"/>
              <a:t>Relationship between loading/processing speed and device used for online shopping</a:t>
            </a:r>
            <a:endParaRPr lang="en-IN" sz="3200" b="1" u="sng" dirty="0"/>
          </a:p>
        </p:txBody>
      </p:sp>
      <p:pic>
        <p:nvPicPr>
          <p:cNvPr id="5" name="Content Placeholder 4">
            <a:extLst>
              <a:ext uri="{FF2B5EF4-FFF2-40B4-BE49-F238E27FC236}">
                <a16:creationId xmlns="" xmlns:a16="http://schemas.microsoft.com/office/drawing/2014/main" id="{9EC83DDF-8A47-B6BD-25AC-4221A7F733C9}"/>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793377" y="1825625"/>
            <a:ext cx="7436224" cy="4667250"/>
          </a:xfrm>
        </p:spPr>
      </p:pic>
    </p:spTree>
    <p:extLst>
      <p:ext uri="{BB962C8B-B14F-4D97-AF65-F5344CB8AC3E}">
        <p14:creationId xmlns="" xmlns:p14="http://schemas.microsoft.com/office/powerpoint/2010/main" val="2535719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21ECB73-8E82-8616-6DD5-1A32B28E2ABA}"/>
              </a:ext>
            </a:extLst>
          </p:cNvPr>
          <p:cNvSpPr>
            <a:spLocks noGrp="1"/>
          </p:cNvSpPr>
          <p:nvPr>
            <p:ph sz="quarter" idx="1"/>
          </p:nvPr>
        </p:nvSpPr>
        <p:spPr>
          <a:xfrm>
            <a:off x="477371" y="367554"/>
            <a:ext cx="8522074" cy="6042494"/>
          </a:xfrm>
        </p:spPr>
        <p:txBody>
          <a:bodyPr>
            <a:normAutofit fontScale="77500" lnSpcReduction="20000"/>
          </a:bodyPr>
          <a:lstStyle/>
          <a:p>
            <a:r>
              <a:rPr lang="en-US" dirty="0"/>
              <a:t>This </a:t>
            </a:r>
            <a:r>
              <a:rPr lang="en-US" dirty="0" err="1"/>
              <a:t>swamplot</a:t>
            </a:r>
            <a:r>
              <a:rPr lang="en-US" dirty="0"/>
              <a:t> gives a better understanding about the relationship between loading/processing speed and devices being used </a:t>
            </a:r>
          </a:p>
          <a:p>
            <a:r>
              <a:rPr lang="en-US" dirty="0"/>
              <a:t>A large proportion of people strongly agree to the fact that using smart phones /laptops for browsing the  e-stores are better when it comes to </a:t>
            </a:r>
          </a:p>
          <a:p>
            <a:r>
              <a:rPr lang="en-US" dirty="0"/>
              <a:t>Loading and processing speed which we further classified using hue</a:t>
            </a:r>
          </a:p>
          <a:p>
            <a:r>
              <a:rPr lang="en-US" dirty="0"/>
              <a:t>Few people opts for tablets and few customers thinks its indifferent to take into account the </a:t>
            </a:r>
            <a:r>
              <a:rPr lang="en-US" dirty="0" err="1"/>
              <a:t>loadingness</a:t>
            </a:r>
            <a:r>
              <a:rPr lang="en-US" dirty="0"/>
              <a:t>/processing speeds factor when it comes to online shopping</a:t>
            </a:r>
          </a:p>
          <a:p>
            <a:pPr marL="0" indent="0">
              <a:buNone/>
            </a:pPr>
            <a:r>
              <a:rPr lang="en-US" dirty="0"/>
              <a:t>Reasons for maximum customers browsing on smartphones /laptops maybe:</a:t>
            </a:r>
          </a:p>
          <a:p>
            <a:pPr>
              <a:buFont typeface="Wingdings" panose="05000000000000000000" pitchFamily="2" charset="2"/>
              <a:buChar char="§"/>
            </a:pPr>
            <a:r>
              <a:rPr lang="en-US" dirty="0"/>
              <a:t>Easily accessible </a:t>
            </a:r>
          </a:p>
          <a:p>
            <a:pPr>
              <a:buFont typeface="Wingdings" panose="05000000000000000000" pitchFamily="2" charset="2"/>
              <a:buChar char="§"/>
            </a:pPr>
            <a:r>
              <a:rPr lang="en-US" dirty="0"/>
              <a:t>E stores also have very interactive application for smartphones which fulfils the needs of customers </a:t>
            </a:r>
          </a:p>
          <a:p>
            <a:pPr>
              <a:buFont typeface="Wingdings" panose="05000000000000000000" pitchFamily="2" charset="2"/>
              <a:buChar char="§"/>
            </a:pPr>
            <a:r>
              <a:rPr lang="en-US" dirty="0"/>
              <a:t>Saves time of the customers</a:t>
            </a:r>
          </a:p>
          <a:p>
            <a:pPr marL="0" indent="0">
              <a:buNone/>
            </a:pPr>
            <a:endParaRPr lang="en-IN" dirty="0"/>
          </a:p>
        </p:txBody>
      </p:sp>
    </p:spTree>
    <p:extLst>
      <p:ext uri="{BB962C8B-B14F-4D97-AF65-F5344CB8AC3E}">
        <p14:creationId xmlns="" xmlns:p14="http://schemas.microsoft.com/office/powerpoint/2010/main" val="3003040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00C2B-B1EC-A05A-33C7-D894824F75F0}"/>
              </a:ext>
            </a:extLst>
          </p:cNvPr>
          <p:cNvSpPr>
            <a:spLocks noGrp="1"/>
          </p:cNvSpPr>
          <p:nvPr>
            <p:ph type="title"/>
          </p:nvPr>
        </p:nvSpPr>
        <p:spPr/>
        <p:txBody>
          <a:bodyPr>
            <a:normAutofit/>
          </a:bodyPr>
          <a:lstStyle/>
          <a:p>
            <a:r>
              <a:rPr lang="en-US" sz="3200" b="1" u="sng" dirty="0"/>
              <a:t>Plot describing how the customers landed on the store first time ever</a:t>
            </a:r>
            <a:endParaRPr lang="en-IN" sz="3200" b="1" u="sng" dirty="0"/>
          </a:p>
        </p:txBody>
      </p:sp>
      <p:pic>
        <p:nvPicPr>
          <p:cNvPr id="17" name="Content Placeholder 16">
            <a:extLst>
              <a:ext uri="{FF2B5EF4-FFF2-40B4-BE49-F238E27FC236}">
                <a16:creationId xmlns="" xmlns:a16="http://schemas.microsoft.com/office/drawing/2014/main" id="{AD818D34-9FAD-0585-414E-7A3A24A6E99D}"/>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2000250" y="1690688"/>
            <a:ext cx="4909185" cy="4486275"/>
          </a:xfrm>
        </p:spPr>
      </p:pic>
    </p:spTree>
    <p:extLst>
      <p:ext uri="{BB962C8B-B14F-4D97-AF65-F5344CB8AC3E}">
        <p14:creationId xmlns="" xmlns:p14="http://schemas.microsoft.com/office/powerpoint/2010/main" val="830838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9764A6D-3294-2496-BD2A-984F4BAD2997}"/>
              </a:ext>
            </a:extLst>
          </p:cNvPr>
          <p:cNvSpPr>
            <a:spLocks noGrp="1"/>
          </p:cNvSpPr>
          <p:nvPr>
            <p:ph sz="quarter" idx="1"/>
          </p:nvPr>
        </p:nvSpPr>
        <p:spPr>
          <a:xfrm>
            <a:off x="628650" y="1332411"/>
            <a:ext cx="7886700" cy="4844552"/>
          </a:xfrm>
        </p:spPr>
        <p:txBody>
          <a:bodyPr>
            <a:normAutofit fontScale="70000" lnSpcReduction="20000"/>
          </a:bodyPr>
          <a:lstStyle/>
          <a:p>
            <a:r>
              <a:rPr lang="en-US" dirty="0"/>
              <a:t>Its very clear from the analysis that majority of the customers landed on the store directly through the search engine</a:t>
            </a:r>
          </a:p>
          <a:p>
            <a:r>
              <a:rPr lang="en-US" dirty="0"/>
              <a:t>But there is no denial fact that content marketing and display adverts had played a good role in impacting the rise in customers</a:t>
            </a:r>
          </a:p>
          <a:p>
            <a:pPr marL="0" indent="0">
              <a:buNone/>
            </a:pPr>
            <a:r>
              <a:rPr lang="en-US" dirty="0"/>
              <a:t>Reasons maybe:</a:t>
            </a:r>
          </a:p>
          <a:p>
            <a:pPr>
              <a:buFont typeface="Wingdings" panose="05000000000000000000" pitchFamily="2" charset="2"/>
              <a:buChar char="v"/>
            </a:pPr>
            <a:r>
              <a:rPr lang="en-US" dirty="0"/>
              <a:t>Though they came to know it through the ads/content marketing only but the first thing anyone will do is a google search so this maybe the reason where there is exceptional percentage in search engine category (85.5%) and 7.4 ,7.1 for content marketing and advert displays respectively</a:t>
            </a:r>
          </a:p>
          <a:p>
            <a:pPr>
              <a:buFont typeface="Wingdings" panose="05000000000000000000" pitchFamily="2" charset="2"/>
              <a:buChar char="v"/>
            </a:pPr>
            <a:r>
              <a:rPr lang="en-US" dirty="0"/>
              <a:t>Or poor connect with the customers through the adverts and campaigns might also be the reason </a:t>
            </a:r>
          </a:p>
          <a:p>
            <a:pPr>
              <a:buFont typeface="Wingdings" panose="05000000000000000000" pitchFamily="2" charset="2"/>
              <a:buChar char="v"/>
            </a:pPr>
            <a:r>
              <a:rPr lang="en-US" dirty="0"/>
              <a:t>Not that impactful in creating a sense of connect from customers perspective </a:t>
            </a:r>
            <a:endParaRPr lang="en-IN" dirty="0"/>
          </a:p>
        </p:txBody>
      </p:sp>
    </p:spTree>
    <p:extLst>
      <p:ext uri="{BB962C8B-B14F-4D97-AF65-F5344CB8AC3E}">
        <p14:creationId xmlns="" xmlns:p14="http://schemas.microsoft.com/office/powerpoint/2010/main" val="920874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F6C40A-0C7A-637C-537B-F053BE9D561A}"/>
              </a:ext>
            </a:extLst>
          </p:cNvPr>
          <p:cNvSpPr>
            <a:spLocks noGrp="1"/>
          </p:cNvSpPr>
          <p:nvPr>
            <p:ph type="title"/>
          </p:nvPr>
        </p:nvSpPr>
        <p:spPr>
          <a:xfrm>
            <a:off x="628650" y="365126"/>
            <a:ext cx="7886700" cy="901971"/>
          </a:xfrm>
        </p:spPr>
        <p:txBody>
          <a:bodyPr>
            <a:normAutofit fontScale="90000"/>
          </a:bodyPr>
          <a:lstStyle/>
          <a:p>
            <a:r>
              <a:rPr lang="en-US" sz="3200" b="1" u="sng" dirty="0"/>
              <a:t>Measures that can be taken:</a:t>
            </a:r>
            <a:br>
              <a:rPr lang="en-US" sz="3200" b="1" u="sng" dirty="0"/>
            </a:br>
            <a:endParaRPr lang="en-IN" sz="3200" b="1" u="sng" dirty="0"/>
          </a:p>
        </p:txBody>
      </p:sp>
      <p:sp>
        <p:nvSpPr>
          <p:cNvPr id="3" name="Content Placeholder 2">
            <a:extLst>
              <a:ext uri="{FF2B5EF4-FFF2-40B4-BE49-F238E27FC236}">
                <a16:creationId xmlns="" xmlns:a16="http://schemas.microsoft.com/office/drawing/2014/main" id="{0F0FE0D4-F501-A36E-BEF6-A8E04CD612FD}"/>
              </a:ext>
            </a:extLst>
          </p:cNvPr>
          <p:cNvSpPr>
            <a:spLocks noGrp="1"/>
          </p:cNvSpPr>
          <p:nvPr>
            <p:ph sz="quarter" idx="1"/>
          </p:nvPr>
        </p:nvSpPr>
        <p:spPr>
          <a:xfrm>
            <a:off x="628650" y="1384663"/>
            <a:ext cx="7886700" cy="4792300"/>
          </a:xfrm>
        </p:spPr>
        <p:txBody>
          <a:bodyPr/>
          <a:lstStyle/>
          <a:p>
            <a:pPr>
              <a:buFont typeface="Wingdings" panose="05000000000000000000" pitchFamily="2" charset="2"/>
              <a:buChar char="§"/>
            </a:pPr>
            <a:r>
              <a:rPr lang="en-US" sz="2000" dirty="0"/>
              <a:t>Improvising the approach of marketing and building new strategies whose sole purpose is to create a sense of necessity in the customers mind</a:t>
            </a:r>
          </a:p>
          <a:p>
            <a:pPr>
              <a:buFont typeface="Wingdings" panose="05000000000000000000" pitchFamily="2" charset="2"/>
              <a:buChar char="§"/>
            </a:pPr>
            <a:r>
              <a:rPr lang="en-US" sz="2000" dirty="0"/>
              <a:t>Using SEOs ,SMOs for improving the rank of the store on search engines</a:t>
            </a:r>
          </a:p>
          <a:p>
            <a:pPr marL="0" indent="0">
              <a:buNone/>
            </a:pPr>
            <a:r>
              <a:rPr lang="en-US" dirty="0"/>
              <a:t> </a:t>
            </a:r>
            <a:endParaRPr lang="en-IN" dirty="0"/>
          </a:p>
        </p:txBody>
      </p:sp>
      <p:pic>
        <p:nvPicPr>
          <p:cNvPr id="5" name="Picture 4">
            <a:extLst>
              <a:ext uri="{FF2B5EF4-FFF2-40B4-BE49-F238E27FC236}">
                <a16:creationId xmlns="" xmlns:a16="http://schemas.microsoft.com/office/drawing/2014/main" id="{3F725394-EE2C-A918-C592-88ED242C87F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54730" y="2664824"/>
            <a:ext cx="7434540" cy="3566160"/>
          </a:xfrm>
          <a:prstGeom prst="rect">
            <a:avLst/>
          </a:prstGeom>
        </p:spPr>
      </p:pic>
    </p:spTree>
    <p:extLst>
      <p:ext uri="{BB962C8B-B14F-4D97-AF65-F5344CB8AC3E}">
        <p14:creationId xmlns="" xmlns:p14="http://schemas.microsoft.com/office/powerpoint/2010/main" val="4157378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F177DBF-0793-2EAB-AA35-62D48E4113FC}"/>
              </a:ext>
            </a:extLst>
          </p:cNvPr>
          <p:cNvSpPr>
            <a:spLocks noGrp="1"/>
          </p:cNvSpPr>
          <p:nvPr>
            <p:ph sz="quarter" idx="1"/>
          </p:nvPr>
        </p:nvSpPr>
        <p:spPr>
          <a:xfrm>
            <a:off x="628650" y="1410789"/>
            <a:ext cx="7886700" cy="4766174"/>
          </a:xfrm>
        </p:spPr>
        <p:txBody>
          <a:bodyPr>
            <a:normAutofit fontScale="70000" lnSpcReduction="20000"/>
          </a:bodyPr>
          <a:lstStyle/>
          <a:p>
            <a:pPr marL="0" indent="0">
              <a:buNone/>
            </a:pPr>
            <a:r>
              <a:rPr lang="en-US" dirty="0"/>
              <a:t>Still after the first visit its easily noticeable from the further analysis that:</a:t>
            </a:r>
          </a:p>
          <a:p>
            <a:pPr marL="0" indent="0">
              <a:buNone/>
            </a:pPr>
            <a:r>
              <a:rPr lang="en-US" dirty="0"/>
              <a:t>Search engine still remains the top choice in visiting the stores</a:t>
            </a:r>
          </a:p>
          <a:p>
            <a:pPr marL="0" indent="0">
              <a:buNone/>
            </a:pPr>
            <a:r>
              <a:rPr lang="en-US" dirty="0"/>
              <a:t>Around 31% customers download the app from </a:t>
            </a:r>
            <a:r>
              <a:rPr lang="en-US" dirty="0" err="1"/>
              <a:t>playstore</a:t>
            </a:r>
            <a:r>
              <a:rPr lang="en-US" dirty="0"/>
              <a:t>/Appstore and continue browsing from there</a:t>
            </a:r>
          </a:p>
          <a:p>
            <a:pPr marL="0" indent="0">
              <a:buNone/>
            </a:pPr>
            <a:r>
              <a:rPr lang="en-US" dirty="0"/>
              <a:t>Content marketing is still better than display adverts</a:t>
            </a:r>
          </a:p>
          <a:p>
            <a:pPr marL="0" indent="0">
              <a:buNone/>
            </a:pPr>
            <a:r>
              <a:rPr lang="en-US" dirty="0"/>
              <a:t>Measure that can be taken:</a:t>
            </a:r>
          </a:p>
          <a:p>
            <a:pPr marL="0" indent="0">
              <a:buNone/>
            </a:pPr>
            <a:r>
              <a:rPr lang="en-US" dirty="0"/>
              <a:t>As we know there is good amount of customers shifting to mobile </a:t>
            </a:r>
            <a:r>
              <a:rPr lang="en-US" dirty="0" err="1"/>
              <a:t>applictions</a:t>
            </a:r>
            <a:r>
              <a:rPr lang="en-US" dirty="0"/>
              <a:t> after the first search keeping up and updating ,optimizing the apps constantly so to retain them there</a:t>
            </a:r>
          </a:p>
          <a:p>
            <a:pPr marL="0" indent="0">
              <a:buNone/>
            </a:pPr>
            <a:r>
              <a:rPr lang="en-US" dirty="0"/>
              <a:t>Simple adverts  containing the links such that there is an urge among the customers to browse/shop from the store</a:t>
            </a:r>
          </a:p>
          <a:p>
            <a:pPr marL="0" indent="0">
              <a:buNone/>
            </a:pPr>
            <a:endParaRPr lang="en-US" dirty="0"/>
          </a:p>
          <a:p>
            <a:pPr marL="0" indent="0">
              <a:buNone/>
            </a:pPr>
            <a:endParaRPr lang="en-IN" dirty="0"/>
          </a:p>
        </p:txBody>
      </p:sp>
    </p:spTree>
    <p:extLst>
      <p:ext uri="{BB962C8B-B14F-4D97-AF65-F5344CB8AC3E}">
        <p14:creationId xmlns="" xmlns:p14="http://schemas.microsoft.com/office/powerpoint/2010/main" val="3458551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C4C32B-A949-5EF3-34D1-148FA3A77D07}"/>
              </a:ext>
            </a:extLst>
          </p:cNvPr>
          <p:cNvSpPr>
            <a:spLocks noGrp="1"/>
          </p:cNvSpPr>
          <p:nvPr>
            <p:ph type="title"/>
          </p:nvPr>
        </p:nvSpPr>
        <p:spPr>
          <a:xfrm>
            <a:off x="301752" y="228600"/>
            <a:ext cx="8534400" cy="1116874"/>
          </a:xfrm>
        </p:spPr>
        <p:txBody>
          <a:bodyPr>
            <a:normAutofit/>
          </a:bodyPr>
          <a:lstStyle/>
          <a:p>
            <a:r>
              <a:rPr lang="en-US" sz="3200" b="1" u="sng" dirty="0"/>
              <a:t>Plotting a </a:t>
            </a:r>
            <a:r>
              <a:rPr lang="en-US" sz="3200" b="1" u="sng" dirty="0" err="1"/>
              <a:t>countplot</a:t>
            </a:r>
            <a:r>
              <a:rPr lang="en-US" sz="3200" b="1" u="sng" dirty="0"/>
              <a:t> to know about the average time required before a purchase is made</a:t>
            </a:r>
            <a:endParaRPr lang="en-IN" sz="3200" b="1" u="sng" dirty="0"/>
          </a:p>
        </p:txBody>
      </p:sp>
      <p:pic>
        <p:nvPicPr>
          <p:cNvPr id="9" name="Content Placeholder 8">
            <a:extLst>
              <a:ext uri="{FF2B5EF4-FFF2-40B4-BE49-F238E27FC236}">
                <a16:creationId xmlns="" xmlns:a16="http://schemas.microsoft.com/office/drawing/2014/main" id="{962CFB5B-D108-D0D6-8A76-7D293C2631A0}"/>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263832" y="1899694"/>
            <a:ext cx="6211388" cy="4096157"/>
          </a:xfrm>
        </p:spPr>
      </p:pic>
    </p:spTree>
    <p:extLst>
      <p:ext uri="{BB962C8B-B14F-4D97-AF65-F5344CB8AC3E}">
        <p14:creationId xmlns="" xmlns:p14="http://schemas.microsoft.com/office/powerpoint/2010/main" val="3297811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B5C6C75-5825-7C9C-6EB3-4616F54E029B}"/>
              </a:ext>
            </a:extLst>
          </p:cNvPr>
          <p:cNvSpPr>
            <a:spLocks noGrp="1"/>
          </p:cNvSpPr>
          <p:nvPr>
            <p:ph sz="quarter" idx="1"/>
          </p:nvPr>
        </p:nvSpPr>
        <p:spPr>
          <a:xfrm>
            <a:off x="628650" y="1423851"/>
            <a:ext cx="7886700" cy="4753112"/>
          </a:xfrm>
        </p:spPr>
        <p:txBody>
          <a:bodyPr>
            <a:normAutofit fontScale="62500" lnSpcReduction="20000"/>
          </a:bodyPr>
          <a:lstStyle/>
          <a:p>
            <a:pPr marL="0" indent="0">
              <a:buNone/>
            </a:pPr>
            <a:r>
              <a:rPr lang="en-US" dirty="0"/>
              <a:t>Around 45.7 percent of customers take more than 15 mins to make a purchase decision</a:t>
            </a:r>
          </a:p>
          <a:p>
            <a:pPr marL="0" indent="0">
              <a:buNone/>
            </a:pPr>
            <a:r>
              <a:rPr lang="en-US" dirty="0"/>
              <a:t>Around 26.4 % of customers lie in category of 6-10 mins</a:t>
            </a:r>
          </a:p>
          <a:p>
            <a:pPr marL="0" indent="0">
              <a:buNone/>
            </a:pPr>
            <a:r>
              <a:rPr lang="en-IN" dirty="0"/>
              <a:t>Its interesting to note that around 5.6 percent of the customers don’t even take a minute before reaching at a point of decision of purchase</a:t>
            </a:r>
          </a:p>
          <a:p>
            <a:pPr marL="0" indent="0">
              <a:buNone/>
            </a:pPr>
            <a:r>
              <a:rPr lang="en-IN" dirty="0"/>
              <a:t>Our main aim as  a e-store should be to drop those in more than 15 mins category to the 6-10 min category as its seems achievable and quiet logical</a:t>
            </a:r>
          </a:p>
          <a:p>
            <a:pPr marL="0" indent="0">
              <a:buNone/>
            </a:pPr>
            <a:r>
              <a:rPr lang="en-IN" dirty="0"/>
              <a:t>Dropping these decisions timings will help in preventing customers from abandoning the cart/bags as their may be shift in the mood of the customers or they might find better deal at competitors store </a:t>
            </a:r>
          </a:p>
          <a:p>
            <a:pPr marL="0" indent="0">
              <a:buNone/>
            </a:pPr>
            <a:r>
              <a:rPr lang="en-IN" dirty="0"/>
              <a:t>Providing best deals , using optimised timers which gives a sense of time limit in customers mind </a:t>
            </a:r>
          </a:p>
          <a:p>
            <a:pPr marL="0" indent="0">
              <a:buNone/>
            </a:pPr>
            <a:r>
              <a:rPr lang="en-IN" dirty="0"/>
              <a:t>Creating different modes Depending on the attention spans of various categories of customers  </a:t>
            </a:r>
          </a:p>
        </p:txBody>
      </p:sp>
    </p:spTree>
    <p:extLst>
      <p:ext uri="{BB962C8B-B14F-4D97-AF65-F5344CB8AC3E}">
        <p14:creationId xmlns="" xmlns:p14="http://schemas.microsoft.com/office/powerpoint/2010/main" val="3921399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6C51AD-AF07-B92D-2BEA-B11253672E8A}"/>
              </a:ext>
            </a:extLst>
          </p:cNvPr>
          <p:cNvSpPr>
            <a:spLocks noGrp="1"/>
          </p:cNvSpPr>
          <p:nvPr>
            <p:ph type="title"/>
          </p:nvPr>
        </p:nvSpPr>
        <p:spPr>
          <a:xfrm>
            <a:off x="301752" y="228600"/>
            <a:ext cx="8534400" cy="1051560"/>
          </a:xfrm>
        </p:spPr>
        <p:txBody>
          <a:bodyPr>
            <a:normAutofit fontScale="90000"/>
          </a:bodyPr>
          <a:lstStyle/>
          <a:p>
            <a:r>
              <a:rPr lang="en-US" sz="3200" b="1" u="sng" dirty="0"/>
              <a:t>Further categorized on gender basis</a:t>
            </a:r>
            <a:r>
              <a:rPr lang="en-US" dirty="0"/>
              <a:t/>
            </a:r>
            <a:br>
              <a:rPr lang="en-US" dirty="0"/>
            </a:br>
            <a:endParaRPr lang="en-IN" dirty="0"/>
          </a:p>
        </p:txBody>
      </p:sp>
      <p:pic>
        <p:nvPicPr>
          <p:cNvPr id="9" name="Content Placeholder 8">
            <a:extLst>
              <a:ext uri="{FF2B5EF4-FFF2-40B4-BE49-F238E27FC236}">
                <a16:creationId xmlns="" xmlns:a16="http://schemas.microsoft.com/office/drawing/2014/main" id="{0049992A-DF3F-2741-0D8D-4BFD51CF7AEC}"/>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628650" y="1093694"/>
            <a:ext cx="6663018" cy="5136777"/>
          </a:xfrm>
        </p:spPr>
      </p:pic>
    </p:spTree>
    <p:extLst>
      <p:ext uri="{BB962C8B-B14F-4D97-AF65-F5344CB8AC3E}">
        <p14:creationId xmlns="" xmlns:p14="http://schemas.microsoft.com/office/powerpoint/2010/main" val="4103091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7CA7C7-4CC9-AAC6-2167-07F8BF585D1B}"/>
              </a:ext>
            </a:extLst>
          </p:cNvPr>
          <p:cNvSpPr>
            <a:spLocks noGrp="1"/>
          </p:cNvSpPr>
          <p:nvPr>
            <p:ph sz="quarter" idx="1"/>
          </p:nvPr>
        </p:nvSpPr>
        <p:spPr>
          <a:xfrm>
            <a:off x="628650" y="1397726"/>
            <a:ext cx="7886700" cy="4779237"/>
          </a:xfrm>
        </p:spPr>
        <p:txBody>
          <a:bodyPr/>
          <a:lstStyle/>
          <a:p>
            <a:pPr marL="0" indent="0">
              <a:buNone/>
            </a:pPr>
            <a:r>
              <a:rPr lang="en-US" dirty="0"/>
              <a:t>Women take comparatively more time to reach to the </a:t>
            </a:r>
            <a:r>
              <a:rPr lang="en-US" dirty="0" err="1"/>
              <a:t>the</a:t>
            </a:r>
            <a:r>
              <a:rPr lang="en-US" dirty="0"/>
              <a:t> decision as compared to men </a:t>
            </a:r>
          </a:p>
          <a:p>
            <a:pPr marL="0" indent="0">
              <a:buNone/>
            </a:pPr>
            <a:r>
              <a:rPr lang="en-IN" dirty="0"/>
              <a:t>Another plot describing decision time based on the age categories </a:t>
            </a:r>
          </a:p>
        </p:txBody>
      </p:sp>
      <p:pic>
        <p:nvPicPr>
          <p:cNvPr id="5" name="Picture 4">
            <a:extLst>
              <a:ext uri="{FF2B5EF4-FFF2-40B4-BE49-F238E27FC236}">
                <a16:creationId xmlns="" xmlns:a16="http://schemas.microsoft.com/office/drawing/2014/main" id="{B517199C-3583-5E33-ADDA-42E1A28B47C5}"/>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46311" y="2808514"/>
            <a:ext cx="6649571" cy="3592286"/>
          </a:xfrm>
          <a:prstGeom prst="rect">
            <a:avLst/>
          </a:prstGeom>
        </p:spPr>
      </p:pic>
    </p:spTree>
    <p:extLst>
      <p:ext uri="{BB962C8B-B14F-4D97-AF65-F5344CB8AC3E}">
        <p14:creationId xmlns="" xmlns:p14="http://schemas.microsoft.com/office/powerpoint/2010/main" val="311681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156063"/>
          </a:xfrm>
        </p:spPr>
        <p:txBody>
          <a:bodyPr>
            <a:normAutofit fontScale="90000"/>
          </a:bodyPr>
          <a:lstStyle/>
          <a:p>
            <a:r>
              <a:rPr lang="en-US" b="1" u="sng" dirty="0" smtClean="0">
                <a:solidFill>
                  <a:srgbClr val="7030A0"/>
                </a:solidFill>
              </a:rPr>
              <a:t>Problem Statement</a:t>
            </a:r>
            <a:r>
              <a:rPr lang="en-US" sz="4000" b="1" dirty="0" smtClean="0"/>
              <a:t/>
            </a:r>
            <a:br>
              <a:rPr lang="en-US" sz="4000" b="1" dirty="0" smtClean="0"/>
            </a:br>
            <a:endParaRPr lang="en-IN" dirty="0"/>
          </a:p>
        </p:txBody>
      </p:sp>
      <p:sp>
        <p:nvSpPr>
          <p:cNvPr id="3" name="Content Placeholder 2"/>
          <p:cNvSpPr>
            <a:spLocks noGrp="1"/>
          </p:cNvSpPr>
          <p:nvPr>
            <p:ph sz="quarter" idx="1"/>
          </p:nvPr>
        </p:nvSpPr>
        <p:spPr/>
        <p:txBody>
          <a:bodyPr>
            <a:normAutofit fontScale="62500" lnSpcReduction="20000"/>
          </a:bodyPr>
          <a:lstStyle/>
          <a:p>
            <a:r>
              <a:rPr lang="en-US" dirty="0" smtClean="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a:t>
            </a:r>
          </a:p>
          <a:p>
            <a:r>
              <a:rPr lang="en-US" dirty="0" smtClean="0"/>
              <a:t>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dirty="0" smtClean="0"/>
          </a:p>
          <a:p>
            <a:r>
              <a:rPr lang="en-US" dirty="0" smtClean="0"/>
              <a:t>The data is collected from the Indian online shoppers. Results indicate the e-retail success factors, which are very much critical for customer satisfaction.</a:t>
            </a:r>
            <a:endParaRPr lang="en-IN" dirty="0" smtClean="0"/>
          </a:p>
          <a:p>
            <a:r>
              <a:rPr lang="en-US" dirty="0" smtClean="0"/>
              <a:t>Now as a data scientist our work is to analyze the dataset and apply our skills towards customer retention.</a:t>
            </a:r>
            <a:endParaRPr lang="en-IN" dirty="0" smtClean="0"/>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A2F44F-9CAC-1BD8-70DC-87ED491C91DD}"/>
              </a:ext>
            </a:extLst>
          </p:cNvPr>
          <p:cNvSpPr>
            <a:spLocks noGrp="1"/>
          </p:cNvSpPr>
          <p:nvPr>
            <p:ph type="title"/>
          </p:nvPr>
        </p:nvSpPr>
        <p:spPr>
          <a:xfrm>
            <a:off x="301752" y="228600"/>
            <a:ext cx="8534400" cy="1012371"/>
          </a:xfrm>
        </p:spPr>
        <p:txBody>
          <a:bodyPr>
            <a:normAutofit/>
          </a:bodyPr>
          <a:lstStyle/>
          <a:p>
            <a:r>
              <a:rPr lang="en-US" sz="2400" b="1" u="sng" dirty="0"/>
              <a:t>Plot describing relationships between how frequently someone abandon the bag and the  reason they abandon the bag</a:t>
            </a:r>
            <a:endParaRPr lang="en-IN" sz="2400" b="1" u="sng" dirty="0"/>
          </a:p>
        </p:txBody>
      </p:sp>
      <p:pic>
        <p:nvPicPr>
          <p:cNvPr id="5" name="Content Placeholder 4">
            <a:extLst>
              <a:ext uri="{FF2B5EF4-FFF2-40B4-BE49-F238E27FC236}">
                <a16:creationId xmlns="" xmlns:a16="http://schemas.microsoft.com/office/drawing/2014/main" id="{951DA8D6-484C-B809-7977-C28EA99EC973}"/>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260055" y="1506072"/>
            <a:ext cx="6310640" cy="5065058"/>
          </a:xfrm>
        </p:spPr>
      </p:pic>
    </p:spTree>
    <p:extLst>
      <p:ext uri="{BB962C8B-B14F-4D97-AF65-F5344CB8AC3E}">
        <p14:creationId xmlns="" xmlns:p14="http://schemas.microsoft.com/office/powerpoint/2010/main" val="2039971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E8F72B8-F86A-2A5C-FC23-23392B2D9411}"/>
              </a:ext>
            </a:extLst>
          </p:cNvPr>
          <p:cNvSpPr>
            <a:spLocks noGrp="1"/>
          </p:cNvSpPr>
          <p:nvPr>
            <p:ph sz="quarter" idx="1"/>
          </p:nvPr>
        </p:nvSpPr>
        <p:spPr>
          <a:xfrm>
            <a:off x="628650" y="1449977"/>
            <a:ext cx="7886700" cy="4726986"/>
          </a:xfrm>
        </p:spPr>
        <p:txBody>
          <a:bodyPr>
            <a:normAutofit fontScale="85000" lnSpcReduction="20000"/>
          </a:bodyPr>
          <a:lstStyle/>
          <a:p>
            <a:r>
              <a:rPr lang="en-US" dirty="0"/>
              <a:t>It can be observed very easily that customers who frequently abandon the bag/cart is because the promo codes are not  applicable</a:t>
            </a:r>
          </a:p>
          <a:p>
            <a:r>
              <a:rPr lang="en-IN" dirty="0"/>
              <a:t>There is no unique pattern for those who lie in “sometime” category</a:t>
            </a:r>
          </a:p>
          <a:p>
            <a:pPr marL="0" indent="0">
              <a:buNone/>
            </a:pPr>
            <a:r>
              <a:rPr lang="en-IN" dirty="0"/>
              <a:t>    They are likely to abandon the bag in all cases</a:t>
            </a:r>
          </a:p>
          <a:p>
            <a:pPr marL="0" indent="0">
              <a:buNone/>
            </a:pPr>
            <a:r>
              <a:rPr lang="en-IN" dirty="0"/>
              <a:t>Measures that can be taken:</a:t>
            </a:r>
          </a:p>
          <a:p>
            <a:pPr>
              <a:buFont typeface="Wingdings" panose="05000000000000000000" pitchFamily="2" charset="2"/>
              <a:buChar char="§"/>
            </a:pPr>
            <a:r>
              <a:rPr lang="en-IN" sz="2200" dirty="0"/>
              <a:t>Informing about the schemes/policies in a very clear way so that customers should not feel like being </a:t>
            </a:r>
            <a:r>
              <a:rPr lang="en-IN" sz="2200" dirty="0" err="1"/>
              <a:t>clickbated</a:t>
            </a:r>
            <a:r>
              <a:rPr lang="en-IN" sz="2200" dirty="0"/>
              <a:t> which may destroy the reputation of store</a:t>
            </a:r>
          </a:p>
          <a:p>
            <a:pPr>
              <a:buFont typeface="Wingdings" panose="05000000000000000000" pitchFamily="2" charset="2"/>
              <a:buChar char="§"/>
            </a:pPr>
            <a:r>
              <a:rPr lang="en-IN" sz="2200" dirty="0"/>
              <a:t>Regular feedbacks ,</a:t>
            </a:r>
            <a:r>
              <a:rPr lang="en-IN" sz="2200" dirty="0" err="1"/>
              <a:t>followups</a:t>
            </a:r>
            <a:r>
              <a:rPr lang="en-IN" sz="2200" dirty="0"/>
              <a:t> for those who have items in the cart and they </a:t>
            </a:r>
            <a:r>
              <a:rPr lang="en-IN" sz="2200" dirty="0" err="1"/>
              <a:t>aint</a:t>
            </a:r>
            <a:r>
              <a:rPr lang="en-IN" sz="2200" dirty="0"/>
              <a:t> making the purchase</a:t>
            </a:r>
          </a:p>
          <a:p>
            <a:pPr>
              <a:buFont typeface="Wingdings" panose="05000000000000000000" pitchFamily="2" charset="2"/>
              <a:buChar char="§"/>
            </a:pPr>
            <a:r>
              <a:rPr lang="en-IN" sz="2200" dirty="0"/>
              <a:t>Rewarding those who very rarely or never abandons the bag/cart giving them a sense of importance which further will help in retaining those customers</a:t>
            </a:r>
          </a:p>
        </p:txBody>
      </p:sp>
    </p:spTree>
    <p:extLst>
      <p:ext uri="{BB962C8B-B14F-4D97-AF65-F5344CB8AC3E}">
        <p14:creationId xmlns="" xmlns:p14="http://schemas.microsoft.com/office/powerpoint/2010/main" val="3059819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449F3C-B444-31DB-0C8E-CC78A88642CC}"/>
              </a:ext>
            </a:extLst>
          </p:cNvPr>
          <p:cNvSpPr>
            <a:spLocks noGrp="1"/>
          </p:cNvSpPr>
          <p:nvPr>
            <p:ph type="title"/>
          </p:nvPr>
        </p:nvSpPr>
        <p:spPr>
          <a:xfrm>
            <a:off x="301752" y="228600"/>
            <a:ext cx="8534400" cy="1064623"/>
          </a:xfrm>
        </p:spPr>
        <p:txBody>
          <a:bodyPr>
            <a:normAutofit fontScale="90000"/>
          </a:bodyPr>
          <a:lstStyle/>
          <a:p>
            <a:r>
              <a:rPr lang="en-US" sz="3200" b="1" u="sng" dirty="0"/>
              <a:t>Importance of complete detailed information of listed seller and about the product in a purchase decision</a:t>
            </a:r>
            <a:endParaRPr lang="en-IN" sz="3200" b="1" u="sng" dirty="0"/>
          </a:p>
        </p:txBody>
      </p:sp>
      <p:pic>
        <p:nvPicPr>
          <p:cNvPr id="5" name="Content Placeholder 4">
            <a:extLst>
              <a:ext uri="{FF2B5EF4-FFF2-40B4-BE49-F238E27FC236}">
                <a16:creationId xmlns="" xmlns:a16="http://schemas.microsoft.com/office/drawing/2014/main" id="{61AB3148-F8DE-F000-DAE1-00079C1C6157}"/>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628650" y="1757082"/>
            <a:ext cx="7886700" cy="4437530"/>
          </a:xfrm>
        </p:spPr>
      </p:pic>
    </p:spTree>
    <p:extLst>
      <p:ext uri="{BB962C8B-B14F-4D97-AF65-F5344CB8AC3E}">
        <p14:creationId xmlns="" xmlns:p14="http://schemas.microsoft.com/office/powerpoint/2010/main" val="746741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F993568-B022-B6AA-DE55-EEE3FBC04814}"/>
              </a:ext>
            </a:extLst>
          </p:cNvPr>
          <p:cNvSpPr>
            <a:spLocks noGrp="1"/>
          </p:cNvSpPr>
          <p:nvPr>
            <p:ph sz="quarter" idx="1"/>
          </p:nvPr>
        </p:nvSpPr>
        <p:spPr>
          <a:xfrm>
            <a:off x="628650" y="466165"/>
            <a:ext cx="7886700" cy="5710798"/>
          </a:xfrm>
        </p:spPr>
        <p:txBody>
          <a:bodyPr>
            <a:normAutofit fontScale="85000" lnSpcReduction="10000"/>
          </a:bodyPr>
          <a:lstStyle/>
          <a:p>
            <a:r>
              <a:rPr lang="en-US" dirty="0"/>
              <a:t>It can be seen very clearly that around 37.5 % strongly agree and around 32.3% agree to the fact that yes detailed information about the seller and product is a necessary condition influencing purchase decision</a:t>
            </a:r>
          </a:p>
          <a:p>
            <a:r>
              <a:rPr lang="en-US" dirty="0"/>
              <a:t>Its quiet logical too that giving complete information helps in building trust with the customers </a:t>
            </a:r>
          </a:p>
          <a:p>
            <a:r>
              <a:rPr lang="en-US" dirty="0"/>
              <a:t>Overcoming the fear of getting scammed /online frauds </a:t>
            </a:r>
          </a:p>
          <a:p>
            <a:r>
              <a:rPr lang="en-US" dirty="0"/>
              <a:t>A healthy relationship with customers means easy referrals to the new customers a they are also taken into trust by the satisfied customers</a:t>
            </a:r>
          </a:p>
          <a:p>
            <a:pPr marL="0" indent="0">
              <a:buNone/>
            </a:pPr>
            <a:endParaRPr lang="en-US" dirty="0"/>
          </a:p>
          <a:p>
            <a:pPr marL="0" indent="0">
              <a:buNone/>
            </a:pPr>
            <a:r>
              <a:rPr lang="en-US" dirty="0"/>
              <a:t>  </a:t>
            </a:r>
            <a:endParaRPr lang="en-IN" dirty="0"/>
          </a:p>
        </p:txBody>
      </p:sp>
    </p:spTree>
    <p:extLst>
      <p:ext uri="{BB962C8B-B14F-4D97-AF65-F5344CB8AC3E}">
        <p14:creationId xmlns="" xmlns:p14="http://schemas.microsoft.com/office/powerpoint/2010/main" val="2325800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F4619A-AF52-206C-B455-7466370F4D18}"/>
              </a:ext>
            </a:extLst>
          </p:cNvPr>
          <p:cNvSpPr>
            <a:spLocks noGrp="1"/>
          </p:cNvSpPr>
          <p:nvPr>
            <p:ph type="title"/>
          </p:nvPr>
        </p:nvSpPr>
        <p:spPr/>
        <p:txBody>
          <a:bodyPr>
            <a:normAutofit/>
          </a:bodyPr>
          <a:lstStyle/>
          <a:p>
            <a:r>
              <a:rPr lang="en-US" sz="3200" b="1" u="sng" dirty="0"/>
              <a:t>Relationship between user friendly interface and ease of navigation in website</a:t>
            </a:r>
            <a:endParaRPr lang="en-IN" sz="3200" b="1" u="sng" dirty="0"/>
          </a:p>
        </p:txBody>
      </p:sp>
      <p:pic>
        <p:nvPicPr>
          <p:cNvPr id="9" name="Content Placeholder 8">
            <a:extLst>
              <a:ext uri="{FF2B5EF4-FFF2-40B4-BE49-F238E27FC236}">
                <a16:creationId xmlns="" xmlns:a16="http://schemas.microsoft.com/office/drawing/2014/main" id="{881916B3-2C37-8340-3376-87BA5422B6FF}"/>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528567" y="1825625"/>
            <a:ext cx="7206854" cy="4667250"/>
          </a:xfrm>
        </p:spPr>
      </p:pic>
    </p:spTree>
    <p:extLst>
      <p:ext uri="{BB962C8B-B14F-4D97-AF65-F5344CB8AC3E}">
        <p14:creationId xmlns="" xmlns:p14="http://schemas.microsoft.com/office/powerpoint/2010/main" val="2243612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44299DB-C6BD-07E3-C129-97095D8AB32A}"/>
              </a:ext>
            </a:extLst>
          </p:cNvPr>
          <p:cNvSpPr>
            <a:spLocks noGrp="1"/>
          </p:cNvSpPr>
          <p:nvPr>
            <p:ph sz="quarter" idx="1"/>
          </p:nvPr>
        </p:nvSpPr>
        <p:spPr>
          <a:xfrm>
            <a:off x="628650" y="376519"/>
            <a:ext cx="7886700" cy="5800445"/>
          </a:xfrm>
        </p:spPr>
        <p:txBody>
          <a:bodyPr>
            <a:normAutofit fontScale="92500" lnSpcReduction="10000"/>
          </a:bodyPr>
          <a:lstStyle/>
          <a:p>
            <a:r>
              <a:rPr lang="en-US" dirty="0"/>
              <a:t>Similar kind of patterns exist between the </a:t>
            </a:r>
            <a:r>
              <a:rPr lang="en-US" dirty="0" err="1"/>
              <a:t>the</a:t>
            </a:r>
            <a:r>
              <a:rPr lang="en-US" dirty="0"/>
              <a:t> 2 features and can be depicted by the plot in the previous slide</a:t>
            </a:r>
          </a:p>
          <a:p>
            <a:r>
              <a:rPr lang="en-US" dirty="0"/>
              <a:t>Wide strips in the plots in agree and strongly agree column conclude the fact that yes as the user friendliness increases there is a ease of navigation </a:t>
            </a:r>
          </a:p>
          <a:p>
            <a:r>
              <a:rPr lang="en-US" dirty="0"/>
              <a:t>Improving the experience of customers giving us the better results</a:t>
            </a:r>
          </a:p>
          <a:p>
            <a:r>
              <a:rPr lang="en-IN" dirty="0"/>
              <a:t>It can be also viewed from the machine learning modelling perspective  that as there is high correlation between the two we can drop one of the columns.</a:t>
            </a:r>
          </a:p>
          <a:p>
            <a:pPr marL="0" indent="0">
              <a:buNone/>
            </a:pPr>
            <a:endParaRPr lang="en-IN" dirty="0"/>
          </a:p>
        </p:txBody>
      </p:sp>
    </p:spTree>
    <p:extLst>
      <p:ext uri="{BB962C8B-B14F-4D97-AF65-F5344CB8AC3E}">
        <p14:creationId xmlns="" xmlns:p14="http://schemas.microsoft.com/office/powerpoint/2010/main" val="2038525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C1C3D4-CA40-E0D4-7BD8-9109B8DB2E68}"/>
              </a:ext>
            </a:extLst>
          </p:cNvPr>
          <p:cNvSpPr>
            <a:spLocks noGrp="1"/>
          </p:cNvSpPr>
          <p:nvPr>
            <p:ph type="title"/>
          </p:nvPr>
        </p:nvSpPr>
        <p:spPr>
          <a:xfrm>
            <a:off x="301752" y="228600"/>
            <a:ext cx="8534400" cy="986246"/>
          </a:xfrm>
        </p:spPr>
        <p:txBody>
          <a:bodyPr>
            <a:normAutofit/>
          </a:bodyPr>
          <a:lstStyle/>
          <a:p>
            <a:r>
              <a:rPr lang="en-US" sz="2400" b="1" u="sng" dirty="0"/>
              <a:t>Plot to check the dependency of “ trust that online store will make it delivery on time” on   convenient payments methods</a:t>
            </a:r>
            <a:endParaRPr lang="en-IN" sz="2400" b="1" u="sng" dirty="0"/>
          </a:p>
        </p:txBody>
      </p:sp>
      <p:pic>
        <p:nvPicPr>
          <p:cNvPr id="5" name="Content Placeholder 4">
            <a:extLst>
              <a:ext uri="{FF2B5EF4-FFF2-40B4-BE49-F238E27FC236}">
                <a16:creationId xmlns="" xmlns:a16="http://schemas.microsoft.com/office/drawing/2014/main" id="{E2E8BBB0-7827-863C-93FF-32CF735757EA}"/>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075560" y="1879872"/>
            <a:ext cx="6858000" cy="4572000"/>
          </a:xfrm>
        </p:spPr>
      </p:pic>
    </p:spTree>
    <p:extLst>
      <p:ext uri="{BB962C8B-B14F-4D97-AF65-F5344CB8AC3E}">
        <p14:creationId xmlns="" xmlns:p14="http://schemas.microsoft.com/office/powerpoint/2010/main" val="2630859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4E93D13-5405-303D-7032-AAA310571FCC}"/>
              </a:ext>
            </a:extLst>
          </p:cNvPr>
          <p:cNvSpPr>
            <a:spLocks noGrp="1"/>
          </p:cNvSpPr>
          <p:nvPr>
            <p:ph sz="quarter" idx="1"/>
          </p:nvPr>
        </p:nvSpPr>
        <p:spPr>
          <a:xfrm>
            <a:off x="628650" y="1541417"/>
            <a:ext cx="7886700" cy="4635546"/>
          </a:xfrm>
        </p:spPr>
        <p:txBody>
          <a:bodyPr>
            <a:normAutofit fontScale="70000" lnSpcReduction="20000"/>
          </a:bodyPr>
          <a:lstStyle/>
          <a:p>
            <a:pPr>
              <a:buFont typeface="Wingdings" panose="05000000000000000000" pitchFamily="2" charset="2"/>
              <a:buChar char="Ø"/>
            </a:pPr>
            <a:r>
              <a:rPr lang="en-US" dirty="0"/>
              <a:t>We can see there is a genuine and very logical kind of response between both the features</a:t>
            </a:r>
          </a:p>
          <a:p>
            <a:pPr>
              <a:buFont typeface="Wingdings" panose="05000000000000000000" pitchFamily="2" charset="2"/>
              <a:buChar char="Ø"/>
            </a:pPr>
            <a:r>
              <a:rPr lang="en-US" dirty="0"/>
              <a:t>Building trust and convenient mode of payments goes hands in hands</a:t>
            </a:r>
          </a:p>
          <a:p>
            <a:pPr>
              <a:buFont typeface="Wingdings" panose="05000000000000000000" pitchFamily="2" charset="2"/>
              <a:buChar char="Ø"/>
            </a:pPr>
            <a:r>
              <a:rPr lang="en-US" dirty="0"/>
              <a:t>Wide strip on both agree and strongly agree columns confirms it that yes both are equally important features for purchase decision</a:t>
            </a:r>
          </a:p>
          <a:p>
            <a:pPr>
              <a:buFont typeface="Wingdings" panose="05000000000000000000" pitchFamily="2" charset="2"/>
              <a:buChar char="Ø"/>
            </a:pPr>
            <a:r>
              <a:rPr lang="en-US" dirty="0"/>
              <a:t>If the payment is smooth without much hassle and that too with proper feedback one wont doubt the authenticity of the store and automatically there is going to be the trust with the store </a:t>
            </a:r>
          </a:p>
          <a:p>
            <a:pPr>
              <a:buFont typeface="Wingdings" panose="05000000000000000000" pitchFamily="2" charset="2"/>
              <a:buChar char="Ø"/>
            </a:pPr>
            <a:r>
              <a:rPr lang="en-US" dirty="0"/>
              <a:t>Trust is very important feature when it comes to e-stores so taking that in consideration will be our top most priority</a:t>
            </a:r>
          </a:p>
          <a:p>
            <a:pPr marL="0" indent="0">
              <a:buNone/>
            </a:pPr>
            <a:endParaRPr lang="en-IN" dirty="0"/>
          </a:p>
        </p:txBody>
      </p:sp>
    </p:spTree>
    <p:extLst>
      <p:ext uri="{BB962C8B-B14F-4D97-AF65-F5344CB8AC3E}">
        <p14:creationId xmlns="" xmlns:p14="http://schemas.microsoft.com/office/powerpoint/2010/main" val="2110058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7048BF-B362-7BFE-D863-BABD73CFD9C6}"/>
              </a:ext>
            </a:extLst>
          </p:cNvPr>
          <p:cNvSpPr>
            <a:spLocks noGrp="1"/>
          </p:cNvSpPr>
          <p:nvPr>
            <p:ph type="title"/>
          </p:nvPr>
        </p:nvSpPr>
        <p:spPr/>
        <p:txBody>
          <a:bodyPr>
            <a:normAutofit fontScale="90000"/>
          </a:bodyPr>
          <a:lstStyle/>
          <a:p>
            <a:r>
              <a:rPr lang="en-US" sz="3200" b="1" u="sng" dirty="0"/>
              <a:t>Assistance /support as a important  feature hued with multiple channels for assistance /support </a:t>
            </a:r>
            <a:endParaRPr lang="en-IN" sz="3200" b="1" u="sng" dirty="0"/>
          </a:p>
        </p:txBody>
      </p:sp>
      <p:pic>
        <p:nvPicPr>
          <p:cNvPr id="5" name="Content Placeholder 4">
            <a:extLst>
              <a:ext uri="{FF2B5EF4-FFF2-40B4-BE49-F238E27FC236}">
                <a16:creationId xmlns="" xmlns:a16="http://schemas.microsoft.com/office/drawing/2014/main" id="{1004F576-0297-5F0F-4BC5-55F3E9479174}"/>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786654" y="1690688"/>
            <a:ext cx="6934550" cy="4487956"/>
          </a:xfrm>
        </p:spPr>
      </p:pic>
    </p:spTree>
    <p:extLst>
      <p:ext uri="{BB962C8B-B14F-4D97-AF65-F5344CB8AC3E}">
        <p14:creationId xmlns="" xmlns:p14="http://schemas.microsoft.com/office/powerpoint/2010/main" val="4277359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A4A034C-6DC3-77EA-513E-704AD5AD415B}"/>
              </a:ext>
            </a:extLst>
          </p:cNvPr>
          <p:cNvSpPr>
            <a:spLocks noGrp="1"/>
          </p:cNvSpPr>
          <p:nvPr>
            <p:ph sz="quarter" idx="1"/>
          </p:nvPr>
        </p:nvSpPr>
        <p:spPr>
          <a:xfrm>
            <a:off x="628650" y="1515291"/>
            <a:ext cx="7886700" cy="4661672"/>
          </a:xfrm>
        </p:spPr>
        <p:txBody>
          <a:bodyPr>
            <a:normAutofit fontScale="92500" lnSpcReduction="20000"/>
          </a:bodyPr>
          <a:lstStyle/>
          <a:p>
            <a:r>
              <a:rPr lang="en-US" dirty="0"/>
              <a:t>Majority of the customers are in the </a:t>
            </a:r>
            <a:r>
              <a:rPr lang="en-US" dirty="0" err="1"/>
              <a:t>favour</a:t>
            </a:r>
            <a:r>
              <a:rPr lang="en-US" dirty="0"/>
              <a:t>  of empathy towards the customers and having multiple channels to support them with</a:t>
            </a:r>
          </a:p>
          <a:p>
            <a:r>
              <a:rPr lang="en-US" dirty="0"/>
              <a:t>Makes it easier for the customer to interact with the assistance team giving a sense of security and </a:t>
            </a:r>
            <a:r>
              <a:rPr lang="en-US" dirty="0" err="1"/>
              <a:t>satisfraction</a:t>
            </a:r>
            <a:r>
              <a:rPr lang="en-US" dirty="0"/>
              <a:t>  among the customers</a:t>
            </a:r>
          </a:p>
          <a:p>
            <a:r>
              <a:rPr lang="en-US" dirty="0"/>
              <a:t>Help with building trust</a:t>
            </a:r>
          </a:p>
          <a:p>
            <a:r>
              <a:rPr lang="en-US" dirty="0"/>
              <a:t>Better support will also help in retaining the customers</a:t>
            </a:r>
          </a:p>
          <a:p>
            <a:r>
              <a:rPr lang="en-US" dirty="0"/>
              <a:t>Improves the experience </a:t>
            </a:r>
          </a:p>
          <a:p>
            <a:pPr marL="0" indent="0">
              <a:buNone/>
            </a:pPr>
            <a:endParaRPr lang="en-US" dirty="0"/>
          </a:p>
          <a:p>
            <a:pPr marL="0" indent="0">
              <a:buNone/>
            </a:pPr>
            <a:endParaRPr lang="en-IN" dirty="0"/>
          </a:p>
        </p:txBody>
      </p:sp>
    </p:spTree>
    <p:extLst>
      <p:ext uri="{BB962C8B-B14F-4D97-AF65-F5344CB8AC3E}">
        <p14:creationId xmlns="" xmlns:p14="http://schemas.microsoft.com/office/powerpoint/2010/main" val="399920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UNDERSTANDINGS:-</a:t>
            </a:r>
            <a:endParaRPr lang="en-IN" dirty="0"/>
          </a:p>
        </p:txBody>
      </p:sp>
      <p:sp>
        <p:nvSpPr>
          <p:cNvPr id="3" name="Content Placeholder 2"/>
          <p:cNvSpPr>
            <a:spLocks noGrp="1"/>
          </p:cNvSpPr>
          <p:nvPr>
            <p:ph sz="quarter" idx="1"/>
          </p:nvPr>
        </p:nvSpPr>
        <p:spPr/>
        <p:txBody>
          <a:bodyPr>
            <a:normAutofit fontScale="77500" lnSpcReduction="20000"/>
          </a:bodyPr>
          <a:lstStyle/>
          <a:p>
            <a:r>
              <a:rPr lang="en-US" dirty="0" smtClean="0"/>
              <a:t>Customer retention means the process of maintaining or keeping customers once you have acquired them. It’s all the activities that a company must do in order to keep their customers around. The goal is to build a long-lasting relationship between the brand and consumers. </a:t>
            </a:r>
          </a:p>
          <a:p>
            <a:r>
              <a:rPr lang="en-US" dirty="0" smtClean="0"/>
              <a:t>Once a customer becomes loyal to your</a:t>
            </a:r>
            <a:r>
              <a:rPr lang="en-IN" dirty="0" smtClean="0"/>
              <a:t> </a:t>
            </a:r>
            <a:r>
              <a:rPr lang="en-US" dirty="0" smtClean="0"/>
              <a:t>brand, not only he will buy more from you than a normal customer but he’ll</a:t>
            </a:r>
            <a:r>
              <a:rPr lang="en-IN" dirty="0" smtClean="0"/>
              <a:t> </a:t>
            </a:r>
            <a:r>
              <a:rPr lang="en-US" dirty="0" smtClean="0"/>
              <a:t>spread good words about your business, increase your reputation.</a:t>
            </a:r>
            <a:endParaRPr lang="en-IN" dirty="0" smtClean="0"/>
          </a:p>
          <a:p>
            <a:r>
              <a:rPr lang="en-US" dirty="0" smtClean="0"/>
              <a:t>Based on high churn rate (customer attrition) in some business sectors, customer retention has attracted significant interest from scholars and practitioners in the field of relationship marketing over the last two decades</a:t>
            </a:r>
          </a:p>
          <a:p>
            <a:pPr>
              <a:buNone/>
            </a:pPr>
            <a:endParaRPr lang="en-IN" dirty="0" smtClean="0"/>
          </a:p>
          <a:p>
            <a:pPr>
              <a:buNone/>
            </a:pPr>
            <a:endParaRPr lang="en-IN"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18EBB5-09CB-C3EC-0BF4-E755171808E2}"/>
              </a:ext>
            </a:extLst>
          </p:cNvPr>
          <p:cNvSpPr>
            <a:spLocks noGrp="1"/>
          </p:cNvSpPr>
          <p:nvPr>
            <p:ph type="title"/>
          </p:nvPr>
        </p:nvSpPr>
        <p:spPr>
          <a:xfrm>
            <a:off x="376518" y="206189"/>
            <a:ext cx="8528797" cy="1604735"/>
          </a:xfrm>
        </p:spPr>
        <p:txBody>
          <a:bodyPr>
            <a:normAutofit/>
          </a:bodyPr>
          <a:lstStyle/>
          <a:p>
            <a:r>
              <a:rPr lang="en-US" sz="3200" b="1" u="sng" dirty="0"/>
              <a:t>Take on importance of privacy on influencing the decisions</a:t>
            </a:r>
            <a:endParaRPr lang="en-IN" sz="3200" b="1" u="sng" dirty="0"/>
          </a:p>
        </p:txBody>
      </p:sp>
      <p:pic>
        <p:nvPicPr>
          <p:cNvPr id="9" name="Content Placeholder 8">
            <a:extLst>
              <a:ext uri="{FF2B5EF4-FFF2-40B4-BE49-F238E27FC236}">
                <a16:creationId xmlns="" xmlns:a16="http://schemas.microsoft.com/office/drawing/2014/main" id="{F8161282-4F4F-56C0-58E7-1E2508BD817A}"/>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628650" y="1365530"/>
            <a:ext cx="7130052" cy="4344329"/>
          </a:xfrm>
        </p:spPr>
      </p:pic>
    </p:spTree>
    <p:extLst>
      <p:ext uri="{BB962C8B-B14F-4D97-AF65-F5344CB8AC3E}">
        <p14:creationId xmlns="" xmlns:p14="http://schemas.microsoft.com/office/powerpoint/2010/main" val="2395650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1842DF0-0065-28A1-3AC0-634397B5D067}"/>
              </a:ext>
            </a:extLst>
          </p:cNvPr>
          <p:cNvSpPr>
            <a:spLocks noGrp="1"/>
          </p:cNvSpPr>
          <p:nvPr>
            <p:ph sz="quarter" idx="1"/>
          </p:nvPr>
        </p:nvSpPr>
        <p:spPr>
          <a:xfrm>
            <a:off x="628650" y="493059"/>
            <a:ext cx="7886700" cy="5683904"/>
          </a:xfrm>
        </p:spPr>
        <p:txBody>
          <a:bodyPr>
            <a:normAutofit fontScale="92500" lnSpcReduction="20000"/>
          </a:bodyPr>
          <a:lstStyle/>
          <a:p>
            <a:r>
              <a:rPr lang="en-US" dirty="0"/>
              <a:t>There is no denying fact and also concluded by the plot that privacy of the customer data(personal and bank details) should be among one of the top priorities when features are considered</a:t>
            </a:r>
          </a:p>
          <a:p>
            <a:r>
              <a:rPr lang="en-US" dirty="0"/>
              <a:t>Around 70% of the customers agreed to this in the feedback</a:t>
            </a:r>
          </a:p>
          <a:p>
            <a:r>
              <a:rPr lang="en-US" dirty="0"/>
              <a:t>Again it helps in building a sense of safety and protection from the frauds /scams </a:t>
            </a:r>
          </a:p>
          <a:p>
            <a:r>
              <a:rPr lang="en-US" dirty="0"/>
              <a:t>Data breach is a serious issue and can lead to loss of potential as well as retained customers and is also a threat to the reputation of the company</a:t>
            </a:r>
          </a:p>
          <a:p>
            <a:pPr marL="0" indent="0">
              <a:buNone/>
            </a:pPr>
            <a:endParaRPr lang="en-US" dirty="0"/>
          </a:p>
          <a:p>
            <a:pPr marL="0" indent="0">
              <a:buNone/>
            </a:pPr>
            <a:endParaRPr lang="en-IN" dirty="0"/>
          </a:p>
        </p:txBody>
      </p:sp>
    </p:spTree>
    <p:extLst>
      <p:ext uri="{BB962C8B-B14F-4D97-AF65-F5344CB8AC3E}">
        <p14:creationId xmlns="" xmlns:p14="http://schemas.microsoft.com/office/powerpoint/2010/main" val="2747862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031565-DA2C-11B0-0C95-CA4AC4F4AC19}"/>
              </a:ext>
            </a:extLst>
          </p:cNvPr>
          <p:cNvSpPr>
            <a:spLocks noGrp="1"/>
          </p:cNvSpPr>
          <p:nvPr>
            <p:ph type="title"/>
          </p:nvPr>
        </p:nvSpPr>
        <p:spPr/>
        <p:txBody>
          <a:bodyPr>
            <a:normAutofit fontScale="90000"/>
          </a:bodyPr>
          <a:lstStyle/>
          <a:p>
            <a:r>
              <a:rPr lang="en-US" sz="3200" b="1" u="sng" dirty="0"/>
              <a:t>Relationship between “having monetary benefits and discounts” with enjoyment derived from shopping online</a:t>
            </a:r>
            <a:endParaRPr lang="en-IN" sz="3200" b="1" u="sng" dirty="0"/>
          </a:p>
        </p:txBody>
      </p:sp>
      <p:pic>
        <p:nvPicPr>
          <p:cNvPr id="5" name="Content Placeholder 4">
            <a:extLst>
              <a:ext uri="{FF2B5EF4-FFF2-40B4-BE49-F238E27FC236}">
                <a16:creationId xmlns="" xmlns:a16="http://schemas.microsoft.com/office/drawing/2014/main" id="{5E47F4A3-DD2E-B840-2232-86DEB83562A5}"/>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124546" y="1527175"/>
            <a:ext cx="6858000" cy="4572000"/>
          </a:xfrm>
        </p:spPr>
      </p:pic>
    </p:spTree>
    <p:extLst>
      <p:ext uri="{BB962C8B-B14F-4D97-AF65-F5344CB8AC3E}">
        <p14:creationId xmlns="" xmlns:p14="http://schemas.microsoft.com/office/powerpoint/2010/main" val="4289085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E431DD2-8670-75EE-0E40-BF282F6A93CF}"/>
              </a:ext>
            </a:extLst>
          </p:cNvPr>
          <p:cNvSpPr>
            <a:spLocks noGrp="1"/>
          </p:cNvSpPr>
          <p:nvPr>
            <p:ph sz="quarter" idx="1"/>
          </p:nvPr>
        </p:nvSpPr>
        <p:spPr>
          <a:xfrm>
            <a:off x="628650" y="1515291"/>
            <a:ext cx="7886700" cy="4661672"/>
          </a:xfrm>
        </p:spPr>
        <p:txBody>
          <a:bodyPr>
            <a:normAutofit fontScale="92500"/>
          </a:bodyPr>
          <a:lstStyle/>
          <a:p>
            <a:r>
              <a:rPr lang="en-US" dirty="0"/>
              <a:t>Kind of decrease in number of customers can be seen from strongly agree to disagree which also states that a quiet good number of customers agree or strongly agree to the fact that there are monetary savings and discounts and enjoyment is derived from shopping online</a:t>
            </a:r>
          </a:p>
          <a:p>
            <a:r>
              <a:rPr lang="en-IN" dirty="0"/>
              <a:t>Enjoyment is highly correlated with the monetary savings </a:t>
            </a:r>
          </a:p>
          <a:p>
            <a:r>
              <a:rPr lang="en-IN" dirty="0"/>
              <a:t>Follows a similar trend In both cases</a:t>
            </a:r>
          </a:p>
          <a:p>
            <a:pPr marL="0" indent="0">
              <a:buNone/>
            </a:pPr>
            <a:endParaRPr lang="en-IN" dirty="0"/>
          </a:p>
          <a:p>
            <a:endParaRPr lang="en-IN" dirty="0"/>
          </a:p>
          <a:p>
            <a:pPr marL="0" indent="0">
              <a:buNone/>
            </a:pPr>
            <a:endParaRPr lang="en-US" dirty="0"/>
          </a:p>
        </p:txBody>
      </p:sp>
    </p:spTree>
    <p:extLst>
      <p:ext uri="{BB962C8B-B14F-4D97-AF65-F5344CB8AC3E}">
        <p14:creationId xmlns="" xmlns:p14="http://schemas.microsoft.com/office/powerpoint/2010/main" val="1848283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057934-7DFF-7661-DA67-7B802C921479}"/>
              </a:ext>
            </a:extLst>
          </p:cNvPr>
          <p:cNvSpPr>
            <a:spLocks noGrp="1"/>
          </p:cNvSpPr>
          <p:nvPr>
            <p:ph type="title"/>
          </p:nvPr>
        </p:nvSpPr>
        <p:spPr>
          <a:xfrm>
            <a:off x="628650" y="338232"/>
            <a:ext cx="7886700" cy="994180"/>
          </a:xfrm>
        </p:spPr>
        <p:txBody>
          <a:bodyPr>
            <a:normAutofit fontScale="90000"/>
          </a:bodyPr>
          <a:lstStyle/>
          <a:p>
            <a:r>
              <a:rPr lang="en-US" sz="3200" b="1" u="sng" dirty="0"/>
              <a:t>Considering loyalty program as a benefit of online shopping</a:t>
            </a:r>
            <a:endParaRPr lang="en-IN" sz="3200" b="1" u="sng" dirty="0"/>
          </a:p>
        </p:txBody>
      </p:sp>
      <p:pic>
        <p:nvPicPr>
          <p:cNvPr id="5" name="Content Placeholder 4">
            <a:extLst>
              <a:ext uri="{FF2B5EF4-FFF2-40B4-BE49-F238E27FC236}">
                <a16:creationId xmlns="" xmlns:a16="http://schemas.microsoft.com/office/drawing/2014/main" id="{28CAC278-E6A7-423F-FD34-4F4AE81A17A8}"/>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707777" y="1971489"/>
            <a:ext cx="4894730" cy="4521387"/>
          </a:xfrm>
        </p:spPr>
      </p:pic>
    </p:spTree>
    <p:extLst>
      <p:ext uri="{BB962C8B-B14F-4D97-AF65-F5344CB8AC3E}">
        <p14:creationId xmlns="" xmlns:p14="http://schemas.microsoft.com/office/powerpoint/2010/main" val="4242463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DDE06C0-C4F5-353E-FFA1-A59DCDDD6FB7}"/>
              </a:ext>
            </a:extLst>
          </p:cNvPr>
          <p:cNvSpPr>
            <a:spLocks noGrp="1"/>
          </p:cNvSpPr>
          <p:nvPr>
            <p:ph sz="quarter" idx="1"/>
          </p:nvPr>
        </p:nvSpPr>
        <p:spPr>
          <a:xfrm>
            <a:off x="628650" y="1476103"/>
            <a:ext cx="7886700" cy="4700860"/>
          </a:xfrm>
        </p:spPr>
        <p:txBody>
          <a:bodyPr>
            <a:normAutofit fontScale="85000" lnSpcReduction="10000"/>
          </a:bodyPr>
          <a:lstStyle/>
          <a:p>
            <a:r>
              <a:rPr lang="en-US" dirty="0"/>
              <a:t>Around 42.75% and 23.75% strongly agree and agree respectively with the statement that Loyalty program is a benefit of online shopping</a:t>
            </a:r>
          </a:p>
          <a:p>
            <a:r>
              <a:rPr lang="en-US" dirty="0"/>
              <a:t>Its also interesting to note that   around 23.79 % of customers feel that’s  its indifferent and have nothing to do with considering about loyalty programs when it comes to online shopping</a:t>
            </a:r>
          </a:p>
          <a:p>
            <a:r>
              <a:rPr lang="en-US" dirty="0"/>
              <a:t>One of the reason for such a high percentage of people opting for “strongly agree “ and “agree “ is that there is a sense of inclusion and importance developed among the customers which is very good </a:t>
            </a:r>
            <a:r>
              <a:rPr lang="en-US" dirty="0" smtClean="0"/>
              <a:t>sign.</a:t>
            </a:r>
          </a:p>
          <a:p>
            <a:endParaRPr lang="en-US" dirty="0" smtClean="0"/>
          </a:p>
        </p:txBody>
      </p:sp>
    </p:spTree>
    <p:extLst>
      <p:ext uri="{BB962C8B-B14F-4D97-AF65-F5344CB8AC3E}">
        <p14:creationId xmlns="" xmlns:p14="http://schemas.microsoft.com/office/powerpoint/2010/main" val="193014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983796-1066-AEBA-D145-4560B0DB3AA3}"/>
              </a:ext>
            </a:extLst>
          </p:cNvPr>
          <p:cNvSpPr>
            <a:spLocks noGrp="1"/>
          </p:cNvSpPr>
          <p:nvPr>
            <p:ph type="title"/>
          </p:nvPr>
        </p:nvSpPr>
        <p:spPr/>
        <p:txBody>
          <a:bodyPr>
            <a:normAutofit/>
          </a:bodyPr>
          <a:lstStyle/>
          <a:p>
            <a:r>
              <a:rPr lang="en-US" sz="3200" b="1" u="sng" dirty="0"/>
              <a:t>Satisfaction and trust relationship</a:t>
            </a:r>
            <a:endParaRPr lang="en-IN" sz="3200" b="1" u="sng" dirty="0"/>
          </a:p>
        </p:txBody>
      </p:sp>
      <p:pic>
        <p:nvPicPr>
          <p:cNvPr id="5" name="Content Placeholder 4">
            <a:extLst>
              <a:ext uri="{FF2B5EF4-FFF2-40B4-BE49-F238E27FC236}">
                <a16:creationId xmlns="" xmlns:a16="http://schemas.microsoft.com/office/drawing/2014/main" id="{E3590C81-F739-A30B-3211-C28540274771}"/>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143429" y="1546511"/>
            <a:ext cx="6857143" cy="4764642"/>
          </a:xfrm>
        </p:spPr>
      </p:pic>
    </p:spTree>
    <p:extLst>
      <p:ext uri="{BB962C8B-B14F-4D97-AF65-F5344CB8AC3E}">
        <p14:creationId xmlns="" xmlns:p14="http://schemas.microsoft.com/office/powerpoint/2010/main" val="716775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C7AC59-85F4-34D7-BECA-AFDA6CEC9BF8}"/>
              </a:ext>
            </a:extLst>
          </p:cNvPr>
          <p:cNvSpPr>
            <a:spLocks noGrp="1"/>
          </p:cNvSpPr>
          <p:nvPr>
            <p:ph sz="quarter" idx="1"/>
          </p:nvPr>
        </p:nvSpPr>
        <p:spPr>
          <a:xfrm>
            <a:off x="628650" y="1959429"/>
            <a:ext cx="7886700" cy="4217534"/>
          </a:xfrm>
        </p:spPr>
        <p:txBody>
          <a:bodyPr>
            <a:normAutofit fontScale="92500" lnSpcReduction="20000"/>
          </a:bodyPr>
          <a:lstStyle/>
          <a:p>
            <a:r>
              <a:rPr lang="en-US" dirty="0"/>
              <a:t>This might be one of the most obvious as well as one of the most important relationship to be taken into consideration when it comes to selecting the features</a:t>
            </a:r>
          </a:p>
          <a:p>
            <a:r>
              <a:rPr lang="en-IN" dirty="0"/>
              <a:t>Huge amount of positive responses in this category tells that trust is what most of the customers seeks online </a:t>
            </a:r>
          </a:p>
          <a:p>
            <a:r>
              <a:rPr lang="en-IN" dirty="0"/>
              <a:t>As businesses work on the principle of customer satisfaction this relationship and analysis cant be ignored</a:t>
            </a:r>
          </a:p>
          <a:p>
            <a:endParaRPr lang="en-IN" dirty="0"/>
          </a:p>
          <a:p>
            <a:endParaRPr lang="en-IN" dirty="0"/>
          </a:p>
        </p:txBody>
      </p:sp>
    </p:spTree>
    <p:extLst>
      <p:ext uri="{BB962C8B-B14F-4D97-AF65-F5344CB8AC3E}">
        <p14:creationId xmlns="" xmlns:p14="http://schemas.microsoft.com/office/powerpoint/2010/main" val="3068171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D12E5D-E4F6-718B-5F5B-4036E4E783FF}"/>
              </a:ext>
            </a:extLst>
          </p:cNvPr>
          <p:cNvSpPr>
            <a:spLocks noGrp="1"/>
          </p:cNvSpPr>
          <p:nvPr>
            <p:ph type="title"/>
          </p:nvPr>
        </p:nvSpPr>
        <p:spPr>
          <a:xfrm>
            <a:off x="823633" y="427879"/>
            <a:ext cx="7886700" cy="1325563"/>
          </a:xfrm>
        </p:spPr>
        <p:txBody>
          <a:bodyPr/>
          <a:lstStyle/>
          <a:p>
            <a:r>
              <a:rPr lang="en-US" sz="3200" b="1" u="sng" dirty="0"/>
              <a:t>Patronizing the online stores take</a:t>
            </a:r>
            <a:r>
              <a:rPr lang="en-US" dirty="0"/>
              <a:t/>
            </a:r>
            <a:br>
              <a:rPr lang="en-US" dirty="0"/>
            </a:br>
            <a:endParaRPr lang="en-IN" dirty="0"/>
          </a:p>
        </p:txBody>
      </p:sp>
      <p:pic>
        <p:nvPicPr>
          <p:cNvPr id="9" name="Content Placeholder 8">
            <a:extLst>
              <a:ext uri="{FF2B5EF4-FFF2-40B4-BE49-F238E27FC236}">
                <a16:creationId xmlns="" xmlns:a16="http://schemas.microsoft.com/office/drawing/2014/main" id="{2D7B5FA7-BB06-5AA9-FF68-18C8715D967F}"/>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046279" y="1389530"/>
            <a:ext cx="6527007" cy="4697787"/>
          </a:xfrm>
        </p:spPr>
      </p:pic>
    </p:spTree>
    <p:extLst>
      <p:ext uri="{BB962C8B-B14F-4D97-AF65-F5344CB8AC3E}">
        <p14:creationId xmlns="" xmlns:p14="http://schemas.microsoft.com/office/powerpoint/2010/main" val="1627344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9132DAF-B711-525F-8FD7-C706CBEE920B}"/>
              </a:ext>
            </a:extLst>
          </p:cNvPr>
          <p:cNvSpPr>
            <a:spLocks noGrp="1"/>
          </p:cNvSpPr>
          <p:nvPr>
            <p:ph sz="quarter" idx="1"/>
          </p:nvPr>
        </p:nvSpPr>
        <p:spPr>
          <a:xfrm>
            <a:off x="628650" y="1554480"/>
            <a:ext cx="7886700" cy="4622483"/>
          </a:xfrm>
        </p:spPr>
        <p:txBody>
          <a:bodyPr>
            <a:normAutofit/>
          </a:bodyPr>
          <a:lstStyle/>
          <a:p>
            <a:r>
              <a:rPr lang="en-US" dirty="0"/>
              <a:t>Around 51.3 % of the customers agree to the fact that yes there is a sense of patriotism related with the e-store</a:t>
            </a:r>
          </a:p>
          <a:p>
            <a:r>
              <a:rPr lang="en-US" dirty="0"/>
              <a:t>Around  28.6 % finds it unrelated and to the surprise 20.1% of the customers strongly agree to this </a:t>
            </a:r>
            <a:r>
              <a:rPr lang="en-US" dirty="0" smtClean="0"/>
              <a:t>.</a:t>
            </a:r>
            <a:endParaRPr lang="en-US" dirty="0"/>
          </a:p>
        </p:txBody>
      </p:sp>
    </p:spTree>
    <p:extLst>
      <p:ext uri="{BB962C8B-B14F-4D97-AF65-F5344CB8AC3E}">
        <p14:creationId xmlns="" xmlns:p14="http://schemas.microsoft.com/office/powerpoint/2010/main" val="1606101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0000" lnSpcReduction="20000"/>
          </a:bodyPr>
          <a:lstStyle/>
          <a:p>
            <a:r>
              <a:rPr lang="en-US" dirty="0" smtClean="0"/>
              <a:t>However, establishing and maintaining strong relationships with all customers may not be the primary aim of some organizations because not all customers and their relationships are similar or profitable. But keeping the old customers is more worthy than getting new customers.</a:t>
            </a:r>
          </a:p>
          <a:p>
            <a:r>
              <a:rPr lang="en-US" dirty="0" smtClean="0"/>
              <a:t>The overall purpose of this Project is to increase our understanding of customer retention by investigating the relationship between service providing companies and their customers, and the ways in which companies develop relationships in order to enhance customer retention. Below are the main frameworks we are going to do in this particular project.</a:t>
            </a:r>
            <a:endParaRPr lang="en-IN" dirty="0" smtClean="0"/>
          </a:p>
          <a:p>
            <a:pPr lvl="0"/>
            <a:r>
              <a:rPr lang="en-US" sz="2600" dirty="0" smtClean="0"/>
              <a:t>How can the advantages of customer relationship management be described?</a:t>
            </a:r>
            <a:endParaRPr lang="en-IN" sz="2600" dirty="0" smtClean="0"/>
          </a:p>
          <a:p>
            <a:pPr lvl="0"/>
            <a:r>
              <a:rPr lang="en-US" sz="2600" dirty="0" smtClean="0"/>
              <a:t>How can companies benefit from using a customer retention strategy?</a:t>
            </a:r>
            <a:endParaRPr lang="en-IN" sz="2600" dirty="0" smtClean="0"/>
          </a:p>
          <a:p>
            <a:pPr lvl="0"/>
            <a:r>
              <a:rPr lang="en-US" sz="2600" dirty="0" smtClean="0"/>
              <a:t>How can companies develop a customer retention program and apply it to their business.</a:t>
            </a:r>
            <a:endParaRPr lang="en-IN" sz="2600" dirty="0" smtClean="0"/>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A09E1-5CBD-178C-0867-DFC8A1F26B09}"/>
              </a:ext>
            </a:extLst>
          </p:cNvPr>
          <p:cNvSpPr>
            <a:spLocks noGrp="1"/>
          </p:cNvSpPr>
          <p:nvPr>
            <p:ph type="title"/>
          </p:nvPr>
        </p:nvSpPr>
        <p:spPr/>
        <p:txBody>
          <a:bodyPr>
            <a:normAutofit/>
          </a:bodyPr>
          <a:lstStyle/>
          <a:p>
            <a:r>
              <a:rPr lang="en-US" sz="3200" b="1" u="sng" dirty="0"/>
              <a:t>Online shopping can be adventurous too</a:t>
            </a:r>
            <a:endParaRPr lang="en-IN" sz="3200" b="1" u="sng" dirty="0"/>
          </a:p>
        </p:txBody>
      </p:sp>
      <p:pic>
        <p:nvPicPr>
          <p:cNvPr id="5" name="Content Placeholder 4">
            <a:extLst>
              <a:ext uri="{FF2B5EF4-FFF2-40B4-BE49-F238E27FC236}">
                <a16:creationId xmlns="" xmlns:a16="http://schemas.microsoft.com/office/drawing/2014/main" id="{DDB168B7-2793-3F35-3F3F-AB226A9F717E}"/>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106791" y="1407460"/>
            <a:ext cx="6887486" cy="4881561"/>
          </a:xfrm>
        </p:spPr>
      </p:pic>
    </p:spTree>
    <p:extLst>
      <p:ext uri="{BB962C8B-B14F-4D97-AF65-F5344CB8AC3E}">
        <p14:creationId xmlns="" xmlns:p14="http://schemas.microsoft.com/office/powerpoint/2010/main" val="40228270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9D4C86-E809-60B6-B512-D09914D263B4}"/>
              </a:ext>
            </a:extLst>
          </p:cNvPr>
          <p:cNvSpPr>
            <a:spLocks noGrp="1"/>
          </p:cNvSpPr>
          <p:nvPr>
            <p:ph type="title"/>
          </p:nvPr>
        </p:nvSpPr>
        <p:spPr/>
        <p:txBody>
          <a:bodyPr>
            <a:normAutofit/>
          </a:bodyPr>
          <a:lstStyle/>
          <a:p>
            <a:r>
              <a:rPr lang="en-US" sz="3200" b="1" u="sng" dirty="0"/>
              <a:t>Plot describing sense of fulfilment of certain roles </a:t>
            </a:r>
            <a:endParaRPr lang="en-IN" sz="3200" b="1" u="sng" dirty="0"/>
          </a:p>
        </p:txBody>
      </p:sp>
      <p:pic>
        <p:nvPicPr>
          <p:cNvPr id="5" name="Content Placeholder 4">
            <a:extLst>
              <a:ext uri="{FF2B5EF4-FFF2-40B4-BE49-F238E27FC236}">
                <a16:creationId xmlns="" xmlns:a16="http://schemas.microsoft.com/office/drawing/2014/main" id="{39D5F258-85DE-CAE5-EE0D-2D5C089593E0}"/>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053003" y="1690688"/>
            <a:ext cx="6527007" cy="4351338"/>
          </a:xfrm>
        </p:spPr>
      </p:pic>
    </p:spTree>
    <p:extLst>
      <p:ext uri="{BB962C8B-B14F-4D97-AF65-F5344CB8AC3E}">
        <p14:creationId xmlns="" xmlns:p14="http://schemas.microsoft.com/office/powerpoint/2010/main" val="41931491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8DBE746-6BE8-8C0C-16BD-5B32D783750D}"/>
              </a:ext>
            </a:extLst>
          </p:cNvPr>
          <p:cNvSpPr>
            <a:spLocks noGrp="1"/>
          </p:cNvSpPr>
          <p:nvPr>
            <p:ph sz="quarter" idx="1"/>
          </p:nvPr>
        </p:nvSpPr>
        <p:spPr>
          <a:xfrm>
            <a:off x="628650" y="1436914"/>
            <a:ext cx="7886700" cy="4740049"/>
          </a:xfrm>
        </p:spPr>
        <p:txBody>
          <a:bodyPr>
            <a:normAutofit fontScale="85000" lnSpcReduction="10000"/>
          </a:bodyPr>
          <a:lstStyle/>
          <a:p>
            <a:pPr marL="0" indent="0">
              <a:buNone/>
            </a:pPr>
            <a:r>
              <a:rPr lang="en-US" dirty="0"/>
              <a:t>Around 32.7% of customers believe that there is kind of fulfilment of roles when it comes to online shopping</a:t>
            </a:r>
          </a:p>
          <a:p>
            <a:pPr marL="0" indent="0">
              <a:buNone/>
            </a:pPr>
            <a:r>
              <a:rPr lang="en-US" dirty="0"/>
              <a:t>14 % strongly agree to the point</a:t>
            </a:r>
          </a:p>
          <a:p>
            <a:pPr marL="0" indent="0">
              <a:buNone/>
            </a:pPr>
            <a:r>
              <a:rPr lang="en-US" dirty="0"/>
              <a:t>Its also surprising to see that 32.7 % don’t feel any relationship with the leading point</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IN" dirty="0"/>
          </a:p>
        </p:txBody>
      </p:sp>
    </p:spTree>
    <p:extLst>
      <p:ext uri="{BB962C8B-B14F-4D97-AF65-F5344CB8AC3E}">
        <p14:creationId xmlns="" xmlns:p14="http://schemas.microsoft.com/office/powerpoint/2010/main" val="526166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94AFC2-EC5F-C6E5-C135-05427B6D380C}"/>
              </a:ext>
            </a:extLst>
          </p:cNvPr>
          <p:cNvSpPr>
            <a:spLocks noGrp="1"/>
          </p:cNvSpPr>
          <p:nvPr>
            <p:ph type="title"/>
          </p:nvPr>
        </p:nvSpPr>
        <p:spPr>
          <a:xfrm>
            <a:off x="863973" y="383056"/>
            <a:ext cx="7886700" cy="740351"/>
          </a:xfrm>
        </p:spPr>
        <p:txBody>
          <a:bodyPr>
            <a:normAutofit/>
          </a:bodyPr>
          <a:lstStyle/>
          <a:p>
            <a:r>
              <a:rPr lang="en-US" sz="3200" b="1" u="sng" dirty="0"/>
              <a:t>Value for money as  a feature</a:t>
            </a:r>
            <a:endParaRPr lang="en-IN" sz="3200" b="1" u="sng" dirty="0"/>
          </a:p>
        </p:txBody>
      </p:sp>
      <p:pic>
        <p:nvPicPr>
          <p:cNvPr id="5" name="Content Placeholder 4">
            <a:extLst>
              <a:ext uri="{FF2B5EF4-FFF2-40B4-BE49-F238E27FC236}">
                <a16:creationId xmlns="" xmlns:a16="http://schemas.microsoft.com/office/drawing/2014/main" id="{A51FAAC2-5CC6-4662-5A89-91A36F1EA3D8}"/>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2635432" y="2098675"/>
            <a:ext cx="4310743" cy="4158434"/>
          </a:xfrm>
        </p:spPr>
      </p:pic>
    </p:spTree>
    <p:extLst>
      <p:ext uri="{BB962C8B-B14F-4D97-AF65-F5344CB8AC3E}">
        <p14:creationId xmlns="" xmlns:p14="http://schemas.microsoft.com/office/powerpoint/2010/main" val="1490533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84F3B81-8C00-A5EC-7123-249EFB34ACA1}"/>
              </a:ext>
            </a:extLst>
          </p:cNvPr>
          <p:cNvSpPr>
            <a:spLocks noGrp="1"/>
          </p:cNvSpPr>
          <p:nvPr>
            <p:ph sz="quarter" idx="1"/>
          </p:nvPr>
        </p:nvSpPr>
        <p:spPr>
          <a:xfrm>
            <a:off x="628650" y="1436914"/>
            <a:ext cx="7886700" cy="4740049"/>
          </a:xfrm>
        </p:spPr>
        <p:txBody>
          <a:bodyPr>
            <a:normAutofit fontScale="92500" lnSpcReduction="10000"/>
          </a:bodyPr>
          <a:lstStyle/>
          <a:p>
            <a:pPr>
              <a:buFont typeface="Wingdings" panose="05000000000000000000" pitchFamily="2" charset="2"/>
              <a:buChar char="§"/>
            </a:pPr>
            <a:r>
              <a:rPr lang="en-US" dirty="0"/>
              <a:t>Quiet a large portion agree or strongly agree that there is a value for money when online shopping is considered</a:t>
            </a:r>
          </a:p>
          <a:p>
            <a:pPr>
              <a:buFont typeface="Wingdings" panose="05000000000000000000" pitchFamily="2" charset="2"/>
              <a:buChar char="§"/>
            </a:pPr>
            <a:r>
              <a:rPr lang="en-US" dirty="0"/>
              <a:t>With even around 85% of customers voting in </a:t>
            </a:r>
            <a:r>
              <a:rPr lang="en-US" dirty="0" err="1"/>
              <a:t>favour</a:t>
            </a:r>
            <a:r>
              <a:rPr lang="en-US" dirty="0"/>
              <a:t> of value for money there is no doubt that this is one of the important features of online shopping and should be considered when we take this into consideration</a:t>
            </a:r>
          </a:p>
          <a:p>
            <a:pPr>
              <a:buFont typeface="Wingdings" panose="05000000000000000000" pitchFamily="2" charset="2"/>
              <a:buChar char="§"/>
            </a:pPr>
            <a:r>
              <a:rPr lang="en-US" dirty="0"/>
              <a:t>Value for money is a key factor in deciding which store holds the maximum cap in market </a:t>
            </a:r>
          </a:p>
          <a:p>
            <a:pPr marL="0" indent="0">
              <a:buNone/>
            </a:pPr>
            <a:endParaRPr lang="en-IN" dirty="0"/>
          </a:p>
        </p:txBody>
      </p:sp>
    </p:spTree>
    <p:extLst>
      <p:ext uri="{BB962C8B-B14F-4D97-AF65-F5344CB8AC3E}">
        <p14:creationId xmlns="" xmlns:p14="http://schemas.microsoft.com/office/powerpoint/2010/main" val="1457916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DD6952-8D31-0E3E-1B62-DF2C4A2FE37B}"/>
              </a:ext>
            </a:extLst>
          </p:cNvPr>
          <p:cNvSpPr>
            <a:spLocks noGrp="1"/>
          </p:cNvSpPr>
          <p:nvPr>
            <p:ph type="title"/>
          </p:nvPr>
        </p:nvSpPr>
        <p:spPr/>
        <p:txBody>
          <a:bodyPr>
            <a:normAutofit/>
          </a:bodyPr>
          <a:lstStyle/>
          <a:p>
            <a:r>
              <a:rPr lang="en-US" sz="3200" b="1" u="sng" dirty="0"/>
              <a:t>Market share of different e-stores as reviewed by the customers</a:t>
            </a:r>
            <a:endParaRPr lang="en-IN" sz="3200" b="1" u="sng" dirty="0"/>
          </a:p>
        </p:txBody>
      </p:sp>
      <p:pic>
        <p:nvPicPr>
          <p:cNvPr id="9" name="Content Placeholder 8">
            <a:extLst>
              <a:ext uri="{FF2B5EF4-FFF2-40B4-BE49-F238E27FC236}">
                <a16:creationId xmlns="" xmlns:a16="http://schemas.microsoft.com/office/drawing/2014/main" id="{C084F247-0966-877C-58F6-5AA99E476D1C}"/>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082489" y="1434354"/>
            <a:ext cx="6753015" cy="5172634"/>
          </a:xfrm>
        </p:spPr>
      </p:pic>
    </p:spTree>
    <p:extLst>
      <p:ext uri="{BB962C8B-B14F-4D97-AF65-F5344CB8AC3E}">
        <p14:creationId xmlns="" xmlns:p14="http://schemas.microsoft.com/office/powerpoint/2010/main" val="3821016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8EFC3A-1045-E7ED-755A-EDEB2DE2CD4E}"/>
              </a:ext>
            </a:extLst>
          </p:cNvPr>
          <p:cNvSpPr>
            <a:spLocks noGrp="1"/>
          </p:cNvSpPr>
          <p:nvPr>
            <p:ph type="title"/>
          </p:nvPr>
        </p:nvSpPr>
        <p:spPr>
          <a:xfrm>
            <a:off x="682439" y="300446"/>
            <a:ext cx="7886700" cy="1031966"/>
          </a:xfrm>
        </p:spPr>
        <p:txBody>
          <a:bodyPr>
            <a:normAutofit/>
          </a:bodyPr>
          <a:lstStyle/>
          <a:p>
            <a:r>
              <a:rPr lang="en-US" sz="3200" b="1" u="sng" dirty="0"/>
              <a:t>Visual appealing website and application</a:t>
            </a:r>
            <a:endParaRPr lang="en-IN" sz="3200" b="1" u="sng" dirty="0"/>
          </a:p>
        </p:txBody>
      </p:sp>
      <p:pic>
        <p:nvPicPr>
          <p:cNvPr id="5" name="Content Placeholder 4">
            <a:extLst>
              <a:ext uri="{FF2B5EF4-FFF2-40B4-BE49-F238E27FC236}">
                <a16:creationId xmlns="" xmlns:a16="http://schemas.microsoft.com/office/drawing/2014/main" id="{8446038B-595C-C509-9922-B8D274C765A9}"/>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640540" y="1398494"/>
            <a:ext cx="5207663" cy="4941981"/>
          </a:xfrm>
        </p:spPr>
      </p:pic>
    </p:spTree>
    <p:extLst>
      <p:ext uri="{BB962C8B-B14F-4D97-AF65-F5344CB8AC3E}">
        <p14:creationId xmlns="" xmlns:p14="http://schemas.microsoft.com/office/powerpoint/2010/main" val="2560944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CAC584F-1193-90B3-F244-F0E97B78B03B}"/>
              </a:ext>
            </a:extLst>
          </p:cNvPr>
          <p:cNvSpPr>
            <a:spLocks noGrp="1"/>
          </p:cNvSpPr>
          <p:nvPr>
            <p:ph sz="quarter" idx="1"/>
          </p:nvPr>
        </p:nvSpPr>
        <p:spPr>
          <a:xfrm>
            <a:off x="628650" y="1489166"/>
            <a:ext cx="7886700" cy="4687797"/>
          </a:xfrm>
        </p:spPr>
        <p:txBody>
          <a:bodyPr>
            <a:normAutofit fontScale="92500" lnSpcReduction="10000"/>
          </a:bodyPr>
          <a:lstStyle/>
          <a:p>
            <a:pPr marL="0" indent="0">
              <a:buNone/>
            </a:pPr>
            <a:r>
              <a:rPr lang="en-US" dirty="0" smtClean="0"/>
              <a:t>Around 16% of people thinks that </a:t>
            </a:r>
            <a:r>
              <a:rPr lang="en-US" dirty="0" err="1" smtClean="0"/>
              <a:t>amazon</a:t>
            </a:r>
            <a:r>
              <a:rPr lang="en-US" dirty="0" smtClean="0"/>
              <a:t> does it better when it comes to </a:t>
            </a:r>
            <a:r>
              <a:rPr lang="en-US" dirty="0" err="1" smtClean="0"/>
              <a:t>visaul</a:t>
            </a:r>
            <a:r>
              <a:rPr lang="en-US" dirty="0" smtClean="0"/>
              <a:t> appealing website then comes </a:t>
            </a:r>
            <a:r>
              <a:rPr lang="en-US" dirty="0" err="1" smtClean="0"/>
              <a:t>myntra</a:t>
            </a:r>
            <a:r>
              <a:rPr lang="en-US" dirty="0" smtClean="0"/>
              <a:t> who is further followed by </a:t>
            </a:r>
            <a:r>
              <a:rPr lang="en-US" dirty="0" err="1" smtClean="0"/>
              <a:t>flipkart</a:t>
            </a:r>
            <a:endParaRPr lang="en-US" dirty="0" smtClean="0"/>
          </a:p>
          <a:p>
            <a:pPr marL="0" indent="0">
              <a:buNone/>
            </a:pPr>
            <a:r>
              <a:rPr lang="en-US" dirty="0" smtClean="0"/>
              <a:t>And almost 32.34% of population </a:t>
            </a:r>
            <a:r>
              <a:rPr lang="en-US" dirty="0" err="1" smtClean="0"/>
              <a:t>belieives</a:t>
            </a:r>
            <a:r>
              <a:rPr lang="en-US" dirty="0" smtClean="0"/>
              <a:t> that </a:t>
            </a:r>
            <a:r>
              <a:rPr lang="en-US" dirty="0" err="1" smtClean="0"/>
              <a:t>amazon</a:t>
            </a:r>
            <a:r>
              <a:rPr lang="en-US" dirty="0" smtClean="0"/>
              <a:t> and </a:t>
            </a:r>
            <a:r>
              <a:rPr lang="en-US" dirty="0" err="1" smtClean="0"/>
              <a:t>flipakrt</a:t>
            </a:r>
            <a:r>
              <a:rPr lang="en-US" dirty="0" smtClean="0"/>
              <a:t> are both good when it comes to </a:t>
            </a:r>
            <a:r>
              <a:rPr lang="en-US" dirty="0" err="1" smtClean="0"/>
              <a:t>visyal</a:t>
            </a:r>
            <a:r>
              <a:rPr lang="en-US" dirty="0" smtClean="0"/>
              <a:t> appealing website and application</a:t>
            </a:r>
          </a:p>
          <a:p>
            <a:pPr marL="0" indent="0">
              <a:buFont typeface="Wingdings" pitchFamily="2" charset="2"/>
              <a:buChar char="§"/>
            </a:pPr>
            <a:r>
              <a:rPr lang="en-US" sz="2000" dirty="0" smtClean="0"/>
              <a:t>There </a:t>
            </a:r>
            <a:r>
              <a:rPr lang="en-US" sz="2000" dirty="0"/>
              <a:t>are high instances that if the website is visually appealing it tends to attract more customers </a:t>
            </a:r>
          </a:p>
          <a:p>
            <a:pPr marL="0" indent="0">
              <a:buFont typeface="Wingdings" pitchFamily="2" charset="2"/>
              <a:buChar char="§"/>
            </a:pPr>
            <a:r>
              <a:rPr lang="en-US" sz="2000" dirty="0"/>
              <a:t>Plays a high role in the </a:t>
            </a:r>
            <a:r>
              <a:rPr lang="en-US" sz="2000" dirty="0" err="1"/>
              <a:t>asthetics</a:t>
            </a:r>
            <a:r>
              <a:rPr lang="en-US" sz="2000" dirty="0"/>
              <a:t> region</a:t>
            </a:r>
          </a:p>
          <a:p>
            <a:pPr marL="0" indent="0">
              <a:buFont typeface="Wingdings" pitchFamily="2" charset="2"/>
              <a:buChar char="§"/>
            </a:pPr>
            <a:r>
              <a:rPr lang="en-US" sz="2000" dirty="0"/>
              <a:t>Specially the age groups less than 20 and 21-30 agrees are more influenced by the </a:t>
            </a:r>
            <a:r>
              <a:rPr lang="en-US" sz="2000" dirty="0" err="1"/>
              <a:t>asthetics</a:t>
            </a:r>
            <a:endParaRPr lang="en-US" sz="2000" dirty="0"/>
          </a:p>
          <a:p>
            <a:pPr marL="0" indent="0">
              <a:buNone/>
            </a:pPr>
            <a:endParaRPr lang="en-IN" dirty="0"/>
          </a:p>
        </p:txBody>
      </p:sp>
    </p:spTree>
    <p:extLst>
      <p:ext uri="{BB962C8B-B14F-4D97-AF65-F5344CB8AC3E}">
        <p14:creationId xmlns="" xmlns:p14="http://schemas.microsoft.com/office/powerpoint/2010/main" val="1435397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81C28-61A2-0FD3-0C1D-80848D7E7E25}"/>
              </a:ext>
            </a:extLst>
          </p:cNvPr>
          <p:cNvSpPr>
            <a:spLocks noGrp="1"/>
          </p:cNvSpPr>
          <p:nvPr>
            <p:ph type="title"/>
          </p:nvPr>
        </p:nvSpPr>
        <p:spPr/>
        <p:txBody>
          <a:bodyPr>
            <a:normAutofit/>
          </a:bodyPr>
          <a:lstStyle/>
          <a:p>
            <a:r>
              <a:rPr lang="en-US" sz="3200" b="1" u="sng" dirty="0" err="1"/>
              <a:t>Quickiness</a:t>
            </a:r>
            <a:r>
              <a:rPr lang="en-US" sz="3200" b="1" u="sng" dirty="0"/>
              <a:t> to complete purchase </a:t>
            </a:r>
            <a:endParaRPr lang="en-IN" sz="3200" b="1" u="sng" dirty="0"/>
          </a:p>
        </p:txBody>
      </p:sp>
      <p:pic>
        <p:nvPicPr>
          <p:cNvPr id="13" name="Content Placeholder 12">
            <a:extLst>
              <a:ext uri="{FF2B5EF4-FFF2-40B4-BE49-F238E27FC236}">
                <a16:creationId xmlns="" xmlns:a16="http://schemas.microsoft.com/office/drawing/2014/main" id="{F35C63F5-83A8-85A7-D4B1-60688B95C071}"/>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277471" y="1391958"/>
            <a:ext cx="5681382" cy="4939553"/>
          </a:xfrm>
        </p:spPr>
      </p:pic>
    </p:spTree>
    <p:extLst>
      <p:ext uri="{BB962C8B-B14F-4D97-AF65-F5344CB8AC3E}">
        <p14:creationId xmlns="" xmlns:p14="http://schemas.microsoft.com/office/powerpoint/2010/main" val="5246473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7858FE2-6B77-6FC8-2113-AFBC9832B5FE}"/>
              </a:ext>
            </a:extLst>
          </p:cNvPr>
          <p:cNvSpPr>
            <a:spLocks noGrp="1"/>
          </p:cNvSpPr>
          <p:nvPr>
            <p:ph sz="quarter" idx="1"/>
          </p:nvPr>
        </p:nvSpPr>
        <p:spPr>
          <a:xfrm>
            <a:off x="628650" y="1515291"/>
            <a:ext cx="7886700" cy="4661672"/>
          </a:xfrm>
        </p:spPr>
        <p:txBody>
          <a:bodyPr>
            <a:normAutofit fontScale="85000" lnSpcReduction="10000"/>
          </a:bodyPr>
          <a:lstStyle/>
          <a:p>
            <a:r>
              <a:rPr lang="en-US" dirty="0"/>
              <a:t>This is very important feature which decides whether the customer will make an purchase or abandon the bag/cart</a:t>
            </a:r>
          </a:p>
          <a:p>
            <a:r>
              <a:rPr lang="en-US" dirty="0"/>
              <a:t>There are high chances that more complexity in payment processes will give time to customers to rethink about the purchase decision which </a:t>
            </a:r>
            <a:r>
              <a:rPr lang="en-US" dirty="0" err="1"/>
              <a:t>migh</a:t>
            </a:r>
            <a:r>
              <a:rPr lang="en-US" dirty="0"/>
              <a:t> sometimes lead to loss of customers</a:t>
            </a:r>
          </a:p>
          <a:p>
            <a:r>
              <a:rPr lang="en-US" dirty="0"/>
              <a:t>As we can see from the plot amazon does extremely well when its comes to readiness/</a:t>
            </a:r>
            <a:r>
              <a:rPr lang="en-US" dirty="0" err="1"/>
              <a:t>Quickiness</a:t>
            </a:r>
            <a:r>
              <a:rPr lang="en-US" dirty="0"/>
              <a:t> of  complete purchase channel with  around 24.5% of customers voting in </a:t>
            </a:r>
            <a:r>
              <a:rPr lang="en-US" dirty="0" err="1"/>
              <a:t>favour</a:t>
            </a:r>
            <a:r>
              <a:rPr lang="en-US" dirty="0"/>
              <a:t> of amazon</a:t>
            </a:r>
          </a:p>
          <a:p>
            <a:pPr marL="0" indent="0">
              <a:buNone/>
            </a:pPr>
            <a:endParaRPr lang="en-US" dirty="0"/>
          </a:p>
          <a:p>
            <a:endParaRPr lang="en-IN" dirty="0"/>
          </a:p>
        </p:txBody>
      </p:sp>
    </p:spTree>
    <p:extLst>
      <p:ext uri="{BB962C8B-B14F-4D97-AF65-F5344CB8AC3E}">
        <p14:creationId xmlns="" xmlns:p14="http://schemas.microsoft.com/office/powerpoint/2010/main" val="358126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AC918E-0619-F4AE-A826-97C910C13B35}"/>
              </a:ext>
            </a:extLst>
          </p:cNvPr>
          <p:cNvSpPr>
            <a:spLocks noGrp="1"/>
          </p:cNvSpPr>
          <p:nvPr>
            <p:ph type="title"/>
          </p:nvPr>
        </p:nvSpPr>
        <p:spPr>
          <a:xfrm>
            <a:off x="301752" y="228600"/>
            <a:ext cx="8534400" cy="1561011"/>
          </a:xfrm>
        </p:spPr>
        <p:txBody>
          <a:bodyPr>
            <a:normAutofit/>
          </a:bodyPr>
          <a:lstStyle/>
          <a:p>
            <a:r>
              <a:rPr lang="en-US" sz="3200" b="1" u="sng" dirty="0"/>
              <a:t>EXPLORATORY DATA ANALYSIS</a:t>
            </a:r>
            <a:r>
              <a:rPr lang="en-US" sz="3200" b="1" i="1" u="sng" dirty="0"/>
              <a:t>:</a:t>
            </a:r>
            <a:br>
              <a:rPr lang="en-US" sz="3200" b="1" i="1" u="sng" dirty="0"/>
            </a:br>
            <a:r>
              <a:rPr lang="en-US" sz="2000" b="1" i="1" dirty="0"/>
              <a:t>WITH STEPS </a:t>
            </a:r>
            <a:r>
              <a:rPr lang="en-US" sz="2000" b="1" i="1" dirty="0" smtClean="0"/>
              <a:t>AND </a:t>
            </a:r>
            <a:r>
              <a:rPr lang="en-US" sz="2000" b="1" i="1" dirty="0"/>
              <a:t>VISUALISATIONS</a:t>
            </a:r>
            <a:r>
              <a:rPr lang="en-US" sz="3200" b="1" u="sng" dirty="0"/>
              <a:t/>
            </a:r>
            <a:br>
              <a:rPr lang="en-US" sz="3200" b="1" u="sng" dirty="0"/>
            </a:br>
            <a:endParaRPr lang="en-IN" sz="3200" b="1" u="sng" dirty="0"/>
          </a:p>
        </p:txBody>
      </p:sp>
      <p:sp>
        <p:nvSpPr>
          <p:cNvPr id="3" name="Content Placeholder 2">
            <a:extLst>
              <a:ext uri="{FF2B5EF4-FFF2-40B4-BE49-F238E27FC236}">
                <a16:creationId xmlns="" xmlns:a16="http://schemas.microsoft.com/office/drawing/2014/main" id="{D850C411-61CB-63EB-1237-334D78A47A66}"/>
              </a:ext>
            </a:extLst>
          </p:cNvPr>
          <p:cNvSpPr>
            <a:spLocks noGrp="1"/>
          </p:cNvSpPr>
          <p:nvPr>
            <p:ph sz="quarter" idx="1"/>
          </p:nvPr>
        </p:nvSpPr>
        <p:spPr>
          <a:xfrm>
            <a:off x="301752" y="1776549"/>
            <a:ext cx="8503920" cy="4322499"/>
          </a:xfrm>
        </p:spPr>
        <p:txBody>
          <a:bodyPr>
            <a:normAutofit/>
          </a:bodyPr>
          <a:lstStyle/>
          <a:p>
            <a:pPr marL="0" indent="0">
              <a:buNone/>
            </a:pPr>
            <a:r>
              <a:rPr lang="en-US" sz="1400" b="1" i="1" dirty="0"/>
              <a:t>Note:</a:t>
            </a:r>
            <a:r>
              <a:rPr lang="en-US" sz="1400" dirty="0"/>
              <a:t>-All the analysis is done in  </a:t>
            </a:r>
            <a:r>
              <a:rPr lang="en-US" sz="1400" dirty="0" err="1"/>
              <a:t>juypter</a:t>
            </a:r>
            <a:r>
              <a:rPr lang="en-US" sz="1400" dirty="0"/>
              <a:t> notebook </a:t>
            </a:r>
          </a:p>
          <a:p>
            <a:pPr marL="0" indent="0">
              <a:buNone/>
            </a:pPr>
            <a:r>
              <a:rPr lang="en-US" sz="2000" b="1" u="sng" dirty="0"/>
              <a:t>STEPS INVOLVED </a:t>
            </a:r>
            <a:r>
              <a:rPr lang="en-US" sz="2000" b="1" u="sng" dirty="0" smtClean="0"/>
              <a:t>IN ANALYSIS</a:t>
            </a:r>
          </a:p>
          <a:p>
            <a:pPr marL="0" indent="0">
              <a:buNone/>
            </a:pPr>
            <a:endParaRPr lang="en-US" sz="2000" b="1" u="sng" dirty="0" smtClean="0"/>
          </a:p>
          <a:p>
            <a:pPr marL="0" indent="0">
              <a:buNone/>
            </a:pPr>
            <a:endParaRPr lang="en-US" sz="2000" b="1" u="sng" dirty="0"/>
          </a:p>
          <a:p>
            <a:pPr>
              <a:buFont typeface="Wingdings" panose="05000000000000000000" pitchFamily="2" charset="2"/>
              <a:buChar char="§"/>
            </a:pPr>
            <a:r>
              <a:rPr lang="en-IN" sz="1900" dirty="0"/>
              <a:t>Step 1: importing all the necessary libraries which are going to be used in the notebook and </a:t>
            </a:r>
            <a:r>
              <a:rPr lang="en-IN" sz="1900" dirty="0" err="1"/>
              <a:t>eda</a:t>
            </a:r>
            <a:endParaRPr lang="en-IN" sz="1900" dirty="0"/>
          </a:p>
          <a:p>
            <a:pPr>
              <a:buFont typeface="Wingdings" panose="05000000000000000000" pitchFamily="2" charset="2"/>
              <a:buChar char="§"/>
            </a:pPr>
            <a:r>
              <a:rPr lang="en-IN" sz="1900" dirty="0"/>
              <a:t>Step2 </a:t>
            </a:r>
            <a:r>
              <a:rPr lang="en-IN" sz="1900" dirty="0" smtClean="0"/>
              <a:t>:observing </a:t>
            </a:r>
            <a:r>
              <a:rPr lang="en-IN" sz="1900" dirty="0"/>
              <a:t>the total number of columns/features check</a:t>
            </a:r>
          </a:p>
          <a:p>
            <a:pPr>
              <a:buFont typeface="Wingdings" panose="05000000000000000000" pitchFamily="2" charset="2"/>
              <a:buChar char="§"/>
            </a:pPr>
            <a:r>
              <a:rPr lang="en-IN" sz="1900" dirty="0"/>
              <a:t>Step 3: checking the type of data in columns and separating all the categorical columns header in a separate list</a:t>
            </a:r>
          </a:p>
          <a:p>
            <a:pPr>
              <a:buFont typeface="Wingdings" panose="05000000000000000000" pitchFamily="2" charset="2"/>
              <a:buChar char="§"/>
            </a:pPr>
            <a:r>
              <a:rPr lang="en-IN" sz="1900" dirty="0"/>
              <a:t>Step 4: checking for the nulls if any</a:t>
            </a:r>
          </a:p>
          <a:p>
            <a:pPr>
              <a:buFont typeface="Wingdings" panose="05000000000000000000" pitchFamily="2" charset="2"/>
              <a:buChar char="§"/>
            </a:pPr>
            <a:r>
              <a:rPr lang="en-IN" sz="1900" dirty="0"/>
              <a:t>Step 5: creating a </a:t>
            </a:r>
            <a:r>
              <a:rPr lang="en-IN" sz="1900" dirty="0" smtClean="0"/>
              <a:t>data frame </a:t>
            </a:r>
            <a:r>
              <a:rPr lang="en-IN" sz="1900" dirty="0"/>
              <a:t>of </a:t>
            </a:r>
            <a:r>
              <a:rPr lang="en-IN" sz="1900" dirty="0" smtClean="0"/>
              <a:t>column name</a:t>
            </a:r>
            <a:r>
              <a:rPr lang="en-IN" sz="1900" dirty="0"/>
              <a:t>, number of unique features, name of the unique features which helps us getting a clear idea of the categories</a:t>
            </a:r>
          </a:p>
          <a:p>
            <a:pPr marL="0" indent="0">
              <a:buNone/>
            </a:pPr>
            <a:endParaRPr lang="en-IN" sz="1400" dirty="0"/>
          </a:p>
          <a:p>
            <a:pPr marL="0" indent="0">
              <a:buNone/>
            </a:pPr>
            <a:endParaRPr lang="en-US" sz="1400" dirty="0"/>
          </a:p>
        </p:txBody>
      </p:sp>
    </p:spTree>
    <p:extLst>
      <p:ext uri="{BB962C8B-B14F-4D97-AF65-F5344CB8AC3E}">
        <p14:creationId xmlns="" xmlns:p14="http://schemas.microsoft.com/office/powerpoint/2010/main" val="6704208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BCD558-0074-E10F-0104-AC7E12D6B89A}"/>
              </a:ext>
            </a:extLst>
          </p:cNvPr>
          <p:cNvSpPr>
            <a:spLocks noGrp="1"/>
          </p:cNvSpPr>
          <p:nvPr>
            <p:ph type="title"/>
          </p:nvPr>
        </p:nvSpPr>
        <p:spPr/>
        <p:txBody>
          <a:bodyPr>
            <a:normAutofit fontScale="90000"/>
          </a:bodyPr>
          <a:lstStyle/>
          <a:p>
            <a:r>
              <a:rPr lang="en-US" sz="3200" b="1" u="sng" dirty="0"/>
              <a:t>Plot describing relationship between “perceived trustworthiness” and “availability of several payment option”</a:t>
            </a:r>
            <a:endParaRPr lang="en-IN" sz="3200" b="1" u="sng" dirty="0"/>
          </a:p>
        </p:txBody>
      </p:sp>
      <p:pic>
        <p:nvPicPr>
          <p:cNvPr id="9" name="Content Placeholder 8">
            <a:extLst>
              <a:ext uri="{FF2B5EF4-FFF2-40B4-BE49-F238E27FC236}">
                <a16:creationId xmlns="" xmlns:a16="http://schemas.microsoft.com/office/drawing/2014/main" id="{8A99769A-FECF-27B4-3A80-D3680ABEC78A}"/>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712694" y="1524001"/>
            <a:ext cx="7160559" cy="5163671"/>
          </a:xfrm>
        </p:spPr>
      </p:pic>
    </p:spTree>
    <p:extLst>
      <p:ext uri="{BB962C8B-B14F-4D97-AF65-F5344CB8AC3E}">
        <p14:creationId xmlns="" xmlns:p14="http://schemas.microsoft.com/office/powerpoint/2010/main" val="24568066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7C42CB3-9ADB-D67E-266F-FF03A92B8377}"/>
              </a:ext>
            </a:extLst>
          </p:cNvPr>
          <p:cNvSpPr>
            <a:spLocks noGrp="1"/>
          </p:cNvSpPr>
          <p:nvPr>
            <p:ph sz="quarter" idx="1"/>
          </p:nvPr>
        </p:nvSpPr>
        <p:spPr>
          <a:xfrm>
            <a:off x="628650" y="475129"/>
            <a:ext cx="7886700" cy="5701834"/>
          </a:xfrm>
        </p:spPr>
        <p:txBody>
          <a:bodyPr/>
          <a:lstStyle/>
          <a:p>
            <a:r>
              <a:rPr lang="en-US" dirty="0"/>
              <a:t>AMAZON ALONE AND AMAZON AND FLIPKART BOTH COMBINED TOGETHER HAVE ALMOST SAME LEVELS OF PERCIEVED TRUSTORTHINESS WITH INCREASE OF AVAILABILITY OF PAYMENT OPTION</a:t>
            </a:r>
          </a:p>
          <a:p>
            <a:endParaRPr lang="en-IN" dirty="0"/>
          </a:p>
        </p:txBody>
      </p:sp>
    </p:spTree>
    <p:extLst>
      <p:ext uri="{BB962C8B-B14F-4D97-AF65-F5344CB8AC3E}">
        <p14:creationId xmlns="" xmlns:p14="http://schemas.microsoft.com/office/powerpoint/2010/main" val="10881832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34EDB3-CAF0-90F3-7D5F-16EBF57F04D0}"/>
              </a:ext>
            </a:extLst>
          </p:cNvPr>
          <p:cNvSpPr>
            <a:spLocks noGrp="1"/>
          </p:cNvSpPr>
          <p:nvPr>
            <p:ph type="title"/>
          </p:nvPr>
        </p:nvSpPr>
        <p:spPr>
          <a:xfrm>
            <a:off x="628650" y="365126"/>
            <a:ext cx="7634568" cy="1131983"/>
          </a:xfrm>
        </p:spPr>
        <p:txBody>
          <a:bodyPr>
            <a:normAutofit/>
          </a:bodyPr>
          <a:lstStyle/>
          <a:p>
            <a:r>
              <a:rPr lang="en-US" sz="3200" b="1" u="sng" dirty="0"/>
              <a:t>Longer time in displaying graphics and photos</a:t>
            </a:r>
            <a:endParaRPr lang="en-IN" sz="3200" b="1" u="sng" dirty="0"/>
          </a:p>
        </p:txBody>
      </p:sp>
      <p:pic>
        <p:nvPicPr>
          <p:cNvPr id="5" name="Content Placeholder 4">
            <a:extLst>
              <a:ext uri="{FF2B5EF4-FFF2-40B4-BE49-F238E27FC236}">
                <a16:creationId xmlns="" xmlns:a16="http://schemas.microsoft.com/office/drawing/2014/main" id="{3ADDF852-C4C9-33C6-BFEB-39158F888CF0}"/>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880782" y="1497108"/>
            <a:ext cx="6961445" cy="5325034"/>
          </a:xfrm>
        </p:spPr>
      </p:pic>
    </p:spTree>
    <p:extLst>
      <p:ext uri="{BB962C8B-B14F-4D97-AF65-F5344CB8AC3E}">
        <p14:creationId xmlns="" xmlns:p14="http://schemas.microsoft.com/office/powerpoint/2010/main" val="448873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CA812B3-58A1-AEE6-378E-CF9F9249722B}"/>
              </a:ext>
            </a:extLst>
          </p:cNvPr>
          <p:cNvSpPr>
            <a:spLocks noGrp="1"/>
          </p:cNvSpPr>
          <p:nvPr>
            <p:ph sz="quarter" idx="1"/>
          </p:nvPr>
        </p:nvSpPr>
        <p:spPr>
          <a:xfrm>
            <a:off x="628650" y="1240971"/>
            <a:ext cx="7886700" cy="4935992"/>
          </a:xfrm>
        </p:spPr>
        <p:txBody>
          <a:bodyPr>
            <a:normAutofit fontScale="85000" lnSpcReduction="10000"/>
          </a:bodyPr>
          <a:lstStyle/>
          <a:p>
            <a:r>
              <a:rPr lang="en-US" dirty="0"/>
              <a:t>This feature is a point of concern for most e-stores</a:t>
            </a:r>
          </a:p>
          <a:p>
            <a:r>
              <a:rPr lang="en-US" dirty="0"/>
              <a:t>They might have the best deals ,better products ,wide range of products but if the graphics and photos does not load chances are high customers are going to scroll it without even checking it</a:t>
            </a:r>
          </a:p>
          <a:p>
            <a:r>
              <a:rPr lang="en-US" dirty="0"/>
              <a:t>Can also lead to negative opinions about the store if this problem </a:t>
            </a:r>
            <a:r>
              <a:rPr lang="en-US" dirty="0" smtClean="0"/>
              <a:t>persists.</a:t>
            </a:r>
            <a:endParaRPr lang="en-US" dirty="0"/>
          </a:p>
          <a:p>
            <a:r>
              <a:rPr lang="en-US" dirty="0"/>
              <a:t>From the plot its quiet clear that around 14.5% ,13.0%  and 12.6% customers respectively are voting for amazon , </a:t>
            </a:r>
            <a:r>
              <a:rPr lang="en-US" dirty="0" err="1"/>
              <a:t>snapdeal</a:t>
            </a:r>
            <a:r>
              <a:rPr lang="en-US" dirty="0"/>
              <a:t> and  </a:t>
            </a:r>
            <a:r>
              <a:rPr lang="en-US" dirty="0" err="1"/>
              <a:t>myntra</a:t>
            </a:r>
            <a:r>
              <a:rPr lang="en-US" dirty="0"/>
              <a:t> </a:t>
            </a:r>
          </a:p>
          <a:p>
            <a:pPr marL="0" indent="0">
              <a:buNone/>
            </a:pPr>
            <a:r>
              <a:rPr lang="en-US" dirty="0"/>
              <a:t>   which is a significant amount of customers and cant be ignored </a:t>
            </a:r>
          </a:p>
          <a:p>
            <a:pPr marL="0" indent="0">
              <a:buNone/>
            </a:pPr>
            <a:endParaRPr lang="en-IN" dirty="0"/>
          </a:p>
        </p:txBody>
      </p:sp>
    </p:spTree>
    <p:extLst>
      <p:ext uri="{BB962C8B-B14F-4D97-AF65-F5344CB8AC3E}">
        <p14:creationId xmlns="" xmlns:p14="http://schemas.microsoft.com/office/powerpoint/2010/main" val="857627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47695D-8BCA-01B7-F75C-ED35766E37C9}"/>
              </a:ext>
            </a:extLst>
          </p:cNvPr>
          <p:cNvSpPr>
            <a:spLocks noGrp="1"/>
          </p:cNvSpPr>
          <p:nvPr>
            <p:ph type="title"/>
          </p:nvPr>
        </p:nvSpPr>
        <p:spPr/>
        <p:txBody>
          <a:bodyPr>
            <a:normAutofit/>
          </a:bodyPr>
          <a:lstStyle/>
          <a:p>
            <a:r>
              <a:rPr lang="en-US" sz="3200" b="1" u="sng" dirty="0"/>
              <a:t>Longer delivery periods plot</a:t>
            </a:r>
            <a:endParaRPr lang="en-IN" sz="3200" b="1" u="sng" dirty="0"/>
          </a:p>
        </p:txBody>
      </p:sp>
      <p:pic>
        <p:nvPicPr>
          <p:cNvPr id="9" name="Content Placeholder 8">
            <a:extLst>
              <a:ext uri="{FF2B5EF4-FFF2-40B4-BE49-F238E27FC236}">
                <a16:creationId xmlns="" xmlns:a16="http://schemas.microsoft.com/office/drawing/2014/main" id="{41D29AFC-FB6E-39DD-4654-6A42FFE9F344}"/>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364876" y="1559859"/>
            <a:ext cx="5358653" cy="4796117"/>
          </a:xfrm>
        </p:spPr>
      </p:pic>
    </p:spTree>
    <p:extLst>
      <p:ext uri="{BB962C8B-B14F-4D97-AF65-F5344CB8AC3E}">
        <p14:creationId xmlns="" xmlns:p14="http://schemas.microsoft.com/office/powerpoint/2010/main" val="7609809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150453D-F2CA-436F-BF1E-F4DEF6CA946C}"/>
              </a:ext>
            </a:extLst>
          </p:cNvPr>
          <p:cNvSpPr>
            <a:spLocks noGrp="1"/>
          </p:cNvSpPr>
          <p:nvPr>
            <p:ph sz="quarter" idx="1"/>
          </p:nvPr>
        </p:nvSpPr>
        <p:spPr>
          <a:xfrm>
            <a:off x="628650" y="1463040"/>
            <a:ext cx="7886700" cy="4713923"/>
          </a:xfrm>
        </p:spPr>
        <p:txBody>
          <a:bodyPr>
            <a:normAutofit/>
          </a:bodyPr>
          <a:lstStyle/>
          <a:p>
            <a:r>
              <a:rPr lang="en-US" dirty="0"/>
              <a:t>Its one of the most prominent feature which almost all the e-store try to achieve and a deliver at the same time</a:t>
            </a:r>
          </a:p>
          <a:p>
            <a:r>
              <a:rPr lang="en-US" dirty="0"/>
              <a:t>Customer </a:t>
            </a:r>
            <a:r>
              <a:rPr lang="en-US" dirty="0" smtClean="0"/>
              <a:t>satisfaction </a:t>
            </a:r>
            <a:r>
              <a:rPr lang="en-US" dirty="0"/>
              <a:t>is highly related to time taken in delivery of the products </a:t>
            </a:r>
            <a:r>
              <a:rPr lang="en-US" dirty="0" err="1"/>
              <a:t>i.e</a:t>
            </a:r>
            <a:r>
              <a:rPr lang="en-US" dirty="0"/>
              <a:t> shorter delivery periods means higher </a:t>
            </a:r>
            <a:r>
              <a:rPr lang="en-US" dirty="0" smtClean="0"/>
              <a:t>satisfaction </a:t>
            </a:r>
            <a:r>
              <a:rPr lang="en-US" dirty="0"/>
              <a:t>for </a:t>
            </a:r>
            <a:r>
              <a:rPr lang="en-US" dirty="0" smtClean="0"/>
              <a:t>customers.</a:t>
            </a:r>
            <a:endParaRPr lang="en-US" dirty="0"/>
          </a:p>
        </p:txBody>
      </p:sp>
    </p:spTree>
    <p:extLst>
      <p:ext uri="{BB962C8B-B14F-4D97-AF65-F5344CB8AC3E}">
        <p14:creationId xmlns="" xmlns:p14="http://schemas.microsoft.com/office/powerpoint/2010/main" val="16091358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30A3E2-DF2F-3349-1DE8-3B70EDCC936A}"/>
              </a:ext>
            </a:extLst>
          </p:cNvPr>
          <p:cNvSpPr>
            <a:spLocks noGrp="1"/>
          </p:cNvSpPr>
          <p:nvPr>
            <p:ph type="title"/>
          </p:nvPr>
        </p:nvSpPr>
        <p:spPr/>
        <p:txBody>
          <a:bodyPr>
            <a:normAutofit/>
          </a:bodyPr>
          <a:lstStyle/>
          <a:p>
            <a:r>
              <a:rPr lang="en-US" sz="3200" b="1" u="sng" dirty="0"/>
              <a:t>Most recommended Indian e-stores</a:t>
            </a:r>
            <a:endParaRPr lang="en-IN" sz="3200" b="1" u="sng" dirty="0"/>
          </a:p>
        </p:txBody>
      </p:sp>
      <p:pic>
        <p:nvPicPr>
          <p:cNvPr id="9" name="Content Placeholder 8">
            <a:extLst>
              <a:ext uri="{FF2B5EF4-FFF2-40B4-BE49-F238E27FC236}">
                <a16:creationId xmlns="" xmlns:a16="http://schemas.microsoft.com/office/drawing/2014/main" id="{8C2B5C24-6A10-B25D-028B-CC4AA9BDB234}"/>
              </a:ext>
            </a:extLst>
          </p:cNvPr>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322615" y="1523233"/>
            <a:ext cx="6199094" cy="5091953"/>
          </a:xfrm>
        </p:spPr>
      </p:pic>
    </p:spTree>
    <p:extLst>
      <p:ext uri="{BB962C8B-B14F-4D97-AF65-F5344CB8AC3E}">
        <p14:creationId xmlns="" xmlns:p14="http://schemas.microsoft.com/office/powerpoint/2010/main" val="3995532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D49672E-B226-5934-B02D-C892DFEDAAEE}"/>
              </a:ext>
            </a:extLst>
          </p:cNvPr>
          <p:cNvSpPr>
            <a:spLocks noGrp="1"/>
          </p:cNvSpPr>
          <p:nvPr>
            <p:ph sz="quarter" idx="1"/>
          </p:nvPr>
        </p:nvSpPr>
        <p:spPr>
          <a:xfrm>
            <a:off x="628650" y="1436914"/>
            <a:ext cx="7886700" cy="4740049"/>
          </a:xfrm>
        </p:spPr>
        <p:txBody>
          <a:bodyPr>
            <a:normAutofit/>
          </a:bodyPr>
          <a:lstStyle/>
          <a:p>
            <a:r>
              <a:rPr lang="en-US" dirty="0" smtClean="0"/>
              <a:t>WOM(word </a:t>
            </a:r>
            <a:r>
              <a:rPr lang="en-US" dirty="0"/>
              <a:t>of mouth) marketing is one of the most powerful forms of advertising as 88% of consumers trust their friends' recommendations over traditional media. </a:t>
            </a:r>
          </a:p>
          <a:p>
            <a:r>
              <a:rPr lang="en-US" dirty="0"/>
              <a:t>Companies can encourage WOM marketing by exceeding expectations on a product, providing good customer service, and giving exclusive information to consumers</a:t>
            </a:r>
          </a:p>
          <a:p>
            <a:pPr marL="0" indent="0">
              <a:buNone/>
            </a:pPr>
            <a:endParaRPr lang="en-IN" dirty="0"/>
          </a:p>
        </p:txBody>
      </p:sp>
    </p:spTree>
    <p:extLst>
      <p:ext uri="{BB962C8B-B14F-4D97-AF65-F5344CB8AC3E}">
        <p14:creationId xmlns="" xmlns:p14="http://schemas.microsoft.com/office/powerpoint/2010/main" val="19065353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86246"/>
          </a:xfrm>
        </p:spPr>
        <p:txBody>
          <a:bodyPr>
            <a:normAutofit fontScale="90000"/>
          </a:bodyPr>
          <a:lstStyle/>
          <a:p>
            <a:r>
              <a:rPr lang="en-US" b="1" u="sng" dirty="0" smtClean="0"/>
              <a:t>Conclusion: </a:t>
            </a:r>
            <a:r>
              <a:rPr lang="en-IN" u="sng" dirty="0" smtClean="0"/>
              <a:t/>
            </a:r>
            <a:br>
              <a:rPr lang="en-IN" u="sng" dirty="0" smtClean="0"/>
            </a:br>
            <a:endParaRPr lang="en-IN" u="sng" dirty="0"/>
          </a:p>
        </p:txBody>
      </p:sp>
      <p:sp>
        <p:nvSpPr>
          <p:cNvPr id="3" name="Content Placeholder 2"/>
          <p:cNvSpPr>
            <a:spLocks noGrp="1"/>
          </p:cNvSpPr>
          <p:nvPr>
            <p:ph sz="quarter" idx="1"/>
          </p:nvPr>
        </p:nvSpPr>
        <p:spPr>
          <a:xfrm>
            <a:off x="457200" y="1071546"/>
            <a:ext cx="8229600" cy="5054617"/>
          </a:xfrm>
        </p:spPr>
        <p:txBody>
          <a:bodyPr>
            <a:normAutofit fontScale="62500" lnSpcReduction="20000"/>
          </a:bodyPr>
          <a:lstStyle/>
          <a:p>
            <a:r>
              <a:rPr lang="en-US" b="1" dirty="0" smtClean="0"/>
              <a:t>Based on overall observations, the first 47 features provide insights into how e-</a:t>
            </a:r>
            <a:r>
              <a:rPr lang="en-US" b="1" dirty="0" err="1" smtClean="0"/>
              <a:t>tailer</a:t>
            </a:r>
            <a:r>
              <a:rPr lang="en-US" b="1" dirty="0" smtClean="0"/>
              <a:t> is helpful &amp; growing based on customer inputs.</a:t>
            </a:r>
          </a:p>
          <a:p>
            <a:r>
              <a:rPr lang="en-US" b="1" dirty="0" smtClean="0"/>
              <a:t>The data explained how the online platform has been used more often in which CITY,PIN CODE, AGE GROUP, etc., also we could improve on some factors that influence the online customers repeat purchase intention. </a:t>
            </a:r>
          </a:p>
          <a:p>
            <a:r>
              <a:rPr lang="en-US" b="1" dirty="0" smtClean="0"/>
              <a:t>Apart from the first 47 features, the rest of the features showed which online platform has been used more based on the success factors.</a:t>
            </a:r>
          </a:p>
          <a:p>
            <a:r>
              <a:rPr lang="en-US" b="1" dirty="0" smtClean="0"/>
              <a:t>Based on the case study for customer activation &amp; retention, Amazon is most reliable and has been fulfilled the customer requirements. </a:t>
            </a:r>
          </a:p>
          <a:p>
            <a:r>
              <a:rPr lang="en-US" b="1" dirty="0" smtClean="0"/>
              <a:t>After Amazon, data showed </a:t>
            </a:r>
            <a:r>
              <a:rPr lang="en-US" b="1" dirty="0" err="1" smtClean="0"/>
              <a:t>Flipkart</a:t>
            </a:r>
            <a:r>
              <a:rPr lang="en-US" b="1" dirty="0" smtClean="0"/>
              <a:t> has been used more for online shopping. The case study from Indian e-commerce customers showed Amazon and </a:t>
            </a:r>
            <a:r>
              <a:rPr lang="en-US" b="1" dirty="0" err="1" smtClean="0"/>
              <a:t>Flipkart</a:t>
            </a:r>
            <a:r>
              <a:rPr lang="en-US" b="1" dirty="0" smtClean="0"/>
              <a:t> has been used mostly for Online Shopping and most recommended by Friends. So, based on the research factors, Amazon &amp; </a:t>
            </a:r>
            <a:r>
              <a:rPr lang="en-US" b="1" dirty="0" err="1" smtClean="0"/>
              <a:t>Flipkart</a:t>
            </a:r>
            <a:r>
              <a:rPr lang="en-US" b="1" dirty="0" smtClean="0"/>
              <a:t> are the e-commerce platform, which are having the combination of both utilitarian and hedonistic values to keep the repeat purchase intention (loyalty) positively.</a:t>
            </a:r>
            <a:endParaRPr lang="en-IN" dirty="0" smtClean="0"/>
          </a:p>
          <a:p>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2495006"/>
            <a:ext cx="8503920" cy="3604042"/>
          </a:xfrm>
        </p:spPr>
        <p:txBody>
          <a:bodyPr>
            <a:normAutofit/>
          </a:bodyPr>
          <a:lstStyle/>
          <a:p>
            <a:r>
              <a:rPr lang="en-IN" sz="8000" dirty="0" smtClean="0"/>
              <a:t>     THANK YOU</a:t>
            </a:r>
            <a:endParaRPr lang="en-IN" sz="8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F2432F-F257-BF63-A073-24BFDCDF87CB}"/>
              </a:ext>
            </a:extLst>
          </p:cNvPr>
          <p:cNvSpPr>
            <a:spLocks noGrp="1"/>
          </p:cNvSpPr>
          <p:nvPr>
            <p:ph type="title"/>
          </p:nvPr>
        </p:nvSpPr>
        <p:spPr/>
        <p:txBody>
          <a:bodyPr>
            <a:normAutofit/>
          </a:bodyPr>
          <a:lstStyle/>
          <a:p>
            <a:r>
              <a:rPr lang="en-US" sz="3200" b="1" u="sng" dirty="0"/>
              <a:t>ANALYSIS:</a:t>
            </a:r>
            <a:endParaRPr lang="en-IN" sz="3200" b="1" u="sng" dirty="0"/>
          </a:p>
        </p:txBody>
      </p:sp>
      <p:sp>
        <p:nvSpPr>
          <p:cNvPr id="3" name="Content Placeholder 2">
            <a:extLst>
              <a:ext uri="{FF2B5EF4-FFF2-40B4-BE49-F238E27FC236}">
                <a16:creationId xmlns="" xmlns:a16="http://schemas.microsoft.com/office/drawing/2014/main" id="{4016D585-CC4A-CF73-D4DC-CF82D321537E}"/>
              </a:ext>
            </a:extLst>
          </p:cNvPr>
          <p:cNvSpPr>
            <a:spLocks noGrp="1"/>
          </p:cNvSpPr>
          <p:nvPr>
            <p:ph sz="quarter" idx="1"/>
          </p:nvPr>
        </p:nvSpPr>
        <p:spPr>
          <a:xfrm>
            <a:off x="285750" y="1825625"/>
            <a:ext cx="7886700" cy="4351338"/>
          </a:xfrm>
        </p:spPr>
        <p:txBody>
          <a:bodyPr/>
          <a:lstStyle/>
          <a:p>
            <a:pPr marL="0" indent="0">
              <a:buNone/>
            </a:pPr>
            <a:r>
              <a:rPr lang="en-US" sz="2000" b="1" i="1" u="sng" dirty="0"/>
              <a:t>BASED ON THE GENDER OF THE CUSTOMERS FURTHER CLASSIFIED WITH THE AGE GROUPS</a:t>
            </a:r>
          </a:p>
          <a:p>
            <a:pPr marL="0" indent="0">
              <a:buNone/>
            </a:pPr>
            <a:endParaRPr lang="en-US" sz="2000" b="1" i="1" u="sng" dirty="0"/>
          </a:p>
          <a:p>
            <a:pPr marL="0" indent="0">
              <a:buNone/>
            </a:pPr>
            <a:endParaRPr lang="en-US" dirty="0"/>
          </a:p>
          <a:p>
            <a:pPr marL="0" indent="0">
              <a:buNone/>
            </a:pPr>
            <a:endParaRPr lang="en-IN" dirty="0"/>
          </a:p>
        </p:txBody>
      </p:sp>
      <p:pic>
        <p:nvPicPr>
          <p:cNvPr id="11" name="Picture 10">
            <a:extLst>
              <a:ext uri="{FF2B5EF4-FFF2-40B4-BE49-F238E27FC236}">
                <a16:creationId xmlns="" xmlns:a16="http://schemas.microsoft.com/office/drawing/2014/main" id="{339A34BD-0808-0072-3895-A99A3D2F79E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8174" y="2241176"/>
            <a:ext cx="3862668" cy="4616824"/>
          </a:xfrm>
          <a:prstGeom prst="rect">
            <a:avLst/>
          </a:prstGeom>
        </p:spPr>
      </p:pic>
      <p:pic>
        <p:nvPicPr>
          <p:cNvPr id="13" name="Picture 12">
            <a:extLst>
              <a:ext uri="{FF2B5EF4-FFF2-40B4-BE49-F238E27FC236}">
                <a16:creationId xmlns="" xmlns:a16="http://schemas.microsoft.com/office/drawing/2014/main" id="{9DA24A22-59F2-D608-2BBF-1A56952603A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520733" y="2097739"/>
            <a:ext cx="3994617" cy="4858872"/>
          </a:xfrm>
          <a:prstGeom prst="rect">
            <a:avLst/>
          </a:prstGeom>
        </p:spPr>
      </p:pic>
    </p:spTree>
    <p:extLst>
      <p:ext uri="{BB962C8B-B14F-4D97-AF65-F5344CB8AC3E}">
        <p14:creationId xmlns="" xmlns:p14="http://schemas.microsoft.com/office/powerpoint/2010/main" val="3779015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CE2E078-8658-1618-EF3E-53B662ADFD37}"/>
              </a:ext>
            </a:extLst>
          </p:cNvPr>
          <p:cNvSpPr>
            <a:spLocks noGrp="1"/>
          </p:cNvSpPr>
          <p:nvPr>
            <p:ph sz="quarter" idx="1"/>
          </p:nvPr>
        </p:nvSpPr>
        <p:spPr>
          <a:xfrm>
            <a:off x="628650" y="1345474"/>
            <a:ext cx="8058150" cy="4831489"/>
          </a:xfrm>
        </p:spPr>
        <p:txBody>
          <a:bodyPr>
            <a:normAutofit fontScale="92500" lnSpcReduction="10000"/>
          </a:bodyPr>
          <a:lstStyle/>
          <a:p>
            <a:r>
              <a:rPr lang="en-US" sz="1900" b="1" u="sng" dirty="0"/>
              <a:t>Its can be observed that females constitute a major portion of the customer base around 67% of the total and males constitute only 32.7%</a:t>
            </a:r>
          </a:p>
          <a:p>
            <a:r>
              <a:rPr lang="en-US" sz="1900" b="1" u="sng" dirty="0"/>
              <a:t>Customers  in age groups 21-30,31-40,41-50 constitute almost same number of portions and a there is a huge difference to those in less that 20 years category and more than 51 years category.</a:t>
            </a:r>
          </a:p>
          <a:p>
            <a:pPr>
              <a:buFont typeface="Courier New" panose="02070309020205020404" pitchFamily="49" charset="0"/>
              <a:buChar char="o"/>
            </a:pPr>
            <a:r>
              <a:rPr lang="en-US" sz="1900" dirty="0" smtClean="0"/>
              <a:t>There are various reasons for this huge gap like:</a:t>
            </a:r>
          </a:p>
          <a:p>
            <a:pPr>
              <a:buFont typeface="Wingdings" panose="05000000000000000000" pitchFamily="2" charset="2"/>
              <a:buChar char="Ø"/>
            </a:pPr>
            <a:r>
              <a:rPr lang="en-US" sz="1900" dirty="0" smtClean="0"/>
              <a:t>For age group less than 20 years (in </a:t>
            </a:r>
            <a:r>
              <a:rPr lang="en-US" sz="1900" dirty="0" err="1" smtClean="0"/>
              <a:t>india</a:t>
            </a:r>
            <a:r>
              <a:rPr lang="en-US" sz="1900" dirty="0" smtClean="0"/>
              <a:t>) financial independence is a major issue which hinders that group to be a active category </a:t>
            </a:r>
          </a:p>
          <a:p>
            <a:pPr>
              <a:buFont typeface="Wingdings" panose="05000000000000000000" pitchFamily="2" charset="2"/>
              <a:buChar char="Ø"/>
            </a:pPr>
            <a:r>
              <a:rPr lang="en-US" sz="1900" dirty="0" smtClean="0"/>
              <a:t>Not having access to </a:t>
            </a:r>
            <a:r>
              <a:rPr lang="en-US" sz="1900" dirty="0" err="1" smtClean="0"/>
              <a:t>smartphones</a:t>
            </a:r>
            <a:r>
              <a:rPr lang="en-US" sz="1900" dirty="0" smtClean="0"/>
              <a:t>/laptops or having parental control can also be the reason for such a low participation in our </a:t>
            </a:r>
            <a:r>
              <a:rPr lang="en-US" sz="1900" dirty="0" err="1" smtClean="0"/>
              <a:t>customerbase</a:t>
            </a:r>
            <a:endParaRPr lang="en-US" sz="1900" dirty="0" smtClean="0"/>
          </a:p>
          <a:p>
            <a:pPr>
              <a:buFont typeface="Wingdings" panose="05000000000000000000" pitchFamily="2" charset="2"/>
              <a:buChar char="§"/>
            </a:pPr>
            <a:r>
              <a:rPr lang="en-US" sz="1900" dirty="0" smtClean="0"/>
              <a:t>For age group above 51 years :</a:t>
            </a:r>
          </a:p>
          <a:p>
            <a:pPr>
              <a:buFont typeface="Wingdings" panose="05000000000000000000" pitchFamily="2" charset="2"/>
              <a:buChar char="Ø"/>
            </a:pPr>
            <a:r>
              <a:rPr lang="en-US" sz="1900" dirty="0" smtClean="0"/>
              <a:t>Lack of interest from </a:t>
            </a:r>
            <a:r>
              <a:rPr lang="en-US" sz="1900" dirty="0" err="1" smtClean="0"/>
              <a:t>materialistics</a:t>
            </a:r>
            <a:r>
              <a:rPr lang="en-US" sz="1900" dirty="0" smtClean="0"/>
              <a:t> things after a certain age</a:t>
            </a:r>
          </a:p>
          <a:p>
            <a:pPr>
              <a:buFont typeface="Wingdings" panose="05000000000000000000" pitchFamily="2" charset="2"/>
              <a:buChar char="Ø"/>
            </a:pPr>
            <a:r>
              <a:rPr lang="en-US" sz="1900" dirty="0" smtClean="0"/>
              <a:t>More focus on savings for the post retirement life</a:t>
            </a:r>
          </a:p>
          <a:p>
            <a:pPr>
              <a:buFont typeface="Wingdings" panose="05000000000000000000" pitchFamily="2" charset="2"/>
              <a:buChar char="Ø"/>
            </a:pPr>
            <a:r>
              <a:rPr lang="en-US" sz="1900" dirty="0" smtClean="0"/>
              <a:t>Maybe the offerings from the is such that they are </a:t>
            </a:r>
            <a:r>
              <a:rPr lang="en-US" sz="1900" dirty="0" err="1" smtClean="0"/>
              <a:t>foused</a:t>
            </a:r>
            <a:r>
              <a:rPr lang="en-US" sz="1900" dirty="0" smtClean="0"/>
              <a:t> on engaging a </a:t>
            </a:r>
            <a:r>
              <a:rPr lang="en-US" sz="1900" dirty="0" err="1" smtClean="0"/>
              <a:t>certaing</a:t>
            </a:r>
            <a:r>
              <a:rPr lang="en-US" sz="1900" dirty="0" smtClean="0"/>
              <a:t> age group</a:t>
            </a:r>
          </a:p>
          <a:p>
            <a:pPr marL="0" indent="0">
              <a:buNone/>
            </a:pPr>
            <a:r>
              <a:rPr lang="en-US" sz="1900" dirty="0" smtClean="0"/>
              <a:t>These might be the reasons for low percentages of post 51 years customers category</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 xmlns:p14="http://schemas.microsoft.com/office/powerpoint/2010/main" val="336139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F60DBA-BF36-287A-A51C-3E701CFEB0F3}"/>
              </a:ext>
            </a:extLst>
          </p:cNvPr>
          <p:cNvSpPr>
            <a:spLocks noGrp="1"/>
          </p:cNvSpPr>
          <p:nvPr>
            <p:ph type="title"/>
          </p:nvPr>
        </p:nvSpPr>
        <p:spPr/>
        <p:txBody>
          <a:bodyPr>
            <a:normAutofit/>
          </a:bodyPr>
          <a:lstStyle/>
          <a:p>
            <a:r>
              <a:rPr lang="en-US" sz="2000" b="1" u="sng" dirty="0"/>
              <a:t>Measures that can be taken to make this distribution quiet even with low variance:</a:t>
            </a:r>
            <a:br>
              <a:rPr lang="en-US" sz="2000" b="1" u="sng" dirty="0"/>
            </a:br>
            <a:endParaRPr lang="en-IN" sz="2000" b="1" u="sng" dirty="0"/>
          </a:p>
        </p:txBody>
      </p:sp>
      <p:sp>
        <p:nvSpPr>
          <p:cNvPr id="3" name="Content Placeholder 2">
            <a:extLst>
              <a:ext uri="{FF2B5EF4-FFF2-40B4-BE49-F238E27FC236}">
                <a16:creationId xmlns="" xmlns:a16="http://schemas.microsoft.com/office/drawing/2014/main" id="{A15D22A8-F078-EA9F-89B6-466A8B611353}"/>
              </a:ext>
            </a:extLst>
          </p:cNvPr>
          <p:cNvSpPr>
            <a:spLocks noGrp="1"/>
          </p:cNvSpPr>
          <p:nvPr>
            <p:ph sz="quarter" idx="1"/>
          </p:nvPr>
        </p:nvSpPr>
        <p:spPr>
          <a:xfrm>
            <a:off x="628650" y="1165413"/>
            <a:ext cx="7886700" cy="5011551"/>
          </a:xfrm>
        </p:spPr>
        <p:txBody>
          <a:bodyPr>
            <a:normAutofit fontScale="70000" lnSpcReduction="20000"/>
          </a:bodyPr>
          <a:lstStyle/>
          <a:p>
            <a:pPr marL="0" indent="0">
              <a:buNone/>
            </a:pPr>
            <a:endParaRPr lang="en-US" dirty="0"/>
          </a:p>
          <a:p>
            <a:pPr>
              <a:buFont typeface="Wingdings" panose="05000000000000000000" pitchFamily="2" charset="2"/>
              <a:buChar char="§"/>
            </a:pPr>
            <a:r>
              <a:rPr lang="en-US" dirty="0"/>
              <a:t>Launching new ad campaigns focusing specially on the portions which contribute low (in this case Male and those lying in age group (less than 20 and above 50)</a:t>
            </a:r>
          </a:p>
          <a:p>
            <a:pPr>
              <a:buFont typeface="Wingdings" panose="05000000000000000000" pitchFamily="2" charset="2"/>
              <a:buChar char="§"/>
            </a:pPr>
            <a:r>
              <a:rPr lang="en-US" dirty="0"/>
              <a:t>For those who are financially dependent (less than 20 years) making pocket friendly carts which is affordable with the </a:t>
            </a:r>
            <a:r>
              <a:rPr lang="en-US" dirty="0" smtClean="0"/>
              <a:t>pocket money/savings </a:t>
            </a:r>
            <a:endParaRPr lang="en-US" dirty="0"/>
          </a:p>
          <a:p>
            <a:pPr marL="0" indent="0">
              <a:buNone/>
            </a:pPr>
            <a:r>
              <a:rPr lang="en-US" dirty="0"/>
              <a:t>(for school /college going students)</a:t>
            </a:r>
          </a:p>
          <a:p>
            <a:pPr>
              <a:buFont typeface="Wingdings" panose="05000000000000000000" pitchFamily="2" charset="2"/>
              <a:buChar char="§"/>
            </a:pPr>
            <a:r>
              <a:rPr lang="en-US" dirty="0"/>
              <a:t>For the senior </a:t>
            </a:r>
            <a:r>
              <a:rPr lang="en-US" dirty="0" err="1"/>
              <a:t>ceitizens</a:t>
            </a:r>
            <a:r>
              <a:rPr lang="en-US" dirty="0"/>
              <a:t> improvising the readability on site or making a separate mode on application/site (which includes large </a:t>
            </a:r>
            <a:r>
              <a:rPr lang="en-US" dirty="0" err="1"/>
              <a:t>fontsize</a:t>
            </a:r>
            <a:r>
              <a:rPr lang="en-US" dirty="0"/>
              <a:t> of texts with suitable headings and colors) as they may not be able to parse through because of vision problems</a:t>
            </a:r>
          </a:p>
          <a:p>
            <a:pPr>
              <a:buFont typeface="Wingdings" panose="05000000000000000000" pitchFamily="2" charset="2"/>
              <a:buChar char="§"/>
            </a:pPr>
            <a:r>
              <a:rPr lang="en-US" dirty="0"/>
              <a:t>Focusing more on medical products category like(pulse/bp monitoring </a:t>
            </a:r>
            <a:r>
              <a:rPr lang="en-US" dirty="0" err="1"/>
              <a:t>euiqpments</a:t>
            </a:r>
            <a:r>
              <a:rPr lang="en-US" dirty="0"/>
              <a:t> , pain </a:t>
            </a:r>
            <a:r>
              <a:rPr lang="en-US" dirty="0" err="1"/>
              <a:t>relieif</a:t>
            </a:r>
            <a:r>
              <a:rPr lang="en-US" dirty="0"/>
              <a:t>  </a:t>
            </a:r>
            <a:r>
              <a:rPr lang="en-US" dirty="0" err="1"/>
              <a:t>equipments,belts</a:t>
            </a:r>
            <a:r>
              <a:rPr lang="en-US" dirty="0"/>
              <a:t> etc) which is </a:t>
            </a:r>
            <a:r>
              <a:rPr lang="en-US" dirty="0" err="1"/>
              <a:t>oftenly</a:t>
            </a:r>
            <a:r>
              <a:rPr lang="en-US" dirty="0"/>
              <a:t> used by the senior </a:t>
            </a:r>
            <a:r>
              <a:rPr lang="en-US" dirty="0" smtClean="0"/>
              <a:t>citizens</a:t>
            </a:r>
            <a:endParaRPr lang="en-US" dirty="0"/>
          </a:p>
        </p:txBody>
      </p:sp>
    </p:spTree>
    <p:extLst>
      <p:ext uri="{BB962C8B-B14F-4D97-AF65-F5344CB8AC3E}">
        <p14:creationId xmlns="" xmlns:p14="http://schemas.microsoft.com/office/powerpoint/2010/main" val="2398603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3744</Words>
  <Application>Microsoft Office PowerPoint</Application>
  <PresentationFormat>On-screen Show (4:3)</PresentationFormat>
  <Paragraphs>235</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CUSTOMER RETENTION  A case study from Indian e-commerce customers </vt:lpstr>
      <vt:lpstr>Ajenda</vt:lpstr>
      <vt:lpstr>Problem Statement </vt:lpstr>
      <vt:lpstr>UNDERSTANDINGS:-</vt:lpstr>
      <vt:lpstr>Slide 5</vt:lpstr>
      <vt:lpstr>EXPLORATORY DATA ANALYSIS: WITH STEPS AND VISUALISATIONS </vt:lpstr>
      <vt:lpstr>ANALYSIS:</vt:lpstr>
      <vt:lpstr>Slide 8</vt:lpstr>
      <vt:lpstr>Measures that can be taken to make this distribution quiet even with low variance: </vt:lpstr>
      <vt:lpstr>CITYWISE DISTRIBUTION OF CUSTOMERS</vt:lpstr>
      <vt:lpstr>Slide 11</vt:lpstr>
      <vt:lpstr>Trends of customers based on years they been purchasing from these online stores</vt:lpstr>
      <vt:lpstr>Slide 13</vt:lpstr>
      <vt:lpstr>Based on how customers access the internet while shopping online and further categorized on device they use</vt:lpstr>
      <vt:lpstr>Slide 15</vt:lpstr>
      <vt:lpstr>Plot showing the distribution when it comes to browsers</vt:lpstr>
      <vt:lpstr>Slide 17</vt:lpstr>
      <vt:lpstr>Fast loading websites and applications countplot </vt:lpstr>
      <vt:lpstr>Slide 19</vt:lpstr>
      <vt:lpstr>Relationship between loading/processing speed and device used for online shopping</vt:lpstr>
      <vt:lpstr>Slide 21</vt:lpstr>
      <vt:lpstr>Plot describing how the customers landed on the store first time ever</vt:lpstr>
      <vt:lpstr>Slide 23</vt:lpstr>
      <vt:lpstr>Measures that can be taken: </vt:lpstr>
      <vt:lpstr>Slide 25</vt:lpstr>
      <vt:lpstr>Plotting a countplot to know about the average time required before a purchase is made</vt:lpstr>
      <vt:lpstr>Slide 27</vt:lpstr>
      <vt:lpstr>Further categorized on gender basis </vt:lpstr>
      <vt:lpstr>Slide 29</vt:lpstr>
      <vt:lpstr>Plot describing relationships between how frequently someone abandon the bag and the  reason they abandon the bag</vt:lpstr>
      <vt:lpstr>Slide 31</vt:lpstr>
      <vt:lpstr>Importance of complete detailed information of listed seller and about the product in a purchase decision</vt:lpstr>
      <vt:lpstr>Slide 33</vt:lpstr>
      <vt:lpstr>Relationship between user friendly interface and ease of navigation in website</vt:lpstr>
      <vt:lpstr>Slide 35</vt:lpstr>
      <vt:lpstr>Plot to check the dependency of “ trust that online store will make it delivery on time” on   convenient payments methods</vt:lpstr>
      <vt:lpstr>Slide 37</vt:lpstr>
      <vt:lpstr>Assistance /support as a important  feature hued with multiple channels for assistance /support </vt:lpstr>
      <vt:lpstr>Slide 39</vt:lpstr>
      <vt:lpstr>Take on importance of privacy on influencing the decisions</vt:lpstr>
      <vt:lpstr>Slide 41</vt:lpstr>
      <vt:lpstr>Relationship between “having monetary benefits and discounts” with enjoyment derived from shopping online</vt:lpstr>
      <vt:lpstr>Slide 43</vt:lpstr>
      <vt:lpstr>Considering loyalty program as a benefit of online shopping</vt:lpstr>
      <vt:lpstr>Slide 45</vt:lpstr>
      <vt:lpstr>Satisfaction and trust relationship</vt:lpstr>
      <vt:lpstr>Slide 47</vt:lpstr>
      <vt:lpstr>Patronizing the online stores take </vt:lpstr>
      <vt:lpstr>Slide 49</vt:lpstr>
      <vt:lpstr>Online shopping can be adventurous too</vt:lpstr>
      <vt:lpstr>Plot describing sense of fulfilment of certain roles </vt:lpstr>
      <vt:lpstr>Slide 52</vt:lpstr>
      <vt:lpstr>Value for money as  a feature</vt:lpstr>
      <vt:lpstr>Slide 54</vt:lpstr>
      <vt:lpstr>Market share of different e-stores as reviewed by the customers</vt:lpstr>
      <vt:lpstr>Visual appealing website and application</vt:lpstr>
      <vt:lpstr>Slide 57</vt:lpstr>
      <vt:lpstr>Quickiness to complete purchase </vt:lpstr>
      <vt:lpstr>Slide 59</vt:lpstr>
      <vt:lpstr>Plot describing relationship between “perceived trustworthiness” and “availability of several payment option”</vt:lpstr>
      <vt:lpstr>Slide 61</vt:lpstr>
      <vt:lpstr>Longer time in displaying graphics and photos</vt:lpstr>
      <vt:lpstr>Slide 63</vt:lpstr>
      <vt:lpstr>Longer delivery periods plot</vt:lpstr>
      <vt:lpstr>Slide 65</vt:lpstr>
      <vt:lpstr>Most recommended Indian e-stores</vt:lpstr>
      <vt:lpstr>Slide 67</vt:lpstr>
      <vt:lpstr>Conclusion:  </vt:lpstr>
      <vt:lpstr>Slide 69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 case study from Indian e-commerce customers </dc:title>
  <dc:creator>HP</dc:creator>
  <cp:lastModifiedBy>HP</cp:lastModifiedBy>
  <cp:revision>1</cp:revision>
  <dcterms:created xsi:type="dcterms:W3CDTF">2022-11-16T07:12:14Z</dcterms:created>
  <dcterms:modified xsi:type="dcterms:W3CDTF">2022-11-16T07:14:26Z</dcterms:modified>
</cp:coreProperties>
</file>