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C08E4-824B-4DA2-968E-F327CBBEFE25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956D238-B32D-4CBB-9D67-8B839A908FDC}">
      <dgm:prSet/>
      <dgm:spPr/>
      <dgm:t>
        <a:bodyPr/>
        <a:lstStyle/>
        <a:p>
          <a:r>
            <a:rPr lang="en-US" baseline="0" dirty="0"/>
            <a:t>Data Analysis and Model Building </a:t>
          </a:r>
          <a:r>
            <a:rPr lang="en-US" baseline="0" dirty="0" smtClean="0"/>
            <a:t>Flowchart</a:t>
          </a:r>
          <a:endParaRPr lang="en-IN" dirty="0"/>
        </a:p>
      </dgm:t>
    </dgm:pt>
    <dgm:pt modelId="{232770DE-77DF-44D7-A3B9-22E822C004EF}" type="parTrans" cxnId="{676FA60A-E773-4510-81D8-E5ED6BE27D4D}">
      <dgm:prSet/>
      <dgm:spPr/>
      <dgm:t>
        <a:bodyPr/>
        <a:lstStyle/>
        <a:p>
          <a:endParaRPr lang="en-IN"/>
        </a:p>
      </dgm:t>
    </dgm:pt>
    <dgm:pt modelId="{63884BAA-CB07-46E4-A4FB-151939EA7958}" type="sibTrans" cxnId="{676FA60A-E773-4510-81D8-E5ED6BE27D4D}">
      <dgm:prSet/>
      <dgm:spPr/>
      <dgm:t>
        <a:bodyPr/>
        <a:lstStyle/>
        <a:p>
          <a:endParaRPr lang="en-IN"/>
        </a:p>
      </dgm:t>
    </dgm:pt>
    <dgm:pt modelId="{1BD08B7D-1B81-4E0A-97BF-C759AD10F635}" type="pres">
      <dgm:prSet presAssocID="{568C08E4-824B-4DA2-968E-F327CBBEFE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26A615A-F772-4D18-ADAC-CDD0F4CE6E81}" type="pres">
      <dgm:prSet presAssocID="{0956D238-B32D-4CBB-9D67-8B839A908FDC}" presName="linNode" presStyleCnt="0"/>
      <dgm:spPr/>
    </dgm:pt>
    <dgm:pt modelId="{8C14D938-7DC2-47B2-9C32-6E5524427462}" type="pres">
      <dgm:prSet presAssocID="{0956D238-B32D-4CBB-9D67-8B839A908FDC}" presName="parentText" presStyleLbl="node1" presStyleIdx="0" presStyleCnt="1" custScaleX="274770" custLinFactNeighborX="-2516" custLinFactNeighborY="-276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8A9CCE1-BF60-44F1-ADAA-A34E1FB9760F}" type="presOf" srcId="{568C08E4-824B-4DA2-968E-F327CBBEFE25}" destId="{1BD08B7D-1B81-4E0A-97BF-C759AD10F635}" srcOrd="0" destOrd="0" presId="urn:microsoft.com/office/officeart/2005/8/layout/vList5"/>
    <dgm:cxn modelId="{A8C57A26-7184-4306-97A2-3E5B367887FD}" type="presOf" srcId="{0956D238-B32D-4CBB-9D67-8B839A908FDC}" destId="{8C14D938-7DC2-47B2-9C32-6E5524427462}" srcOrd="0" destOrd="0" presId="urn:microsoft.com/office/officeart/2005/8/layout/vList5"/>
    <dgm:cxn modelId="{676FA60A-E773-4510-81D8-E5ED6BE27D4D}" srcId="{568C08E4-824B-4DA2-968E-F327CBBEFE25}" destId="{0956D238-B32D-4CBB-9D67-8B839A908FDC}" srcOrd="0" destOrd="0" parTransId="{232770DE-77DF-44D7-A3B9-22E822C004EF}" sibTransId="{63884BAA-CB07-46E4-A4FB-151939EA7958}"/>
    <dgm:cxn modelId="{D008CD44-ACEE-49A2-94FC-2907168DDFEC}" type="presParOf" srcId="{1BD08B7D-1B81-4E0A-97BF-C759AD10F635}" destId="{526A615A-F772-4D18-ADAC-CDD0F4CE6E81}" srcOrd="0" destOrd="0" presId="urn:microsoft.com/office/officeart/2005/8/layout/vList5"/>
    <dgm:cxn modelId="{B795B0D7-17E1-441B-BF81-F00F0625433B}" type="presParOf" srcId="{526A615A-F772-4D18-ADAC-CDD0F4CE6E81}" destId="{8C14D938-7DC2-47B2-9C32-6E5524427462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AFDCD4-C8BA-4D6F-89F9-4974D35E0791}" type="datetimeFigureOut">
              <a:rPr lang="en-US" smtClean="0"/>
              <a:t>1/19/2023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B27BAE-407D-4E26-AF28-9982B2338BE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/>
              <a:t>MICROCREDIT DEFAULTER </a:t>
            </a:r>
            <a:r>
              <a:rPr lang="en-US" sz="4800" b="1" u="sng" dirty="0" smtClean="0"/>
              <a:t>PROJECT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4000496" cy="17526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Presented by </a:t>
            </a:r>
          </a:p>
          <a:p>
            <a:r>
              <a:rPr lang="en-IN" dirty="0" err="1" smtClean="0">
                <a:solidFill>
                  <a:schemeClr val="bg1"/>
                </a:solidFill>
              </a:rPr>
              <a:t>Prakash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kumar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sinha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checking the </a:t>
            </a:r>
            <a:r>
              <a:rPr lang="en-US" dirty="0" err="1" smtClean="0"/>
              <a:t>heatmap</a:t>
            </a:r>
            <a:r>
              <a:rPr lang="en-US" dirty="0" smtClean="0"/>
              <a:t> of correlation we observed that there exists </a:t>
            </a:r>
            <a:r>
              <a:rPr lang="en-US" dirty="0" err="1" smtClean="0"/>
              <a:t>multicollinearity</a:t>
            </a:r>
            <a:r>
              <a:rPr lang="en-US" dirty="0" smtClean="0"/>
              <a:t> in between columns.</a:t>
            </a:r>
            <a:endParaRPr lang="en-IN" dirty="0" smtClean="0"/>
          </a:p>
          <a:p>
            <a:r>
              <a:rPr lang="en-US" dirty="0" smtClean="0"/>
              <a:t>We also observed that no correlation was present in unnamed: 0, </a:t>
            </a:r>
            <a:r>
              <a:rPr lang="en-US" dirty="0" err="1" smtClean="0"/>
              <a:t>msisdn</a:t>
            </a:r>
            <a:r>
              <a:rPr lang="en-US" dirty="0" smtClean="0"/>
              <a:t>, </a:t>
            </a:r>
            <a:r>
              <a:rPr lang="en-US" dirty="0" err="1" smtClean="0"/>
              <a:t>last_rechdate_ma</a:t>
            </a:r>
            <a:r>
              <a:rPr lang="en-US" dirty="0" smtClean="0"/>
              <a:t>, </a:t>
            </a:r>
            <a:r>
              <a:rPr lang="en-US" dirty="0" err="1" smtClean="0"/>
              <a:t>last_rechdate_da</a:t>
            </a:r>
            <a:r>
              <a:rPr lang="en-US" dirty="0" smtClean="0"/>
              <a:t> columns so we will be dropping these columns.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12144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we check the correlation between all our feature variables with target variable label as shown in fig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000" b="1" dirty="0"/>
              <a:t>Data Inputs- Logic- Output </a:t>
            </a:r>
            <a:r>
              <a:rPr lang="en-US" sz="2000" b="1" dirty="0" smtClean="0"/>
              <a:t>Relationships</a:t>
            </a:r>
            <a:endParaRPr lang="en-IN" sz="2000" dirty="0"/>
          </a:p>
        </p:txBody>
      </p:sp>
      <p:pic>
        <p:nvPicPr>
          <p:cNvPr id="4" name="image1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0" y="2643182"/>
            <a:ext cx="8643998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sz="2400" dirty="0" smtClean="0"/>
              <a:t>We observe that the columns cnt_ma_rech30 and cnt_ma_rech90 are highly positively correlated with label this means as the cnt_ma_rech30 and cnt_ma_rech90 are increasing the probability of </a:t>
            </a:r>
            <a:r>
              <a:rPr lang="en-US" sz="2400" dirty="0" err="1" smtClean="0"/>
              <a:t>cutomer</a:t>
            </a:r>
            <a:r>
              <a:rPr lang="en-US" sz="2400" dirty="0" smtClean="0"/>
              <a:t> being non- fraudulent is also increasing.</a:t>
            </a:r>
            <a:endParaRPr lang="en-IN" sz="1600" dirty="0" smtClean="0"/>
          </a:p>
          <a:p>
            <a:pPr lvl="2"/>
            <a:r>
              <a:rPr lang="en-US" sz="2400" dirty="0" smtClean="0"/>
              <a:t>We also observe that the columns </a:t>
            </a:r>
            <a:r>
              <a:rPr lang="en-US" sz="2400" dirty="0" err="1" smtClean="0"/>
              <a:t>aon</a:t>
            </a:r>
            <a:r>
              <a:rPr lang="en-US" sz="2400" dirty="0" smtClean="0"/>
              <a:t>, medianmarechprebal30 and fr_da_rech90 are negatively correlated with label this means as the </a:t>
            </a:r>
            <a:r>
              <a:rPr lang="en-US" sz="2400" dirty="0" err="1" smtClean="0"/>
              <a:t>aon</a:t>
            </a:r>
            <a:r>
              <a:rPr lang="en-US" sz="2400" dirty="0" smtClean="0"/>
              <a:t>, medianmarechprebal30 and fr_da_rech90 are increasing the probability of customer being fraudulent is also increasing.</a:t>
            </a:r>
            <a:endParaRPr lang="en-IN" sz="16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This </a:t>
            </a:r>
            <a:r>
              <a:rPr lang="en-US" sz="2800" dirty="0" smtClean="0"/>
              <a:t>project was done on laptop with i5 processor with quad cores and eight threads with 8gb of ram and latest </a:t>
            </a:r>
            <a:r>
              <a:rPr lang="en-US" sz="2800" dirty="0" err="1" smtClean="0"/>
              <a:t>GeForce</a:t>
            </a:r>
            <a:r>
              <a:rPr lang="en-US" sz="2800" dirty="0" smtClean="0"/>
              <a:t> GTX 1650 GPU on Anaconda,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notebook.</a:t>
            </a:r>
            <a:endParaRPr lang="en-IN" sz="2800" dirty="0" smtClean="0"/>
          </a:p>
          <a:p>
            <a:r>
              <a:rPr lang="en-US" sz="2800" dirty="0" smtClean="0"/>
              <a:t>The tools, libraries and packages we used for accomplishing this project are pandas, </a:t>
            </a:r>
            <a:r>
              <a:rPr lang="en-US" sz="2800" dirty="0" err="1" smtClean="0"/>
              <a:t>numpy</a:t>
            </a:r>
            <a:r>
              <a:rPr lang="en-US" sz="2800" dirty="0" smtClean="0"/>
              <a:t>,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, </a:t>
            </a:r>
            <a:r>
              <a:rPr lang="en-US" sz="2800" dirty="0" err="1" smtClean="0"/>
              <a:t>seaborn</a:t>
            </a:r>
            <a:r>
              <a:rPr lang="en-US" sz="2800" dirty="0" smtClean="0"/>
              <a:t>, </a:t>
            </a:r>
            <a:r>
              <a:rPr lang="en-US" sz="2800" dirty="0" err="1" smtClean="0"/>
              <a:t>scipy</a:t>
            </a:r>
            <a:r>
              <a:rPr lang="en-US" sz="2800" dirty="0" smtClean="0"/>
              <a:t> stats, </a:t>
            </a:r>
            <a:r>
              <a:rPr lang="en-US" sz="2800" dirty="0" err="1" smtClean="0"/>
              <a:t>sklearn.decomposition</a:t>
            </a:r>
            <a:r>
              <a:rPr lang="en-US" sz="2800" dirty="0" smtClean="0"/>
              <a:t> </a:t>
            </a:r>
            <a:r>
              <a:rPr lang="en-US" sz="2800" dirty="0" err="1" smtClean="0"/>
              <a:t>pca</a:t>
            </a:r>
            <a:r>
              <a:rPr lang="en-US" sz="2800" dirty="0" smtClean="0"/>
              <a:t>, </a:t>
            </a:r>
            <a:r>
              <a:rPr lang="en-US" sz="2800" dirty="0" err="1" smtClean="0"/>
              <a:t>sklearn</a:t>
            </a:r>
            <a:r>
              <a:rPr lang="en-US" sz="2800" dirty="0" smtClean="0"/>
              <a:t> </a:t>
            </a:r>
            <a:r>
              <a:rPr lang="en-US" sz="2800" dirty="0" err="1" smtClean="0"/>
              <a:t>standardscaler</a:t>
            </a:r>
            <a:r>
              <a:rPr lang="en-US" sz="2800" dirty="0" smtClean="0"/>
              <a:t>, collections counter, </a:t>
            </a:r>
            <a:r>
              <a:rPr lang="en-US" sz="2800" dirty="0" err="1" smtClean="0"/>
              <a:t>imblearn</a:t>
            </a:r>
            <a:r>
              <a:rPr lang="en-US" sz="2800" dirty="0" smtClean="0"/>
              <a:t> </a:t>
            </a:r>
            <a:r>
              <a:rPr lang="en-US" sz="2800" dirty="0" err="1" smtClean="0"/>
              <a:t>SmoteTomek</a:t>
            </a:r>
            <a:r>
              <a:rPr lang="en-US" sz="2800" dirty="0" smtClean="0"/>
              <a:t>, </a:t>
            </a:r>
            <a:r>
              <a:rPr lang="en-US" sz="2800" dirty="0" err="1" smtClean="0"/>
              <a:t>GridSearchCV</a:t>
            </a:r>
            <a:r>
              <a:rPr lang="en-US" sz="2800" dirty="0" smtClean="0"/>
              <a:t>, </a:t>
            </a:r>
            <a:r>
              <a:rPr lang="en-US" sz="2800" dirty="0" err="1" smtClean="0"/>
              <a:t>joblib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u="sng" dirty="0" smtClean="0"/>
              <a:t>Hardware and Software Requirements and Tools Used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algorithms we used for the training and testing are as follows: -</a:t>
            </a:r>
            <a:endParaRPr lang="en-IN" sz="2800" dirty="0" smtClean="0"/>
          </a:p>
          <a:p>
            <a:pPr lvl="2"/>
            <a:r>
              <a:rPr lang="en-US" sz="2400" dirty="0" smtClean="0"/>
              <a:t>Extreme gradient boosting classifier</a:t>
            </a:r>
            <a:endParaRPr lang="en-IN" sz="1600" dirty="0" smtClean="0"/>
          </a:p>
          <a:p>
            <a:pPr lvl="2"/>
            <a:r>
              <a:rPr lang="en-US" sz="2400" dirty="0" smtClean="0"/>
              <a:t>Decision tree classifier</a:t>
            </a:r>
            <a:endParaRPr lang="en-IN" sz="1600" dirty="0" smtClean="0"/>
          </a:p>
          <a:p>
            <a:pPr lvl="2"/>
            <a:r>
              <a:rPr lang="en-US" sz="2400" dirty="0" err="1" smtClean="0"/>
              <a:t>KNeighbors</a:t>
            </a:r>
            <a:r>
              <a:rPr lang="en-US" sz="2400" dirty="0" smtClean="0"/>
              <a:t> classifier</a:t>
            </a:r>
            <a:endParaRPr lang="en-IN" sz="1600" dirty="0" smtClean="0"/>
          </a:p>
          <a:p>
            <a:pPr lvl="2"/>
            <a:r>
              <a:rPr lang="en-US" sz="2400" dirty="0" smtClean="0"/>
              <a:t>Logistic Regression</a:t>
            </a:r>
            <a:endParaRPr lang="en-IN" sz="1600" dirty="0" smtClean="0"/>
          </a:p>
          <a:p>
            <a:pPr lvl="2"/>
            <a:r>
              <a:rPr lang="en-US" sz="2400" dirty="0" err="1" smtClean="0"/>
              <a:t>GaussianNB</a:t>
            </a:r>
            <a:endParaRPr lang="en-IN" sz="1600" dirty="0" smtClean="0"/>
          </a:p>
          <a:p>
            <a:pPr lvl="2"/>
            <a:r>
              <a:rPr lang="en-US" sz="2400" dirty="0" smtClean="0"/>
              <a:t>Random forest classifier</a:t>
            </a:r>
            <a:endParaRPr lang="en-IN" sz="1600" dirty="0" smtClean="0"/>
          </a:p>
          <a:p>
            <a:pPr lvl="2"/>
            <a:r>
              <a:rPr lang="en-US" sz="2400" dirty="0" err="1" smtClean="0"/>
              <a:t>Ada</a:t>
            </a:r>
            <a:r>
              <a:rPr lang="en-US" sz="2400" dirty="0" smtClean="0"/>
              <a:t> boost classifier</a:t>
            </a:r>
            <a:endParaRPr lang="en-IN" sz="1600" dirty="0" smtClean="0"/>
          </a:p>
          <a:p>
            <a:pPr lvl="2"/>
            <a:r>
              <a:rPr lang="en-US" sz="2400" dirty="0" err="1" smtClean="0"/>
              <a:t>GradientBoostingClassifier</a:t>
            </a:r>
            <a:endParaRPr lang="en-IN" sz="1600" dirty="0" smtClean="0"/>
          </a:p>
          <a:p>
            <a:pPr lvl="2"/>
            <a:r>
              <a:rPr lang="en-US" sz="2400" dirty="0" smtClean="0"/>
              <a:t>Bagging classifier</a:t>
            </a:r>
            <a:endParaRPr lang="en-IN" sz="1600" dirty="0" smtClean="0"/>
          </a:p>
          <a:p>
            <a:pPr lvl="2"/>
            <a:r>
              <a:rPr lang="en-US" sz="2400" dirty="0" smtClean="0"/>
              <a:t>Extra trees classifier</a:t>
            </a:r>
            <a:endParaRPr lang="en-IN" sz="16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Model/s Development and </a:t>
            </a:r>
            <a:r>
              <a:rPr lang="en-US" dirty="0" smtClean="0"/>
              <a:t>Evaluation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smtClean="0"/>
              <a:t>algorithms we </a:t>
            </a:r>
            <a:r>
              <a:rPr lang="en-US" sz="2800" dirty="0" smtClean="0"/>
              <a:t>used </a:t>
            </a:r>
            <a:r>
              <a:rPr lang="en-US" sz="2800" dirty="0" smtClean="0"/>
              <a:t>are shown in </a:t>
            </a:r>
            <a:r>
              <a:rPr lang="en-US" sz="2800" dirty="0" smtClean="0"/>
              <a:t>fig</a:t>
            </a:r>
            <a:r>
              <a:rPr lang="en-IN" sz="2800" dirty="0" smtClean="0"/>
              <a:t>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smtClean="0"/>
              <a:t>Run and Evaluate selected models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endParaRPr lang="en-IN" dirty="0"/>
          </a:p>
        </p:txBody>
      </p:sp>
      <p:pic>
        <p:nvPicPr>
          <p:cNvPr id="4" name="image1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72" y="2143116"/>
            <a:ext cx="8072494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results observed over different evaluation metrics are shown in fig </a:t>
            </a:r>
            <a:endParaRPr lang="en-IN" dirty="0"/>
          </a:p>
        </p:txBody>
      </p:sp>
      <p:pic>
        <p:nvPicPr>
          <p:cNvPr id="4" name="image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428736"/>
            <a:ext cx="8072494" cy="52149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/>
              <a:t>Accuracy </a:t>
            </a:r>
            <a:r>
              <a:rPr lang="en-US" sz="2400" dirty="0" smtClean="0"/>
              <a:t>is not a appropriate measure of model performance here and we used the metric AREA UNDER ROC CURVE to </a:t>
            </a:r>
            <a:r>
              <a:rPr lang="en-US" sz="2400" dirty="0" smtClean="0"/>
              <a:t>evaluate </a:t>
            </a:r>
            <a:r>
              <a:rPr lang="en-US" sz="2400" dirty="0" smtClean="0"/>
              <a:t>models performance because high </a:t>
            </a:r>
            <a:r>
              <a:rPr lang="en-US" sz="2400" dirty="0" smtClean="0"/>
              <a:t>ROC score </a:t>
            </a:r>
            <a:r>
              <a:rPr lang="en-US" sz="2400" dirty="0" smtClean="0"/>
              <a:t>will mean high recall which means the model does well by not classifying legit transactions as fraudulent.</a:t>
            </a:r>
            <a:endParaRPr lang="en-IN" sz="16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u="sng" dirty="0" smtClean="0"/>
              <a:t>Key Metrics for success in solving problem under consideration</a:t>
            </a:r>
            <a:endParaRPr lang="en-IN" b="1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Visualizations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4714884"/>
            <a:ext cx="4211668" cy="145731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Observation</a:t>
            </a:r>
            <a:r>
              <a:rPr lang="en-US" dirty="0" smtClean="0"/>
              <a:t>:</a:t>
            </a:r>
            <a:endParaRPr lang="en-IN" sz="2000" dirty="0" smtClean="0"/>
          </a:p>
          <a:p>
            <a:r>
              <a:rPr lang="en-US" dirty="0" smtClean="0"/>
              <a:t>We observe 183431 number of Non defaulters where as 26162 number of defaulters.</a:t>
            </a: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We observe that this is a very imbalanced data set. </a:t>
            </a:r>
            <a:endParaRPr lang="en-IN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3438" y="4786322"/>
            <a:ext cx="4041775" cy="13573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Observations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smtClean="0"/>
              <a:t>Maximum(85765</a:t>
            </a:r>
            <a:r>
              <a:rPr lang="en-US" dirty="0" smtClean="0"/>
              <a:t>) number of users has taken credit on 7th month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9" name="image18.png"/>
          <p:cNvPicPr>
            <a:picLocks noGrp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57158" y="1142984"/>
            <a:ext cx="4040188" cy="3480971"/>
          </a:xfrm>
          <a:prstGeom prst="rect">
            <a:avLst/>
          </a:prstGeom>
        </p:spPr>
      </p:pic>
      <p:pic>
        <p:nvPicPr>
          <p:cNvPr id="10" name="image19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572000" y="214290"/>
            <a:ext cx="4041775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5143512"/>
            <a:ext cx="4040188" cy="10286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Observation</a:t>
            </a:r>
            <a:r>
              <a:rPr lang="en-US" dirty="0" smtClean="0"/>
              <a:t>:</a:t>
            </a:r>
            <a:r>
              <a:rPr lang="en-US" dirty="0" smtClean="0"/>
              <a:t> </a:t>
            </a:r>
            <a:endParaRPr lang="en-IN" dirty="0" smtClean="0"/>
          </a:p>
          <a:p>
            <a:r>
              <a:rPr lang="en-US" dirty="0" smtClean="0"/>
              <a:t>If the </a:t>
            </a:r>
            <a:r>
              <a:rPr lang="en-US" dirty="0" err="1" smtClean="0"/>
              <a:t>aon</a:t>
            </a:r>
            <a:r>
              <a:rPr lang="en-US" dirty="0" smtClean="0"/>
              <a:t> is high the number of defaulters is more</a:t>
            </a:r>
            <a:r>
              <a:rPr lang="en-US" dirty="0" smtClean="0"/>
              <a:t>.</a:t>
            </a:r>
            <a:endParaRPr lang="en-IN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5026" y="5143512"/>
            <a:ext cx="4041775" cy="15716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Observation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Number of times main account</a:t>
            </a:r>
            <a:r>
              <a:rPr lang="en-US" dirty="0" smtClean="0"/>
              <a:t>	</a:t>
            </a:r>
            <a:r>
              <a:rPr lang="en-US" dirty="0" smtClean="0"/>
              <a:t>got recharged</a:t>
            </a:r>
            <a:r>
              <a:rPr lang="en-US" dirty="0" smtClean="0"/>
              <a:t>	</a:t>
            </a:r>
            <a:r>
              <a:rPr lang="en-US" dirty="0" smtClean="0"/>
              <a:t>in last 30 </a:t>
            </a:r>
            <a:r>
              <a:rPr lang="en-US" dirty="0" smtClean="0"/>
              <a:t>days(cnt_ma_rech30) is more then there is less chance of default</a:t>
            </a:r>
            <a:r>
              <a:rPr lang="en-US" dirty="0" smtClean="0"/>
              <a:t>.</a:t>
            </a:r>
            <a:endParaRPr lang="en-IN" dirty="0" smtClean="0"/>
          </a:p>
        </p:txBody>
      </p:sp>
      <p:pic>
        <p:nvPicPr>
          <p:cNvPr id="9" name="image20.png"/>
          <p:cNvPicPr>
            <a:picLocks noGrp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56948" y="357167"/>
            <a:ext cx="3840692" cy="4357717"/>
          </a:xfrm>
          <a:prstGeom prst="rect">
            <a:avLst/>
          </a:prstGeom>
        </p:spPr>
      </p:pic>
      <p:pic>
        <p:nvPicPr>
          <p:cNvPr id="10" name="image21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31870" y="500043"/>
            <a:ext cx="3868085" cy="41434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Problem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Data Analysis &amp; </a:t>
            </a:r>
            <a:r>
              <a:rPr lang="en-US" dirty="0" err="1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Modelling</a:t>
            </a: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Flowchart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Exploratory Data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Visualizations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Data Analysis Steps Done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Assumptions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Model Building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4857760"/>
            <a:ext cx="4040188" cy="13144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Total amount of recharge in main account over last 30 days(sumamnt_ma_rech30) is more the chances of default are	less</a:t>
            </a:r>
            <a:r>
              <a:rPr lang="en-US" dirty="0" smtClean="0"/>
              <a:t>.</a:t>
            </a:r>
            <a:endParaRPr lang="en-IN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5026" y="4857760"/>
            <a:ext cx="4041775" cy="13144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 cnt_ma_rech30 and cnt_ma_rech90 are increasing the number	of non defaulters are also increasing</a:t>
            </a:r>
            <a:endParaRPr lang="en-IN" dirty="0"/>
          </a:p>
        </p:txBody>
      </p:sp>
      <p:pic>
        <p:nvPicPr>
          <p:cNvPr id="9" name="image22.jpeg"/>
          <p:cNvPicPr>
            <a:picLocks noGrp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57158" y="357166"/>
            <a:ext cx="3886375" cy="3941763"/>
          </a:xfrm>
          <a:prstGeom prst="rect">
            <a:avLst/>
          </a:prstGeom>
        </p:spPr>
      </p:pic>
      <p:pic>
        <p:nvPicPr>
          <p:cNvPr id="10" name="image23.jpe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929190" y="714356"/>
            <a:ext cx="4041775" cy="37249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42918"/>
            <a:ext cx="5000628" cy="4981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4942" y="1785926"/>
            <a:ext cx="3214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sumamnt_rech90 and amnt_loans30 are increasing the number of non- defaulters are also increasing.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From the visualization we interpreted that the data was very imbalanced and the target variable was highly positively correlated with the columns cnt_ma_rech30 and cnt_ma_ma_rech90.</a:t>
            </a:r>
            <a:endParaRPr lang="en-IN" dirty="0" smtClean="0"/>
          </a:p>
          <a:p>
            <a:r>
              <a:rPr lang="en-US" dirty="0" smtClean="0"/>
              <a:t>From the preprocessing we interpreted that data was improper scaled, there were hidden features present in the data which needed to be extracted.</a:t>
            </a:r>
            <a:endParaRPr lang="en-IN" dirty="0" smtClean="0"/>
          </a:p>
          <a:p>
            <a:r>
              <a:rPr lang="en-US" dirty="0" smtClean="0"/>
              <a:t>From the modeling we interpreted that </a:t>
            </a:r>
            <a:r>
              <a:rPr lang="en-US" dirty="0" err="1" smtClean="0"/>
              <a:t>XGBClassifier</a:t>
            </a:r>
            <a:r>
              <a:rPr lang="en-US" dirty="0" smtClean="0"/>
              <a:t> works best with respect to our model with </a:t>
            </a:r>
            <a:r>
              <a:rPr lang="en-US" dirty="0" err="1" smtClean="0"/>
              <a:t>rocscore</a:t>
            </a:r>
            <a:r>
              <a:rPr lang="en-US" dirty="0" smtClean="0"/>
              <a:t> 0.90 as shown in fig 20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>Interpretation of the </a:t>
            </a:r>
            <a:r>
              <a:rPr lang="en-US" b="1" dirty="0" smtClean="0"/>
              <a:t>Results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500042"/>
            <a:ext cx="7643866" cy="60007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2400" b="1" dirty="0" smtClean="0"/>
              <a:t>Key </a:t>
            </a:r>
            <a:r>
              <a:rPr lang="en-US" sz="2400" b="1" dirty="0" smtClean="0"/>
              <a:t>Findings and Conclusions of the Study</a:t>
            </a:r>
            <a:endParaRPr lang="en-IN" sz="2400" b="1" dirty="0" smtClean="0"/>
          </a:p>
          <a:p>
            <a:r>
              <a:rPr lang="en-US" sz="2800" dirty="0" smtClean="0"/>
              <a:t>In this project we have tried to show how to deal with unbalanced datasets like the </a:t>
            </a:r>
            <a:r>
              <a:rPr lang="en-US" sz="2800" dirty="0" err="1" smtClean="0"/>
              <a:t>MicroCreditDefaulter</a:t>
            </a:r>
            <a:r>
              <a:rPr lang="en-US" sz="2800" dirty="0" smtClean="0"/>
              <a:t> where the instances of fraudulent cases is few compared to the instances of non-fraudulent cases. We have argued why accuracy is not a appropriate measure of model performance here and used the metric AREA UNDER ROC CURVE to evaluate how method of </a:t>
            </a:r>
            <a:r>
              <a:rPr lang="en-US" sz="2800" dirty="0" err="1" smtClean="0"/>
              <a:t>SmoteTomek</a:t>
            </a:r>
            <a:r>
              <a:rPr lang="en-US" sz="2800" dirty="0" smtClean="0"/>
              <a:t> technique can lead to better model training.</a:t>
            </a:r>
            <a:endParaRPr lang="en-IN" sz="2800" dirty="0" smtClean="0"/>
          </a:p>
          <a:p>
            <a:r>
              <a:rPr lang="en-US" sz="2800" dirty="0" smtClean="0"/>
              <a:t>The best score of 0.90 was achieved using the best parameters of </a:t>
            </a:r>
            <a:r>
              <a:rPr lang="en-US" sz="2800" dirty="0" err="1" smtClean="0"/>
              <a:t>XGBClassifier</a:t>
            </a:r>
            <a:r>
              <a:rPr lang="en-US" sz="2800" dirty="0" smtClean="0"/>
              <a:t> through </a:t>
            </a:r>
            <a:r>
              <a:rPr lang="en-US" sz="2800" dirty="0" err="1" smtClean="0"/>
              <a:t>GridSearchCV</a:t>
            </a:r>
            <a:r>
              <a:rPr lang="en-US" sz="2800" dirty="0" smtClean="0"/>
              <a:t> though both random forest and gradient boosting models performed well too.</a:t>
            </a:r>
            <a:endParaRPr lang="en-IN" sz="28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7200" dirty="0" smtClean="0"/>
          </a:p>
          <a:p>
            <a:pPr algn="ctr">
              <a:buNone/>
            </a:pPr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Problem Statement: </a:t>
            </a:r>
            <a:endParaRPr lang="en-IN" dirty="0"/>
          </a:p>
          <a:p>
            <a:r>
              <a:rPr lang="en-US" dirty="0" smtClean="0"/>
              <a:t>A </a:t>
            </a:r>
            <a:r>
              <a:rPr lang="en-US" dirty="0"/>
              <a:t>Microfinance Institution (MFI) is an organization that offers financial services to low-income   populations.   MFS becomes very useful when targeting especially the unbanked poor families living in remote areas with not much sources of income</a:t>
            </a:r>
            <a:r>
              <a:rPr lang="en-US" dirty="0" smtClean="0"/>
              <a:t>.</a:t>
            </a:r>
          </a:p>
          <a:p>
            <a:r>
              <a:rPr lang="en-US" dirty="0"/>
              <a:t>They understand the importance of communication and how it effects a person’s life and lack of communication can cause lot of uncertain problems, thus, focusing on providing their services and products to low-income families and poor customers that can help them in the need of hour.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MFS </a:t>
            </a:r>
            <a:r>
              <a:rPr lang="en-US" dirty="0" smtClean="0"/>
              <a:t>are collaborating with an MFI to provide micro-credit on mobile balances to be paid back in 5 days. The Consumer is believed to be defaulter if he deviates from the path of paying back the loaned amount within the time duration of 5 days. For the loan amount of 5 (in Indonesian Rupiah), payback amount should be 6 (in Indonesian Rupiah), while, for the loan amount of 10 (in Indonesian Rupiah), the payback amount should be 12 (in Indonesian Rupiah).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Conceptual Background of the Domain </a:t>
            </a:r>
            <a:r>
              <a:rPr lang="en-US" dirty="0" smtClean="0"/>
              <a:t>Problem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54D0FB90-B601-FC33-7249-0D8A99EDC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435378561"/>
              </p:ext>
            </p:extLst>
          </p:nvPr>
        </p:nvGraphicFramePr>
        <p:xfrm>
          <a:off x="528776" y="445780"/>
          <a:ext cx="7886700" cy="62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0419B8-3F1B-692C-22F0-9DFA0E79D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93669" y="1430466"/>
            <a:ext cx="2002709" cy="799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EB2EB9-BA2A-AFEA-4B2E-295F52399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982" y="1420345"/>
            <a:ext cx="2002709" cy="799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BCEC89-A802-73CB-9628-BBF9C04F50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297" y="1308750"/>
            <a:ext cx="1896177" cy="920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AB24295-6FB2-9C32-5A4A-F1202A309B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161" y="2785625"/>
            <a:ext cx="2002709" cy="799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F0D3B33-B381-EA33-BDDC-3CF920D8A8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162" y="5560890"/>
            <a:ext cx="1988505" cy="890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6B3B287-4652-17E7-D587-E66D50DA7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6982" y="2806940"/>
            <a:ext cx="2002709" cy="7990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A6DF9C1-A8C4-5818-2E72-F9A9220057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3297" y="2827160"/>
            <a:ext cx="1896176" cy="7990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64D6131-020D-8A15-AF33-933E7589D0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7280" y="4324885"/>
            <a:ext cx="653853" cy="6218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EE7BA62-0C5D-C656-D186-BE71F6F113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9065" y="2344774"/>
            <a:ext cx="324641" cy="445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F981092C-063E-1B27-DB56-C2F967B5B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5195" y="3647178"/>
            <a:ext cx="324641" cy="445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333F342-9AAE-610D-B53C-6E47D5C3F2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9841" y="2927965"/>
            <a:ext cx="649280" cy="5974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28795967-80AD-1608-BE3E-BAB5BF8B2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1854" y="2908519"/>
            <a:ext cx="649280" cy="5974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F7055ABE-9AFF-D1CA-0E20-7D307964CD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13935" y="4113173"/>
            <a:ext cx="2002709" cy="8909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751B3349-67C5-ADD9-E1E0-E07E785E43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16983" y="5560890"/>
            <a:ext cx="1988505" cy="89317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81E766B2-72EF-5A3C-7456-F2258F6DF9B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33298" y="5560890"/>
            <a:ext cx="1896177" cy="8909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EAF6C922-A11D-C086-ADB0-AD3014156CA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33298" y="4113170"/>
            <a:ext cx="1896176" cy="8909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6281EBB2-5B8B-3B4C-5ADC-01B7F6AB34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6221" y="5064817"/>
            <a:ext cx="324641" cy="4450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E12BC737-B6EE-D891-AA0A-66DDFC511E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7280" y="1559583"/>
            <a:ext cx="653853" cy="62184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B9C1C452-917B-A033-85FE-B5C058E4C9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9841" y="1519079"/>
            <a:ext cx="653853" cy="62184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1F82FA7-C9AE-4B84-C5B0-42FB55AE69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7374" y="4247704"/>
            <a:ext cx="653853" cy="6218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35B8B6CD-007C-8C9A-0134-973596A6DF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7224" y="5707617"/>
            <a:ext cx="649280" cy="5974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82414002-58F0-A1DA-C0F9-62A9597578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1854" y="5681141"/>
            <a:ext cx="649280" cy="597460"/>
          </a:xfrm>
          <a:prstGeom prst="rect">
            <a:avLst/>
          </a:prstGeom>
        </p:spPr>
      </p:pic>
      <p:sp>
        <p:nvSpPr>
          <p:cNvPr id="31" name="Flowchart: Preparation 30"/>
          <p:cNvSpPr/>
          <p:nvPr/>
        </p:nvSpPr>
        <p:spPr>
          <a:xfrm>
            <a:off x="357158" y="4143380"/>
            <a:ext cx="2000264" cy="92869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tx1"/>
                </a:solidFill>
              </a:rPr>
              <a:t>Labble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encoding 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691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3328982" cy="4525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We </a:t>
            </a:r>
            <a:r>
              <a:rPr lang="en-US" sz="2800" dirty="0" smtClean="0"/>
              <a:t>first done data cleaning. In data cleaning we done feature extraction, we extracted the features day and month from </a:t>
            </a:r>
            <a:r>
              <a:rPr lang="en-US" sz="2800" dirty="0" err="1" smtClean="0"/>
              <a:t>pdate</a:t>
            </a:r>
            <a:r>
              <a:rPr lang="en-US" sz="2800" dirty="0" smtClean="0"/>
              <a:t> column as shown in </a:t>
            </a:r>
            <a:r>
              <a:rPr lang="en-US" sz="2800" dirty="0" smtClean="0"/>
              <a:t>fig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4734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smtClean="0"/>
              <a:t>Data Preprocessing Done</a:t>
            </a:r>
            <a:endParaRPr lang="en-IN" dirty="0"/>
          </a:p>
        </p:txBody>
      </p:sp>
      <p:pic>
        <p:nvPicPr>
          <p:cNvPr id="4" name="image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372" y="357166"/>
            <a:ext cx="4742121" cy="61436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3257544" cy="6215106"/>
          </a:xfrm>
        </p:spPr>
        <p:txBody>
          <a:bodyPr>
            <a:normAutofit/>
          </a:bodyPr>
          <a:lstStyle/>
          <a:p>
            <a:r>
              <a:rPr lang="en-US" dirty="0" smtClean="0"/>
              <a:t>AS we can see we extracted day and month from </a:t>
            </a:r>
            <a:r>
              <a:rPr lang="en-US" dirty="0" err="1" smtClean="0"/>
              <a:t>pdate</a:t>
            </a:r>
            <a:r>
              <a:rPr lang="en-US" dirty="0" smtClean="0"/>
              <a:t> column, we won’t be needing year as there is only one unique value of year present in the dataset </a:t>
            </a:r>
            <a:r>
              <a:rPr lang="en-US" dirty="0" err="1" smtClean="0"/>
              <a:t>i.e</a:t>
            </a:r>
            <a:r>
              <a:rPr lang="en-US" dirty="0" smtClean="0"/>
              <a:t> 2016 as shown in fig </a:t>
            </a:r>
            <a:endParaRPr lang="en-IN" dirty="0"/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430" y="214290"/>
            <a:ext cx="5403173" cy="62865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then explored categorical variables as shown </a:t>
            </a:r>
            <a:r>
              <a:rPr lang="en-US" dirty="0" smtClean="0"/>
              <a:t>in fig</a:t>
            </a:r>
            <a:endParaRPr lang="en-IN" dirty="0"/>
          </a:p>
        </p:txBody>
      </p:sp>
      <p:pic>
        <p:nvPicPr>
          <p:cNvPr id="4" name="image1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8403"/>
            <a:ext cx="8229600" cy="2923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4786322"/>
            <a:ext cx="857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observed that there is only one unique value present in </a:t>
            </a:r>
            <a:r>
              <a:rPr lang="en-US" dirty="0" err="1"/>
              <a:t>pcircle</a:t>
            </a:r>
            <a:r>
              <a:rPr lang="en-US" dirty="0"/>
              <a:t> column which is ‘UPW’ so will be dropping this column. Then we observed that column </a:t>
            </a:r>
            <a:r>
              <a:rPr lang="en-US" dirty="0" err="1"/>
              <a:t>msisdn</a:t>
            </a:r>
            <a:r>
              <a:rPr lang="en-US" dirty="0"/>
              <a:t> was present in categorical column so we encode it to numbers using label encoder as shown in fig </a:t>
            </a:r>
            <a:r>
              <a:rPr lang="en-US" dirty="0" smtClean="0"/>
              <a:t>, </a:t>
            </a:r>
            <a:r>
              <a:rPr lang="en-US" dirty="0"/>
              <a:t>to check it’s correlation with other feature variables and target </a:t>
            </a:r>
            <a:r>
              <a:rPr lang="en-US" dirty="0" err="1" smtClean="0"/>
              <a:t>varriable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Then we checked the correlation with the help of </a:t>
            </a:r>
            <a:r>
              <a:rPr lang="en-US" sz="2400" dirty="0" smtClean="0"/>
              <a:t>heat map </a:t>
            </a:r>
            <a:r>
              <a:rPr lang="en-US" sz="2400" dirty="0" smtClean="0"/>
              <a:t>as shown in </a:t>
            </a:r>
            <a:r>
              <a:rPr lang="en-US" sz="2400" dirty="0" smtClean="0"/>
              <a:t>fig. </a:t>
            </a:r>
            <a:endParaRPr lang="en-IN" sz="2400" dirty="0"/>
          </a:p>
        </p:txBody>
      </p:sp>
      <p:pic>
        <p:nvPicPr>
          <p:cNvPr id="4" name="image1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481138"/>
            <a:ext cx="8501122" cy="509113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</TotalTime>
  <Words>966</Words>
  <Application>Microsoft Office PowerPoint</Application>
  <PresentationFormat>On-screen Show (4:3)</PresentationFormat>
  <Paragraphs>75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MICROCREDIT DEFAULTER PROJECT</vt:lpstr>
      <vt:lpstr>Slide 2</vt:lpstr>
      <vt:lpstr>Introduction </vt:lpstr>
      <vt:lpstr>Conceptual Background of the Domain Problem</vt:lpstr>
      <vt:lpstr>Slide 5</vt:lpstr>
      <vt:lpstr>Data Preprocessing Done</vt:lpstr>
      <vt:lpstr>Slide 7</vt:lpstr>
      <vt:lpstr>We then explored categorical variables as shown in fig</vt:lpstr>
      <vt:lpstr>Then we checked the correlation with the help of heat map as shown in fig. </vt:lpstr>
      <vt:lpstr>Slide 10</vt:lpstr>
      <vt:lpstr>Data Inputs- Logic- Output Relationships</vt:lpstr>
      <vt:lpstr>Slide 12</vt:lpstr>
      <vt:lpstr>Hardware and Software Requirements and Tools Used</vt:lpstr>
      <vt:lpstr>Model/s Development and Evaluation</vt:lpstr>
      <vt:lpstr>Run and Evaluate selected models </vt:lpstr>
      <vt:lpstr>The results observed over different evaluation metrics are shown in fig </vt:lpstr>
      <vt:lpstr>Key Metrics for success in solving problem under consideration</vt:lpstr>
      <vt:lpstr>Visualizations</vt:lpstr>
      <vt:lpstr>Slide 19</vt:lpstr>
      <vt:lpstr>Slide 20</vt:lpstr>
      <vt:lpstr>Slide 21</vt:lpstr>
      <vt:lpstr>Interpretation of the Results</vt:lpstr>
      <vt:lpstr>Slide 23</vt:lpstr>
      <vt:lpstr>CONCLUSION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MICROCREDIT DEFAULTER PROJECT</dc:title>
  <dc:creator>HP</dc:creator>
  <cp:lastModifiedBy>HP</cp:lastModifiedBy>
  <cp:revision>3</cp:revision>
  <dcterms:created xsi:type="dcterms:W3CDTF">2023-01-19T09:19:59Z</dcterms:created>
  <dcterms:modified xsi:type="dcterms:W3CDTF">2023-01-19T11:42:40Z</dcterms:modified>
</cp:coreProperties>
</file>