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2362200" y="3390027"/>
            <a:ext cx="8229599" cy="570230"/>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Sitka Display" pitchFamily="2" charset="0"/>
                <a:cs typeface="Trebuchet MS" panose="020B0603020202020204"/>
              </a:rPr>
              <a:t>P R A K A S H  K</a:t>
            </a:r>
            <a:endParaRPr sz="3600" b="1" dirty="0">
              <a:latin typeface="Sitka Display" pitchFamily="2" charset="0"/>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848600" y="1358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chemeClr val="accent5"/>
                </a:solidFill>
              </a:rPr>
              <a:t>RESULTS</a:t>
            </a:r>
            <a:endParaRPr spc="-6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1" name="TextBox 10"/>
          <p:cNvSpPr txBox="1"/>
          <p:nvPr/>
        </p:nvSpPr>
        <p:spPr>
          <a:xfrm>
            <a:off x="1524000" y="1857375"/>
            <a:ext cx="6638925" cy="4154984"/>
          </a:xfrm>
          <a:prstGeom prst="rect">
            <a:avLst/>
          </a:prstGeom>
          <a:noFill/>
        </p:spPr>
        <p:txBody>
          <a:bodyPr wrap="square">
            <a:spAutoFit/>
          </a:bodyPr>
          <a:lstStyle/>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High-Quality</a:t>
            </a:r>
            <a:r>
              <a:rPr lang="en-US" sz="2400" b="0" i="0" dirty="0">
                <a:solidFill>
                  <a:srgbClr val="0D0D0D"/>
                </a:solidFill>
                <a:effectLst/>
                <a:highlight>
                  <a:srgbClr val="FFFFFF"/>
                </a:highlight>
                <a:latin typeface="Söhne"/>
              </a:rPr>
              <a:t> Designs: Our platform generates logo designs of comparable quality to those created by professional designers.</a:t>
            </a:r>
            <a:endParaRPr lang="en-US" sz="2400" b="0" i="0" dirty="0">
              <a:solidFill>
                <a:srgbClr val="0D0D0D"/>
              </a:solidFill>
              <a:effectLst/>
              <a:highlight>
                <a:srgbClr val="FFFFFF"/>
              </a:highlight>
              <a:latin typeface="Söhne"/>
            </a:endParaRPr>
          </a:p>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Efficiency</a:t>
            </a:r>
            <a:r>
              <a:rPr lang="en-US" sz="2400" b="0" i="0" dirty="0">
                <a:solidFill>
                  <a:srgbClr val="0D0D0D"/>
                </a:solidFill>
                <a:effectLst/>
                <a:highlight>
                  <a:srgbClr val="FFFFFF"/>
                </a:highlight>
                <a:latin typeface="Söhne"/>
              </a:rPr>
              <a:t>: Significantly reduces the time and resources required for logo design, allowing businesses to focus on other aspects of branding and marketing.</a:t>
            </a:r>
            <a:endParaRPr lang="en-US" sz="2400" b="0" i="0" dirty="0">
              <a:solidFill>
                <a:srgbClr val="0D0D0D"/>
              </a:solidFill>
              <a:effectLst/>
              <a:highlight>
                <a:srgbClr val="FFFFFF"/>
              </a:highlight>
              <a:latin typeface="Söhne"/>
            </a:endParaRPr>
          </a:p>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User</a:t>
            </a:r>
            <a:r>
              <a:rPr lang="en-US" sz="2400" b="0" i="0" dirty="0">
                <a:solidFill>
                  <a:srgbClr val="0D0D0D"/>
                </a:solidFill>
                <a:effectLst/>
                <a:highlight>
                  <a:srgbClr val="FFFFFF"/>
                </a:highlight>
                <a:latin typeface="Söhne"/>
              </a:rPr>
              <a:t> Satisfaction: Positive feedback from users who have found our platform intuitive, flexible, and capable of exceeding their design expectations.</a:t>
            </a:r>
            <a:endParaRPr lang="en-US" sz="2400" b="0" i="0" dirty="0">
              <a:solidFill>
                <a:srgbClr val="0D0D0D"/>
              </a:solidFill>
              <a:effectLst/>
              <a:highlight>
                <a:srgbClr val="FFFFFF"/>
              </a:highlight>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solidFill>
                  <a:schemeClr val="accent5"/>
                </a:solidFill>
              </a:rPr>
              <a:t>PROJECT</a:t>
            </a:r>
            <a:r>
              <a:rPr sz="4250" spc="-90" dirty="0">
                <a:solidFill>
                  <a:schemeClr val="accent5"/>
                </a:solidFill>
              </a:rPr>
              <a:t> </a:t>
            </a:r>
            <a:r>
              <a:rPr sz="4250" spc="-10" dirty="0">
                <a:solidFill>
                  <a:schemeClr val="accent5"/>
                </a:solidFill>
              </a:rPr>
              <a:t>TITLE</a:t>
            </a:r>
            <a:endParaRPr sz="4250" dirty="0">
              <a:solidFill>
                <a:schemeClr val="accent5"/>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5" name="TextBox 24"/>
          <p:cNvSpPr txBox="1"/>
          <p:nvPr/>
        </p:nvSpPr>
        <p:spPr>
          <a:xfrm>
            <a:off x="1029679" y="2207251"/>
            <a:ext cx="6484122" cy="769441"/>
          </a:xfrm>
          <a:prstGeom prst="rect">
            <a:avLst/>
          </a:prstGeom>
          <a:noFill/>
        </p:spPr>
        <p:txBody>
          <a:bodyPr wrap="square">
            <a:spAutoFit/>
          </a:bodyPr>
          <a:lstStyle/>
          <a:p>
            <a:r>
              <a:rPr lang="en-US" sz="4400" b="1" dirty="0"/>
              <a:t>AI – Generated :</a:t>
            </a:r>
            <a:endParaRPr lang="en-US" sz="4400" b="1" dirty="0"/>
          </a:p>
        </p:txBody>
      </p:sp>
      <p:sp>
        <p:nvSpPr>
          <p:cNvPr id="15" name="TextBox 14"/>
          <p:cNvSpPr txBox="1"/>
          <p:nvPr/>
        </p:nvSpPr>
        <p:spPr>
          <a:xfrm>
            <a:off x="3764778" y="3506450"/>
            <a:ext cx="6484122" cy="1446550"/>
          </a:xfrm>
          <a:prstGeom prst="rect">
            <a:avLst/>
          </a:prstGeom>
          <a:noFill/>
        </p:spPr>
        <p:txBody>
          <a:bodyPr wrap="square">
            <a:spAutoFit/>
          </a:bodyPr>
          <a:lstStyle/>
          <a:p>
            <a:r>
              <a:rPr lang="en-US" sz="4400" b="1" spc="300" dirty="0">
                <a:solidFill>
                  <a:srgbClr val="FF0000"/>
                </a:solidFill>
                <a:latin typeface="Amiri" panose="00000500000000000000" pitchFamily="2" charset="-78"/>
                <a:ea typeface="Amiri" panose="00000500000000000000" pitchFamily="2" charset="-78"/>
                <a:cs typeface="Amiri" panose="00000500000000000000" pitchFamily="2" charset="-78"/>
              </a:rPr>
              <a:t>UNLEASHING CREATIVITY</a:t>
            </a:r>
            <a:endParaRPr lang="en-US" sz="4400" b="1" spc="300" dirty="0">
              <a:solidFill>
                <a:srgbClr val="FF0000"/>
              </a:solidFill>
              <a:latin typeface="Amiri" panose="00000500000000000000" pitchFamily="2" charset="-78"/>
              <a:ea typeface="Amiri" panose="00000500000000000000" pitchFamily="2" charset="-78"/>
              <a:cs typeface="Amiri" panose="00000500000000000000"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pic>
        <p:nvPicPr>
          <p:cNvPr id="20" name="object 20"/>
          <p:cNvPicPr/>
          <p:nvPr/>
        </p:nvPicPr>
        <p:blipFill>
          <a:blip r:embed="rId2" cstate="print"/>
          <a:stretch>
            <a:fillRect/>
          </a:stretch>
        </p:blipFill>
        <p:spPr>
          <a:xfrm>
            <a:off x="-5002" y="3848102"/>
            <a:ext cx="1733550" cy="3009898"/>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chemeClr val="accent5"/>
                </a:solidFill>
              </a:rPr>
              <a:t>AGENDA</a:t>
            </a:r>
            <a:endParaRPr spc="-10" dirty="0">
              <a:solidFill>
                <a:schemeClr val="accent5"/>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2029157" y="1896500"/>
            <a:ext cx="7698332" cy="3539430"/>
          </a:xfrm>
          <a:prstGeom prst="rect">
            <a:avLst/>
          </a:prstGeom>
          <a:noFill/>
        </p:spPr>
        <p:txBody>
          <a:bodyPr wrap="square">
            <a:spAutoFit/>
          </a:bodyPr>
          <a:lstStyle/>
          <a:p>
            <a:pPr marL="457200" indent="-457200">
              <a:buFont typeface="Wingdings" panose="05000000000000000000" pitchFamily="2" charset="2"/>
              <a:buChar char="Ø"/>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statement</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overview </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W</a:t>
            </a:r>
            <a:r>
              <a:rPr lang="en-US" sz="3200" b="0" i="0" dirty="0">
                <a:solidFill>
                  <a:srgbClr val="0D0D0D"/>
                </a:solidFill>
                <a:effectLst/>
                <a:highlight>
                  <a:srgbClr val="FFFFFF"/>
                </a:highlight>
                <a:latin typeface="Söhne"/>
              </a:rPr>
              <a:t>ho are the end users? </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Y</a:t>
            </a:r>
            <a:r>
              <a:rPr lang="en-US" sz="3200" b="0" i="0" dirty="0">
                <a:solidFill>
                  <a:srgbClr val="0D0D0D"/>
                </a:solidFill>
                <a:effectLst/>
                <a:highlight>
                  <a:srgbClr val="FFFFFF"/>
                </a:highlight>
                <a:latin typeface="Söhne"/>
              </a:rPr>
              <a:t>our solution and its value proposition </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T</a:t>
            </a:r>
            <a:r>
              <a:rPr lang="en-US" sz="3200" b="0" i="0" dirty="0">
                <a:solidFill>
                  <a:srgbClr val="0D0D0D"/>
                </a:solidFill>
                <a:effectLst/>
                <a:highlight>
                  <a:srgbClr val="FFFFFF"/>
                </a:highlight>
                <a:latin typeface="Söhne"/>
              </a:rPr>
              <a:t>he wow in your solution </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M</a:t>
            </a:r>
            <a:r>
              <a:rPr lang="en-US" sz="3200" b="0" i="0" dirty="0">
                <a:solidFill>
                  <a:srgbClr val="0D0D0D"/>
                </a:solidFill>
                <a:effectLst/>
                <a:highlight>
                  <a:srgbClr val="FFFFFF"/>
                </a:highlight>
                <a:latin typeface="Söhne"/>
              </a:rPr>
              <a:t>odeling </a:t>
            </a:r>
            <a:endParaRPr lang="en-US" sz="3200" b="0" i="0" dirty="0">
              <a:solidFill>
                <a:srgbClr val="0D0D0D"/>
              </a:solidFill>
              <a:effectLst/>
              <a:highlight>
                <a:srgbClr val="FFFFFF"/>
              </a:highlight>
              <a:latin typeface="Söhne"/>
            </a:endParaRPr>
          </a:p>
          <a:p>
            <a:pPr marL="457200" indent="-457200">
              <a:buFont typeface="Wingdings" panose="05000000000000000000" pitchFamily="2" charset="2"/>
              <a:buChar char="Ø"/>
            </a:pPr>
            <a:r>
              <a:rPr lang="en-US" sz="3200" dirty="0">
                <a:solidFill>
                  <a:srgbClr val="0D0D0D"/>
                </a:solidFill>
                <a:highlight>
                  <a:srgbClr val="FFFFFF"/>
                </a:highlight>
                <a:latin typeface="Söhne"/>
              </a:rPr>
              <a:t>R</a:t>
            </a:r>
            <a:r>
              <a:rPr lang="en-US" sz="3200" b="0" i="0" dirty="0">
                <a:solidFill>
                  <a:srgbClr val="0D0D0D"/>
                </a:solidFill>
                <a:effectLst/>
                <a:highlight>
                  <a:srgbClr val="FFFFFF"/>
                </a:highlight>
                <a:latin typeface="Söhne"/>
              </a:rPr>
              <a:t>esults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chemeClr val="accent5"/>
                </a:solidFill>
              </a:rPr>
              <a:t>PROBLEM</a:t>
            </a:r>
            <a:r>
              <a:rPr sz="4250" dirty="0">
                <a:solidFill>
                  <a:schemeClr val="accent5"/>
                </a:solidFill>
              </a:rPr>
              <a:t>	</a:t>
            </a:r>
            <a:r>
              <a:rPr sz="4250" spc="-75" dirty="0">
                <a:solidFill>
                  <a:schemeClr val="accent5"/>
                </a:solidFill>
              </a:rPr>
              <a:t>STATEMENT</a:t>
            </a:r>
            <a:endParaRPr sz="4250" dirty="0">
              <a:solidFill>
                <a:schemeClr val="accent5"/>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724391" y="1790045"/>
            <a:ext cx="6101860" cy="4401205"/>
          </a:xfrm>
          <a:prstGeom prst="rect">
            <a:avLst/>
          </a:prstGeom>
          <a:noFill/>
        </p:spPr>
        <p:txBody>
          <a:bodyPr wrap="square">
            <a:spAutoFit/>
          </a:bodyPr>
          <a:lstStyle/>
          <a:p>
            <a:r>
              <a:rPr lang="en-US" sz="2800" b="0" i="0" dirty="0">
                <a:solidFill>
                  <a:srgbClr val="0D0D0D"/>
                </a:solidFill>
                <a:effectLst/>
                <a:highlight>
                  <a:srgbClr val="FFFFFF"/>
                </a:highlight>
                <a:latin typeface="Söhne"/>
              </a:rPr>
              <a:t>Many businesses struggle with creating unique and compelling logos that effectively represent their brand identity. Traditional logo design processes can be time-consuming, expensive, and may not always result in the desired outcome. There is a need for a more efficient and innovative approach to logo design that leverages AI technology.</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chemeClr val="accent5"/>
                </a:solidFill>
              </a:rPr>
              <a:t>PROJECT</a:t>
            </a:r>
            <a:r>
              <a:rPr sz="4250" dirty="0">
                <a:solidFill>
                  <a:schemeClr val="accent5"/>
                </a:solidFill>
              </a:rPr>
              <a:t>	</a:t>
            </a:r>
            <a:r>
              <a:rPr sz="4250" spc="-10" dirty="0">
                <a:solidFill>
                  <a:schemeClr val="accent5"/>
                </a:solidFill>
              </a:rPr>
              <a:t>OVERVIEW</a:t>
            </a:r>
            <a:endParaRPr sz="4250" dirty="0">
              <a:solidFill>
                <a:schemeClr val="accent5"/>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656836" y="2209800"/>
            <a:ext cx="687756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Our project aims to address the challenges businesses face in logo design by developing an AI-powered logo generation system. This system will utilize cutting-edge machine learning algorithms to produce a diverse range of logo designs tailored to the specific requirements and preferences of each client.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chemeClr val="accent5"/>
                </a:solidFill>
              </a:rPr>
              <a:t>WHO</a:t>
            </a:r>
            <a:r>
              <a:rPr sz="3200" spc="-245" dirty="0">
                <a:solidFill>
                  <a:schemeClr val="accent5"/>
                </a:solidFill>
              </a:rPr>
              <a:t> </a:t>
            </a:r>
            <a:r>
              <a:rPr sz="3200" dirty="0">
                <a:solidFill>
                  <a:schemeClr val="accent5"/>
                </a:solidFill>
              </a:rPr>
              <a:t>ARE</a:t>
            </a:r>
            <a:r>
              <a:rPr sz="3200" spc="-70" dirty="0">
                <a:solidFill>
                  <a:schemeClr val="accent5"/>
                </a:solidFill>
              </a:rPr>
              <a:t> </a:t>
            </a:r>
            <a:r>
              <a:rPr sz="3200" dirty="0">
                <a:solidFill>
                  <a:schemeClr val="accent5"/>
                </a:solidFill>
              </a:rPr>
              <a:t>THE</a:t>
            </a:r>
            <a:r>
              <a:rPr sz="3200" spc="-55" dirty="0">
                <a:solidFill>
                  <a:schemeClr val="accent5"/>
                </a:solidFill>
              </a:rPr>
              <a:t> </a:t>
            </a:r>
            <a:r>
              <a:rPr sz="3200" dirty="0">
                <a:solidFill>
                  <a:schemeClr val="accent5"/>
                </a:solidFill>
              </a:rPr>
              <a:t>END</a:t>
            </a:r>
            <a:r>
              <a:rPr sz="3200" spc="-70" dirty="0">
                <a:solidFill>
                  <a:schemeClr val="accent5"/>
                </a:solidFill>
              </a:rPr>
              <a:t> </a:t>
            </a:r>
            <a:r>
              <a:rPr sz="3200" spc="-10" dirty="0">
                <a:solidFill>
                  <a:schemeClr val="accent5"/>
                </a:solidFill>
              </a:rPr>
              <a:t>USERS?</a:t>
            </a:r>
            <a:endParaRPr sz="320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2057400" y="2143227"/>
            <a:ext cx="7296150" cy="3539430"/>
          </a:xfrm>
          <a:prstGeom prst="rect">
            <a:avLst/>
          </a:prstGeom>
          <a:noFill/>
        </p:spPr>
        <p:txBody>
          <a:bodyPr wrap="square">
            <a:spAutoFit/>
          </a:bodyPr>
          <a:lstStyle/>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Small and medium-sized businesses looking to establish a distinct brand identity.</a:t>
            </a:r>
            <a:endParaRPr lang="en-US" sz="3200" b="0" i="0" dirty="0">
              <a:solidFill>
                <a:srgbClr val="0D0D0D"/>
              </a:solidFill>
              <a:effectLst/>
              <a:highlight>
                <a:srgbClr val="FFFFFF"/>
              </a:highlight>
              <a:latin typeface="Söhne"/>
            </a:endParaRPr>
          </a:p>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Startups seeking a cost-effective solution for logo design.</a:t>
            </a:r>
            <a:endParaRPr lang="en-US" sz="3200" b="0" i="0" dirty="0">
              <a:solidFill>
                <a:srgbClr val="0D0D0D"/>
              </a:solidFill>
              <a:effectLst/>
              <a:highlight>
                <a:srgbClr val="FFFFFF"/>
              </a:highlight>
              <a:latin typeface="Söhne"/>
            </a:endParaRPr>
          </a:p>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Design agencies and freelancers looking to streamline their logo design process.</a:t>
            </a:r>
            <a:endParaRPr lang="en-US" sz="3200"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solidFill>
                  <a:schemeClr val="accent5"/>
                </a:solidFill>
              </a:rPr>
              <a:t>YOUR</a:t>
            </a:r>
            <a:r>
              <a:rPr sz="3600" spc="-95" dirty="0">
                <a:solidFill>
                  <a:schemeClr val="accent5"/>
                </a:solidFill>
              </a:rPr>
              <a:t> </a:t>
            </a:r>
            <a:r>
              <a:rPr sz="3600" spc="-10" dirty="0">
                <a:solidFill>
                  <a:schemeClr val="accent5"/>
                </a:solidFill>
              </a:rPr>
              <a:t>SOLUTION</a:t>
            </a:r>
            <a:r>
              <a:rPr sz="3600" spc="-345" dirty="0">
                <a:solidFill>
                  <a:schemeClr val="accent5"/>
                </a:solidFill>
              </a:rPr>
              <a:t> </a:t>
            </a:r>
            <a:r>
              <a:rPr sz="3600" dirty="0">
                <a:solidFill>
                  <a:schemeClr val="accent5"/>
                </a:solidFill>
              </a:rPr>
              <a:t>AND</a:t>
            </a:r>
            <a:r>
              <a:rPr sz="3600" spc="-20" dirty="0">
                <a:solidFill>
                  <a:schemeClr val="accent5"/>
                </a:solidFill>
              </a:rPr>
              <a:t> </a:t>
            </a:r>
            <a:r>
              <a:rPr sz="3600" dirty="0">
                <a:solidFill>
                  <a:schemeClr val="accent5"/>
                </a:solidFill>
              </a:rPr>
              <a:t>ITS </a:t>
            </a:r>
            <a:r>
              <a:rPr sz="3600" spc="-20" dirty="0">
                <a:solidFill>
                  <a:schemeClr val="accent5"/>
                </a:solidFill>
              </a:rPr>
              <a:t>VALUE</a:t>
            </a:r>
            <a:r>
              <a:rPr sz="3600" spc="-120" dirty="0">
                <a:solidFill>
                  <a:schemeClr val="accent5"/>
                </a:solidFill>
              </a:rPr>
              <a:t> </a:t>
            </a:r>
            <a:r>
              <a:rPr sz="3600" spc="-10" dirty="0">
                <a:solidFill>
                  <a:schemeClr val="accent5"/>
                </a:solidFill>
              </a:rPr>
              <a:t>PROPOSITION</a:t>
            </a:r>
            <a:endParaRPr sz="360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3299315" y="1660224"/>
            <a:ext cx="6282835" cy="424731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Our solution is an AI-powered logo generation platform that offers businesses a hassle-free and cost-effective way to create professional-quality logos. By harnessing the power of machine learning, our platform can generate an unlimited number of unique logo designs in a fraction of the time it takes for traditional methods. Our value proposition includes:</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marL="342900" indent="-342900" algn="l">
              <a:buFont typeface="+mj-lt"/>
              <a:buAutoNum type="arabicPeriod"/>
            </a:pPr>
            <a:r>
              <a:rPr lang="en-US" b="1" i="0" dirty="0">
                <a:solidFill>
                  <a:srgbClr val="0D0D0D"/>
                </a:solidFill>
                <a:effectLst/>
                <a:highlight>
                  <a:srgbClr val="FFFFFF"/>
                </a:highlight>
                <a:latin typeface="Söhne"/>
              </a:rPr>
              <a:t>Customization</a:t>
            </a:r>
            <a:r>
              <a:rPr lang="en-US" b="0" i="0" dirty="0">
                <a:solidFill>
                  <a:srgbClr val="0D0D0D"/>
                </a:solidFill>
                <a:effectLst/>
                <a:highlight>
                  <a:srgbClr val="FFFFFF"/>
                </a:highlight>
                <a:latin typeface="Söhne"/>
              </a:rPr>
              <a:t>: Tailored logo designs based on client input and preferences.</a:t>
            </a:r>
            <a:endParaRPr lang="en-US" b="0" i="0" dirty="0">
              <a:solidFill>
                <a:srgbClr val="0D0D0D"/>
              </a:solidFill>
              <a:effectLst/>
              <a:highlight>
                <a:srgbClr val="FFFFFF"/>
              </a:highlight>
              <a:latin typeface="Söhne"/>
            </a:endParaRPr>
          </a:p>
          <a:p>
            <a:pPr marL="342900" indent="-342900" algn="l">
              <a:buFont typeface="+mj-lt"/>
              <a:buAutoNum type="arabicPeriod"/>
            </a:pPr>
            <a:r>
              <a:rPr lang="en-US" b="1" i="0" dirty="0">
                <a:solidFill>
                  <a:srgbClr val="0D0D0D"/>
                </a:solidFill>
                <a:effectLst/>
                <a:highlight>
                  <a:srgbClr val="FFFFFF"/>
                </a:highlight>
                <a:latin typeface="Söhne"/>
              </a:rPr>
              <a:t>Speed</a:t>
            </a:r>
            <a:r>
              <a:rPr lang="en-US" b="0" i="0" dirty="0">
                <a:solidFill>
                  <a:srgbClr val="0D0D0D"/>
                </a:solidFill>
                <a:effectLst/>
                <a:highlight>
                  <a:srgbClr val="FFFFFF"/>
                </a:highlight>
                <a:latin typeface="Söhne"/>
              </a:rPr>
              <a:t>: Rapid generation of logo concepts, reducing time-to-market for businesses.</a:t>
            </a:r>
            <a:endParaRPr lang="en-US" b="0" i="0" dirty="0">
              <a:solidFill>
                <a:srgbClr val="0D0D0D"/>
              </a:solidFill>
              <a:effectLst/>
              <a:highlight>
                <a:srgbClr val="FFFFFF"/>
              </a:highlight>
              <a:latin typeface="Söhne"/>
            </a:endParaRPr>
          </a:p>
          <a:p>
            <a:pPr marL="342900" indent="-342900" algn="l">
              <a:buFont typeface="+mj-lt"/>
              <a:buAutoNum type="arabicPeriod"/>
            </a:pPr>
            <a:r>
              <a:rPr lang="en-US" b="1" i="0" dirty="0">
                <a:solidFill>
                  <a:srgbClr val="0D0D0D"/>
                </a:solidFill>
                <a:effectLst/>
                <a:highlight>
                  <a:srgbClr val="FFFFFF"/>
                </a:highlight>
                <a:latin typeface="Söhne"/>
              </a:rPr>
              <a:t>Affordability</a:t>
            </a:r>
            <a:r>
              <a:rPr lang="en-US" b="0" i="0" dirty="0">
                <a:solidFill>
                  <a:srgbClr val="0D0D0D"/>
                </a:solidFill>
                <a:effectLst/>
                <a:highlight>
                  <a:srgbClr val="FFFFFF"/>
                </a:highlight>
                <a:latin typeface="Söhne"/>
              </a:rPr>
              <a:t>: Cost-effective solution compared to hiring a professional designer.</a:t>
            </a:r>
            <a:endParaRPr lang="en-US" b="0" i="0" dirty="0">
              <a:solidFill>
                <a:srgbClr val="0D0D0D"/>
              </a:solidFill>
              <a:effectLst/>
              <a:highlight>
                <a:srgbClr val="FFFFFF"/>
              </a:highlight>
              <a:latin typeface="Söhne"/>
            </a:endParaRPr>
          </a:p>
          <a:p>
            <a:pPr marL="342900" indent="-342900" algn="l">
              <a:buFont typeface="+mj-lt"/>
              <a:buAutoNum type="arabicPeriod"/>
            </a:pPr>
            <a:r>
              <a:rPr lang="en-US" b="1" i="0" dirty="0">
                <a:solidFill>
                  <a:srgbClr val="0D0D0D"/>
                </a:solidFill>
                <a:effectLst/>
                <a:highlight>
                  <a:srgbClr val="FFFFFF"/>
                </a:highlight>
                <a:latin typeface="Söhne"/>
              </a:rPr>
              <a:t>Creativity</a:t>
            </a:r>
            <a:r>
              <a:rPr lang="en-US" b="0" i="0" dirty="0">
                <a:solidFill>
                  <a:srgbClr val="0D0D0D"/>
                </a:solidFill>
                <a:effectLst/>
                <a:highlight>
                  <a:srgbClr val="FFFFFF"/>
                </a:highlight>
                <a:latin typeface="Söhne"/>
              </a:rPr>
              <a:t>: Access to a diverse range of design styles and concepts not limited by human constraints.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solidFill>
                  <a:schemeClr val="accent5"/>
                </a:solidFill>
              </a:rPr>
              <a:t>THE</a:t>
            </a:r>
            <a:r>
              <a:rPr sz="4250" spc="20" dirty="0">
                <a:solidFill>
                  <a:schemeClr val="accent5"/>
                </a:solidFill>
              </a:rPr>
              <a:t> </a:t>
            </a:r>
            <a:r>
              <a:rPr sz="4250" dirty="0">
                <a:solidFill>
                  <a:schemeClr val="accent5"/>
                </a:solidFill>
              </a:rPr>
              <a:t>WOW</a:t>
            </a:r>
            <a:r>
              <a:rPr sz="4250" spc="90" dirty="0">
                <a:solidFill>
                  <a:schemeClr val="accent5"/>
                </a:solidFill>
              </a:rPr>
              <a:t> </a:t>
            </a:r>
            <a:r>
              <a:rPr sz="4250" dirty="0">
                <a:solidFill>
                  <a:schemeClr val="accent5"/>
                </a:solidFill>
              </a:rPr>
              <a:t>IN YOUR </a:t>
            </a:r>
            <a:r>
              <a:rPr sz="4250" spc="-10" dirty="0">
                <a:solidFill>
                  <a:schemeClr val="accent5"/>
                </a:solidFill>
              </a:rPr>
              <a:t>SOLUTION</a:t>
            </a:r>
            <a:endParaRPr sz="425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Box 9"/>
          <p:cNvSpPr txBox="1"/>
          <p:nvPr/>
        </p:nvSpPr>
        <p:spPr>
          <a:xfrm>
            <a:off x="2767379" y="1831478"/>
            <a:ext cx="6352442" cy="4154984"/>
          </a:xfrm>
          <a:prstGeom prst="rect">
            <a:avLst/>
          </a:prstGeom>
          <a:noFill/>
        </p:spPr>
        <p:txBody>
          <a:bodyPr wrap="square">
            <a:spAutoFit/>
          </a:bodyPr>
          <a:lstStyle/>
          <a:p>
            <a:r>
              <a:rPr lang="en-US" sz="2400" b="0" i="0" dirty="0">
                <a:solidFill>
                  <a:srgbClr val="0D0D0D"/>
                </a:solidFill>
                <a:effectLst/>
                <a:highlight>
                  <a:srgbClr val="FFFFFF"/>
                </a:highlight>
                <a:latin typeface="Söhne"/>
              </a:rPr>
              <a:t>Our platform incorporates state-of-the-art generative adversarial networks (GANs) to produce highly realistic and innovative logo designs. Unlike traditional logo design processes, which rely on human creativity and expertise, our AI-powered system can explore vast design possibilities and discover novel concepts that may not have been considered otherwise. The "wow" factor lies in the ability of our platform to surprise and inspire clients with its endless creative potential.</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210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chemeClr val="accent5"/>
                </a:solidFill>
              </a:rPr>
              <a:t>MODELLING</a:t>
            </a:r>
            <a:endParaRPr spc="-10" dirty="0">
              <a:solidFill>
                <a:schemeClr val="accent5"/>
              </a:solidFill>
            </a:endParaRPr>
          </a:p>
        </p:txBody>
      </p:sp>
      <p:sp>
        <p:nvSpPr>
          <p:cNvPr id="11" name="TextBox 10"/>
          <p:cNvSpPr txBox="1"/>
          <p:nvPr/>
        </p:nvSpPr>
        <p:spPr>
          <a:xfrm>
            <a:off x="1600200" y="1542414"/>
            <a:ext cx="7543800" cy="4401205"/>
          </a:xfrm>
          <a:prstGeom prst="rect">
            <a:avLst/>
          </a:prstGeom>
          <a:noFill/>
        </p:spPr>
        <p:txBody>
          <a:bodyPr wrap="square">
            <a:spAutoFit/>
          </a:bodyPr>
          <a:lstStyle/>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Data Collection: Curating a diverse dataset of existing logos across different industries and styles.</a:t>
            </a:r>
            <a:endParaRPr lang="en-US" sz="2800" b="0" i="0" dirty="0">
              <a:solidFill>
                <a:srgbClr val="0D0D0D"/>
              </a:solidFill>
              <a:effectLst/>
              <a:highlight>
                <a:srgbClr val="FFFFFF"/>
              </a:highlight>
              <a:latin typeface="Söhne"/>
            </a:endParaRPr>
          </a:p>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Model Training: Training a GAN-based model on the logo dataset to learn the underlying patterns and features of effective logo design.</a:t>
            </a:r>
            <a:endParaRPr lang="en-US" sz="2800" b="0" i="0" dirty="0">
              <a:solidFill>
                <a:srgbClr val="0D0D0D"/>
              </a:solidFill>
              <a:effectLst/>
              <a:highlight>
                <a:srgbClr val="FFFFFF"/>
              </a:highlight>
              <a:latin typeface="Söhne"/>
            </a:endParaRPr>
          </a:p>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Fine-tuning: Fine-tuning the model based on feedback from user interactions and preferences to improve design quality and diversity.</a:t>
            </a:r>
            <a:endParaRPr lang="en-US" sz="2800"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3212</Words>
  <Application>WPS Presentation</Application>
  <PresentationFormat>Widescreen</PresentationFormat>
  <Paragraphs>79</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Trebuchet MS</vt:lpstr>
      <vt:lpstr>Sitka Display</vt:lpstr>
      <vt:lpstr>Amiri</vt:lpstr>
      <vt:lpstr>Segoe Print</vt:lpstr>
      <vt:lpstr>Söhne</vt:lpstr>
      <vt:lpstr>Courier New</vt:lpstr>
      <vt:lpstr>Microsoft YaHei</vt:lpstr>
      <vt:lpstr>Arial Unicode MS</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M.Suresh</cp:lastModifiedBy>
  <cp:revision>4</cp:revision>
  <dcterms:created xsi:type="dcterms:W3CDTF">2024-04-12T09:49:00Z</dcterms:created>
  <dcterms:modified xsi:type="dcterms:W3CDTF">2024-04-18T07:06:31Z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2024-04-12T05:30:00Z</vt:filetime>
  </property>
  <property fmtid="{D5CDD505-2E9C-101B-9397-08002B2CF9AE}" pid="4" name="ICV">
    <vt:lpwstr>A5870BAE062A4FC6B064B476C2B3F444_12</vt:lpwstr>
  </property>
  <property fmtid="{D5CDD505-2E9C-101B-9397-08002B2CF9AE}" pid="5" name="KSOProductBuildVer">
    <vt:lpwstr>1033-12.2.0.16731</vt:lpwstr>
  </property>
</Properties>
</file>