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2"/>
  </p:sldMasterIdLst>
  <p:notesMasterIdLst>
    <p:notesMasterId r:id="rId22"/>
  </p:notesMasterIdLst>
  <p:handoutMasterIdLst>
    <p:handoutMasterId r:id="rId23"/>
  </p:handoutMasterIdLst>
  <p:sldIdLst>
    <p:sldId id="621" r:id="rId3"/>
    <p:sldId id="622" r:id="rId4"/>
    <p:sldId id="623" r:id="rId5"/>
    <p:sldId id="624" r:id="rId6"/>
    <p:sldId id="626" r:id="rId7"/>
    <p:sldId id="625" r:id="rId8"/>
    <p:sldId id="627" r:id="rId9"/>
    <p:sldId id="630" r:id="rId10"/>
    <p:sldId id="628" r:id="rId11"/>
    <p:sldId id="629" r:id="rId12"/>
    <p:sldId id="631" r:id="rId13"/>
    <p:sldId id="635" r:id="rId14"/>
    <p:sldId id="632" r:id="rId15"/>
    <p:sldId id="633" r:id="rId16"/>
    <p:sldId id="634" r:id="rId17"/>
    <p:sldId id="636" r:id="rId18"/>
    <p:sldId id="637" r:id="rId19"/>
    <p:sldId id="638" r:id="rId20"/>
    <p:sldId id="639" r:id="rId2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36">
          <p15:clr>
            <a:srgbClr val="A4A3A4"/>
          </p15:clr>
        </p15:guide>
        <p15:guide id="2" pos="2917">
          <p15:clr>
            <a:srgbClr val="A4A3A4"/>
          </p15:clr>
        </p15:guide>
      </p15:sldGuideLst>
    </p:ext>
    <p:ext uri="{2D200454-40CA-4A62-9FC3-DE9A4176ACB9}">
      <p15:notesGuideLst xmlns:p15="http://schemas.microsoft.com/office/powerpoint/2012/main">
        <p15:guide id="1" orient="horz" pos="2895">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9A6"/>
    <a:srgbClr val="000099"/>
    <a:srgbClr val="0039A6"/>
    <a:srgbClr val="006600"/>
    <a:srgbClr val="028432"/>
    <a:srgbClr val="E7E7D8"/>
    <a:srgbClr val="0536C6"/>
    <a:srgbClr val="923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77728" autoAdjust="0"/>
  </p:normalViewPr>
  <p:slideViewPr>
    <p:cSldViewPr>
      <p:cViewPr varScale="1">
        <p:scale>
          <a:sx n="72" d="100"/>
          <a:sy n="72" d="100"/>
        </p:scale>
        <p:origin x="1224" y="78"/>
      </p:cViewPr>
      <p:guideLst>
        <p:guide orient="horz" pos="2136"/>
        <p:guide pos="291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slide" Target="slides/slide19.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presProps" Target="pres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handoutMaster" Target="handoutMasters/handoutMaster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9/30/2023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1967537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9/30/2023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15366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1C3C041-5338-46DC-B5C2-45D7FFBDD6E7}" type="slidenum">
              <a:rPr lang="en-US" altLang="en-US" smtClean="0"/>
              <a:t>1</a:t>
            </a:fld>
            <a:endParaRPr lang="en-US" altLang="en-US" dirty="0"/>
          </a:p>
        </p:txBody>
      </p:sp>
    </p:spTree>
    <p:extLst>
      <p:ext uri="{BB962C8B-B14F-4D97-AF65-F5344CB8AC3E}">
        <p14:creationId xmlns:p14="http://schemas.microsoft.com/office/powerpoint/2010/main" val="333531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a:t>Click to edit Master text styles</a:t>
            </a:r>
          </a:p>
          <a:p>
            <a:pPr lvl="1"/>
            <a:r>
              <a:rPr lang="en-US"/>
              <a:t>Second level</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a:t>Click to edit Master text styles</a:t>
            </a:r>
          </a:p>
          <a:p>
            <a:pPr lvl="1"/>
            <a:r>
              <a:rPr lang="en-US" dirty="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44213AF-26F6-41FA-8D85-E2C5388D6E58}" type="datetimeFigureOut">
              <a:rPr lang="en-US" smtClean="0"/>
              <a:t>9/30/2023</a:t>
            </a:fld>
            <a:endParaRPr lang="en-US" dirty="0">
              <a:solidFill>
                <a:srgbClr val="FFFFFF"/>
              </a:solidFill>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kumimoji="0" lang="en-US">
              <a:solidFill>
                <a:schemeClr val="accent1">
                  <a:tint val="20000"/>
                </a:schemeClr>
              </a:solidFill>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DE2762-D309-4A1B-90D4-EE2DB97D9608}" type="slidenum">
              <a:rPr lang="en-US" altLang="en-US" smtClean="0"/>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t>9/30/2023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4213AF-26F6-41FA-8D85-E2C5388D6E58}" type="datetimeFigureOut">
              <a:rPr lang="en-US" smtClean="0"/>
              <a:t>9/30/2023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46C8A6-4EAA-425C-AD65-FB7185D13849}" type="slidenum">
              <a:rPr lang="en-US" altLang="en-US" smtClean="0"/>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CBE984D-2DD5-4668-BAF8-1C9AC1A13DBC}" type="slidenum">
              <a:rPr lang="en-US" altLang="en-US" smtClean="0"/>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6D207D-9E64-417F-AA84-D9CB1A523B53}" type="slidenum">
              <a:rPr lang="en-US" altLang="en-US" smtClean="0"/>
              <a:t>‹#›</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t>9/30/2023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t>9/30/2023</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t>9/30/2023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4213AF-26F6-41FA-8D85-E2C5388D6E58}" type="datetimeFigureOut">
              <a:rPr lang="en-US" smtClean="0"/>
              <a:t>9/30/2023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4213AF-26F6-41FA-8D85-E2C5388D6E58}" type="datetimeFigureOut">
              <a:rPr lang="en-US" smtClean="0"/>
              <a:t>9/30/2023</a:t>
            </a:fld>
            <a:endParaRPr lang="en-US" sz="1000" dirty="0">
              <a:solidFill>
                <a:schemeClr val="tx1"/>
              </a:solidFill>
            </a:endParaRPr>
          </a:p>
        </p:txBody>
      </p:sp>
      <p:sp>
        <p:nvSpPr>
          <p:cNvPr id="4" name="Footer Placeholder 3"/>
          <p:cNvSpPr>
            <a:spLocks noGrp="1"/>
          </p:cNvSpPr>
          <p:nvPr>
            <p:ph type="ftr" sz="quarter" idx="11"/>
          </p:nvPr>
        </p:nvSpPr>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9" Type="http://schemas.openxmlformats.org/officeDocument/2006/relationships/slideLayout" Target="../slideLayouts/slideLayout39.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42" Type="http://schemas.openxmlformats.org/officeDocument/2006/relationships/slideLayout" Target="../slideLayouts/slideLayout42.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38" Type="http://schemas.openxmlformats.org/officeDocument/2006/relationships/slideLayout" Target="../slideLayouts/slideLayout38.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41" Type="http://schemas.openxmlformats.org/officeDocument/2006/relationships/slideLayout" Target="../slideLayouts/slideLayout4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37" Type="http://schemas.openxmlformats.org/officeDocument/2006/relationships/slideLayout" Target="../slideLayouts/slideLayout37.xml" /><Relationship Id="rId40" Type="http://schemas.openxmlformats.org/officeDocument/2006/relationships/slideLayout" Target="../slideLayouts/slideLayout40.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slideLayout" Target="../slideLayouts/slideLayout36.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4"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 Id="rId43"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 /><Relationship Id="rId13" Type="http://schemas.openxmlformats.org/officeDocument/2006/relationships/theme" Target="../theme/theme2.xml" /><Relationship Id="rId3" Type="http://schemas.openxmlformats.org/officeDocument/2006/relationships/slideLayout" Target="../slideLayouts/slideLayout45.xml" /><Relationship Id="rId7" Type="http://schemas.openxmlformats.org/officeDocument/2006/relationships/slideLayout" Target="../slideLayouts/slideLayout49.xml" /><Relationship Id="rId12" Type="http://schemas.openxmlformats.org/officeDocument/2006/relationships/slideLayout" Target="../slideLayouts/slideLayout54.xml" /><Relationship Id="rId2" Type="http://schemas.openxmlformats.org/officeDocument/2006/relationships/slideLayout" Target="../slideLayouts/slideLayout44.xml" /><Relationship Id="rId1" Type="http://schemas.openxmlformats.org/officeDocument/2006/relationships/slideLayout" Target="../slideLayouts/slideLayout43.xml" /><Relationship Id="rId6" Type="http://schemas.openxmlformats.org/officeDocument/2006/relationships/slideLayout" Target="../slideLayouts/slideLayout48.xml" /><Relationship Id="rId11" Type="http://schemas.openxmlformats.org/officeDocument/2006/relationships/slideLayout" Target="../slideLayouts/slideLayout53.xml" /><Relationship Id="rId5" Type="http://schemas.openxmlformats.org/officeDocument/2006/relationships/slideLayout" Target="../slideLayouts/slideLayout47.xml" /><Relationship Id="rId10" Type="http://schemas.openxmlformats.org/officeDocument/2006/relationships/slideLayout" Target="../slideLayouts/slideLayout52.xml" /><Relationship Id="rId4" Type="http://schemas.openxmlformats.org/officeDocument/2006/relationships/slideLayout" Target="../slideLayouts/slideLayout46.xml" /><Relationship Id="rId9" Type="http://schemas.openxmlformats.org/officeDocument/2006/relationships/slideLayout" Target="../slideLayouts/slideLayout51.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44213AF-26F6-41FA-8D85-E2C5388D6E58}" type="datetimeFigureOut">
              <a:rPr lang="en-US" smtClean="0"/>
              <a:t>9/30/2023</a:t>
            </a:fld>
            <a:endParaRPr lang="en-US" sz="1000" dirty="0">
              <a:solidFill>
                <a:schemeClr val="tx1"/>
              </a:solidFill>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algn="r" eaLnBrk="1" latinLnBrk="0" hangingPunct="1"/>
            <a:endParaRPr kumimoji="0" lang="en-US" sz="1000" dirty="0">
              <a:solidFill>
                <a:schemeClr val="tx1"/>
              </a:solidFill>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3.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9.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9.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6.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E0A91A8-E141-7942-ACBB-B3E2C7FE1070}"/>
              </a:ext>
            </a:extLst>
          </p:cNvPr>
          <p:cNvSpPr>
            <a:spLocks noGrp="1"/>
          </p:cNvSpPr>
          <p:nvPr>
            <p:ph type="ctrTitle"/>
          </p:nvPr>
        </p:nvSpPr>
        <p:spPr>
          <a:xfrm>
            <a:off x="921628" y="1066198"/>
            <a:ext cx="7754059" cy="637190"/>
          </a:xfrm>
        </p:spPr>
        <p:txBody>
          <a:bodyPr/>
          <a:lstStyle/>
          <a:p>
            <a:r>
              <a:rPr lang="en-US" b="1"/>
              <a:t>PUBLIC TRANSPORT </a:t>
            </a:r>
          </a:p>
        </p:txBody>
      </p:sp>
      <p:sp>
        <p:nvSpPr>
          <p:cNvPr id="13" name="Subtitle 12">
            <a:extLst>
              <a:ext uri="{FF2B5EF4-FFF2-40B4-BE49-F238E27FC236}">
                <a16:creationId xmlns:a16="http://schemas.microsoft.com/office/drawing/2014/main" id="{0DE2294D-43BF-EE15-A6A8-2CD63E09FC7A}"/>
              </a:ext>
            </a:extLst>
          </p:cNvPr>
          <p:cNvSpPr>
            <a:spLocks noGrp="1"/>
          </p:cNvSpPr>
          <p:nvPr>
            <p:ph type="subTitle" idx="1"/>
          </p:nvPr>
        </p:nvSpPr>
        <p:spPr>
          <a:xfrm>
            <a:off x="4246720" y="1703388"/>
            <a:ext cx="6396038" cy="1328398"/>
          </a:xfrm>
        </p:spPr>
        <p:txBody>
          <a:bodyPr/>
          <a:lstStyle/>
          <a:p>
            <a:r>
              <a:rPr lang="en-US" b="1"/>
              <a:t>OPTIMIZATION </a:t>
            </a:r>
          </a:p>
        </p:txBody>
      </p:sp>
      <p:sp>
        <p:nvSpPr>
          <p:cNvPr id="2" name="Slide Number Placeholder 1"/>
          <p:cNvSpPr>
            <a:spLocks noGrp="1"/>
          </p:cNvSpPr>
          <p:nvPr>
            <p:ph type="sldNum" sz="quarter" idx="4"/>
          </p:nvPr>
        </p:nvSpPr>
        <p:spPr/>
        <p:txBody>
          <a:bodyPr/>
          <a:lstStyle/>
          <a:p>
            <a:pPr>
              <a:defRPr/>
            </a:pPr>
            <a:fld id="{486D207D-9E64-417F-AA84-D9CB1A523B53}" type="slidenum">
              <a:rPr lang="en-US" altLang="en-US" smtClean="0"/>
              <a:t>1</a:t>
            </a:fld>
            <a:endParaRPr lang="en-US" altLang="en-US" dirty="0"/>
          </a:p>
        </p:txBody>
      </p:sp>
    </p:spTree>
    <p:extLst>
      <p:ext uri="{BB962C8B-B14F-4D97-AF65-F5344CB8AC3E}">
        <p14:creationId xmlns:p14="http://schemas.microsoft.com/office/powerpoint/2010/main" val="33764567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0267A5-CD80-B66E-01E2-A298D3FF06AE}"/>
              </a:ext>
            </a:extLst>
          </p:cNvPr>
          <p:cNvSpPr>
            <a:spLocks noGrp="1"/>
          </p:cNvSpPr>
          <p:nvPr>
            <p:ph type="sldNum" sz="quarter" idx="12"/>
          </p:nvPr>
        </p:nvSpPr>
        <p:spPr/>
        <p:txBody>
          <a:bodyPr/>
          <a:lstStyle/>
          <a:p>
            <a:pPr>
              <a:defRPr/>
            </a:pPr>
            <a:fld id="{9EDE2762-D309-4A1B-90D4-EE2DB97D9608}" type="slidenum">
              <a:rPr lang="en-US" altLang="en-US" smtClean="0"/>
              <a:t>10</a:t>
            </a:fld>
            <a:endParaRPr lang="en-US" altLang="en-US" dirty="0"/>
          </a:p>
        </p:txBody>
      </p:sp>
      <p:pic>
        <p:nvPicPr>
          <p:cNvPr id="5" name="Picture 5">
            <a:extLst>
              <a:ext uri="{FF2B5EF4-FFF2-40B4-BE49-F238E27FC236}">
                <a16:creationId xmlns:a16="http://schemas.microsoft.com/office/drawing/2014/main" id="{4D728DCA-7868-8E26-81AC-5F5498FEA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420488" cy="7282673"/>
          </a:xfrm>
          <a:prstGeom prst="rect">
            <a:avLst/>
          </a:prstGeom>
        </p:spPr>
      </p:pic>
    </p:spTree>
    <p:extLst>
      <p:ext uri="{BB962C8B-B14F-4D97-AF65-F5344CB8AC3E}">
        <p14:creationId xmlns:p14="http://schemas.microsoft.com/office/powerpoint/2010/main" val="39060386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CB6CB57D-A5F7-FCD2-CC17-37C13575D005}"/>
              </a:ext>
            </a:extLst>
          </p:cNvPr>
          <p:cNvSpPr>
            <a:spLocks noGrp="1"/>
          </p:cNvSpPr>
          <p:nvPr>
            <p:ph idx="1"/>
          </p:nvPr>
        </p:nvSpPr>
        <p:spPr>
          <a:xfrm>
            <a:off x="457200" y="1174750"/>
            <a:ext cx="8524160" cy="7878894"/>
          </a:xfrm>
        </p:spPr>
        <p:txBody>
          <a:bodyPr/>
          <a:lstStyle/>
          <a:p>
            <a:pPr marL="0" indent="0">
              <a:buNone/>
            </a:pPr>
            <a:r>
              <a:rPr lang="en-US" sz="2400"/>
              <a:t>In the IoT sensor design phase, we’ll meticulously select and deploy sensors such as GPS for location tracking and passenger counters to monitor occupancy within public transportation vehicles. Strategic sensor placement will be determined to ensure precise data collection. We’ll establish robust data transmission mechanisms, considering communication protocols and reliability. A reliable power supply, whether through batteries or vehicle power integration, will be secured to sustain sensor operations. Data storage solutions will be implemented, addressing storage capacity and data retention requirements. Calibration and maintenance protocols will be established for data accuracy. </a:t>
            </a:r>
          </a:p>
        </p:txBody>
      </p:sp>
      <p:sp>
        <p:nvSpPr>
          <p:cNvPr id="2" name="Slide Number Placeholder 1">
            <a:extLst>
              <a:ext uri="{FF2B5EF4-FFF2-40B4-BE49-F238E27FC236}">
                <a16:creationId xmlns:a16="http://schemas.microsoft.com/office/drawing/2014/main" id="{64ECE4B5-3F13-64E9-474B-3C38010AA961}"/>
              </a:ext>
            </a:extLst>
          </p:cNvPr>
          <p:cNvSpPr>
            <a:spLocks noGrp="1"/>
          </p:cNvSpPr>
          <p:nvPr>
            <p:ph type="sldNum" sz="quarter" idx="12"/>
          </p:nvPr>
        </p:nvSpPr>
        <p:spPr/>
        <p:txBody>
          <a:bodyPr/>
          <a:lstStyle/>
          <a:p>
            <a:pPr>
              <a:defRPr/>
            </a:pPr>
            <a:fld id="{486D207D-9E64-417F-AA84-D9CB1A523B53}" type="slidenum">
              <a:rPr lang="en-US" altLang="en-US" smtClean="0"/>
              <a:t>11</a:t>
            </a:fld>
            <a:endParaRPr lang="en-US" altLang="en-US" dirty="0"/>
          </a:p>
        </p:txBody>
      </p:sp>
      <p:sp>
        <p:nvSpPr>
          <p:cNvPr id="12" name="Title 1">
            <a:extLst>
              <a:ext uri="{FF2B5EF4-FFF2-40B4-BE49-F238E27FC236}">
                <a16:creationId xmlns:a16="http://schemas.microsoft.com/office/drawing/2014/main" id="{25D8CC22-6CD5-88EC-A154-93D96C96C1FB}"/>
              </a:ext>
            </a:extLst>
          </p:cNvPr>
          <p:cNvSpPr txBox="1">
            <a:spLocks noGrp="1"/>
          </p:cNvSpPr>
          <p:nvPr>
            <p:ph type="title"/>
          </p:nvPr>
        </p:nvSpPr>
        <p:spPr>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eaLnBrk="1" hangingPunct="1"/>
            <a:r>
              <a:rPr lang="en-US" b="1"/>
              <a:t>IOT SENSOR DESIGN </a:t>
            </a:r>
          </a:p>
        </p:txBody>
      </p:sp>
      <p:cxnSp>
        <p:nvCxnSpPr>
          <p:cNvPr id="4" name="Straight Connector 3">
            <a:extLst>
              <a:ext uri="{FF2B5EF4-FFF2-40B4-BE49-F238E27FC236}">
                <a16:creationId xmlns:a16="http://schemas.microsoft.com/office/drawing/2014/main" id="{A6127986-0A0E-91F4-85B5-59994C6C233D}"/>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27234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290CF183-C295-07AA-DC22-8525F5743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262" y="1498600"/>
            <a:ext cx="6467475" cy="4305300"/>
          </a:xfrm>
        </p:spPr>
      </p:pic>
      <p:sp>
        <p:nvSpPr>
          <p:cNvPr id="4" name="Slide Number Placeholder 3">
            <a:extLst>
              <a:ext uri="{FF2B5EF4-FFF2-40B4-BE49-F238E27FC236}">
                <a16:creationId xmlns:a16="http://schemas.microsoft.com/office/drawing/2014/main" id="{816CC158-6F5C-7EC7-8C18-A0DFC0AAD41E}"/>
              </a:ext>
            </a:extLst>
          </p:cNvPr>
          <p:cNvSpPr>
            <a:spLocks noGrp="1"/>
          </p:cNvSpPr>
          <p:nvPr>
            <p:ph type="sldNum" sz="quarter" idx="12"/>
          </p:nvPr>
        </p:nvSpPr>
        <p:spPr/>
        <p:txBody>
          <a:bodyPr/>
          <a:lstStyle/>
          <a:p>
            <a:pPr>
              <a:defRPr/>
            </a:pPr>
            <a:fld id="{9EDE2762-D309-4A1B-90D4-EE2DB97D9608}" type="slidenum">
              <a:rPr lang="en-US" altLang="en-US" smtClean="0"/>
              <a:t>12</a:t>
            </a:fld>
            <a:endParaRPr lang="en-US" altLang="en-US" dirty="0"/>
          </a:p>
        </p:txBody>
      </p:sp>
      <p:sp>
        <p:nvSpPr>
          <p:cNvPr id="7" name="Title 1">
            <a:extLst>
              <a:ext uri="{FF2B5EF4-FFF2-40B4-BE49-F238E27FC236}">
                <a16:creationId xmlns:a16="http://schemas.microsoft.com/office/drawing/2014/main" id="{73CB7AAF-939D-C3AC-69F5-06E9771AE42A}"/>
              </a:ext>
            </a:extLst>
          </p:cNvPr>
          <p:cNvSpPr txBox="1">
            <a:spLocks noGrp="1"/>
          </p:cNvSpPr>
          <p:nvPr>
            <p:ph type="title"/>
          </p:nvPr>
        </p:nvSpPr>
        <p:spPr>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eaLnBrk="1" hangingPunct="1"/>
            <a:r>
              <a:rPr lang="en-US" sz="2400" b="1"/>
              <a:t>REAL TIME TRANSIT INFORMATION PLATFORM</a:t>
            </a:r>
            <a:r>
              <a:rPr lang="en-US"/>
              <a:t> </a:t>
            </a:r>
          </a:p>
        </p:txBody>
      </p:sp>
      <p:cxnSp>
        <p:nvCxnSpPr>
          <p:cNvPr id="3" name="Straight Connector 2">
            <a:extLst>
              <a:ext uri="{FF2B5EF4-FFF2-40B4-BE49-F238E27FC236}">
                <a16:creationId xmlns:a16="http://schemas.microsoft.com/office/drawing/2014/main" id="{7905481F-496E-4D84-FF51-2E13998D0D86}"/>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765146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F562-63C7-7C09-C341-71829ED78487}"/>
              </a:ext>
            </a:extLst>
          </p:cNvPr>
          <p:cNvSpPr>
            <a:spLocks noGrp="1"/>
          </p:cNvSpPr>
          <p:nvPr>
            <p:ph type="title"/>
          </p:nvPr>
        </p:nvSpPr>
        <p:spPr/>
        <p:txBody>
          <a:bodyPr/>
          <a:lstStyle/>
          <a:p>
            <a:r>
              <a:rPr lang="en-US" sz="2400" b="1"/>
              <a:t>REAL TIME TRANSIT INFORMATION PLATFORM</a:t>
            </a:r>
            <a:r>
              <a:rPr lang="en-US"/>
              <a:t> </a:t>
            </a:r>
          </a:p>
        </p:txBody>
      </p:sp>
      <p:sp>
        <p:nvSpPr>
          <p:cNvPr id="3" name="Content Placeholder 2">
            <a:extLst>
              <a:ext uri="{FF2B5EF4-FFF2-40B4-BE49-F238E27FC236}">
                <a16:creationId xmlns:a16="http://schemas.microsoft.com/office/drawing/2014/main" id="{FC77262D-6071-1720-B84D-227638D5D72B}"/>
              </a:ext>
            </a:extLst>
          </p:cNvPr>
          <p:cNvSpPr>
            <a:spLocks noGrp="1"/>
          </p:cNvSpPr>
          <p:nvPr>
            <p:ph idx="1"/>
          </p:nvPr>
        </p:nvSpPr>
        <p:spPr>
          <a:xfrm>
            <a:off x="457200" y="1928398"/>
            <a:ext cx="7851010" cy="3001204"/>
          </a:xfrm>
        </p:spPr>
        <p:txBody>
          <a:bodyPr/>
          <a:lstStyle/>
          <a:p>
            <a:pPr marL="0" indent="0">
              <a:buNone/>
            </a:pPr>
            <a:r>
              <a:rPr lang="en-US" sz="2400"/>
              <a:t>Design a user-friendly web-based platform for real-time transit information. Features include data integration with IoT sensors, interactive maps, predictive arrival times, mobile accessibility, user authentication, data visualization, alerts, accessibility compliance, security, scalability, and a feedback mechanism. Enhance passenger experience and encourage public transportation usage.</a:t>
            </a:r>
          </a:p>
        </p:txBody>
      </p:sp>
      <p:sp>
        <p:nvSpPr>
          <p:cNvPr id="4" name="Slide Number Placeholder 3">
            <a:extLst>
              <a:ext uri="{FF2B5EF4-FFF2-40B4-BE49-F238E27FC236}">
                <a16:creationId xmlns:a16="http://schemas.microsoft.com/office/drawing/2014/main" id="{E2F5DE1D-AD7B-A12E-9589-8107ADE25AC9}"/>
              </a:ext>
            </a:extLst>
          </p:cNvPr>
          <p:cNvSpPr>
            <a:spLocks noGrp="1"/>
          </p:cNvSpPr>
          <p:nvPr>
            <p:ph type="sldNum" sz="quarter" idx="12"/>
          </p:nvPr>
        </p:nvSpPr>
        <p:spPr/>
        <p:txBody>
          <a:bodyPr/>
          <a:lstStyle/>
          <a:p>
            <a:pPr>
              <a:defRPr/>
            </a:pPr>
            <a:fld id="{9EDE2762-D309-4A1B-90D4-EE2DB97D9608}" type="slidenum">
              <a:rPr lang="en-US" altLang="en-US" smtClean="0"/>
              <a:t>13</a:t>
            </a:fld>
            <a:endParaRPr lang="en-US" altLang="en-US" dirty="0"/>
          </a:p>
        </p:txBody>
      </p:sp>
      <p:cxnSp>
        <p:nvCxnSpPr>
          <p:cNvPr id="6" name="Straight Connector 5">
            <a:extLst>
              <a:ext uri="{FF2B5EF4-FFF2-40B4-BE49-F238E27FC236}">
                <a16:creationId xmlns:a16="http://schemas.microsoft.com/office/drawing/2014/main" id="{72BE489D-79A9-2B37-8094-D3D18EF5A24D}"/>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29784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F31C46-318B-CFD6-09D9-6F63F8AC9845}"/>
              </a:ext>
            </a:extLst>
          </p:cNvPr>
          <p:cNvSpPr>
            <a:spLocks noGrp="1"/>
          </p:cNvSpPr>
          <p:nvPr>
            <p:ph type="sldNum" sz="quarter" idx="12"/>
          </p:nvPr>
        </p:nvSpPr>
        <p:spPr/>
        <p:txBody>
          <a:bodyPr/>
          <a:lstStyle/>
          <a:p>
            <a:pPr>
              <a:defRPr/>
            </a:pPr>
            <a:fld id="{9EDE2762-D309-4A1B-90D4-EE2DB97D9608}" type="slidenum">
              <a:rPr lang="en-US" altLang="en-US" smtClean="0"/>
              <a:t>14</a:t>
            </a:fld>
            <a:endParaRPr lang="en-US" altLang="en-US" dirty="0"/>
          </a:p>
        </p:txBody>
      </p:sp>
      <p:pic>
        <p:nvPicPr>
          <p:cNvPr id="5" name="Picture 5">
            <a:extLst>
              <a:ext uri="{FF2B5EF4-FFF2-40B4-BE49-F238E27FC236}">
                <a16:creationId xmlns:a16="http://schemas.microsoft.com/office/drawing/2014/main" id="{EA902F65-C36E-689C-E4E6-CD8D5B7A2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 y="10832"/>
            <a:ext cx="9260479" cy="6847168"/>
          </a:xfrm>
          <a:prstGeom prst="rect">
            <a:avLst/>
          </a:prstGeom>
        </p:spPr>
      </p:pic>
    </p:spTree>
    <p:extLst>
      <p:ext uri="{BB962C8B-B14F-4D97-AF65-F5344CB8AC3E}">
        <p14:creationId xmlns:p14="http://schemas.microsoft.com/office/powerpoint/2010/main" val="1599123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1B241-C632-F800-A0D3-3C6732FC609C}"/>
              </a:ext>
            </a:extLst>
          </p:cNvPr>
          <p:cNvSpPr>
            <a:spLocks noGrp="1"/>
          </p:cNvSpPr>
          <p:nvPr>
            <p:ph type="title"/>
          </p:nvPr>
        </p:nvSpPr>
        <p:spPr>
          <a:xfrm>
            <a:off x="1279436" y="136525"/>
            <a:ext cx="8379591" cy="1246909"/>
          </a:xfrm>
        </p:spPr>
        <p:txBody>
          <a:bodyPr/>
          <a:lstStyle/>
          <a:p>
            <a:r>
              <a:rPr lang="en-US" b="1"/>
              <a:t>INTEGRATION APPROACH </a:t>
            </a:r>
          </a:p>
        </p:txBody>
      </p:sp>
      <p:sp>
        <p:nvSpPr>
          <p:cNvPr id="4" name="Content Placeholder 3">
            <a:extLst>
              <a:ext uri="{FF2B5EF4-FFF2-40B4-BE49-F238E27FC236}">
                <a16:creationId xmlns:a16="http://schemas.microsoft.com/office/drawing/2014/main" id="{4EA2F66E-DC45-9972-3914-9D530E729E10}"/>
              </a:ext>
            </a:extLst>
          </p:cNvPr>
          <p:cNvSpPr>
            <a:spLocks noGrp="1"/>
          </p:cNvSpPr>
          <p:nvPr>
            <p:ph idx="1"/>
          </p:nvPr>
        </p:nvSpPr>
        <p:spPr>
          <a:xfrm>
            <a:off x="628875" y="1768475"/>
            <a:ext cx="8229600" cy="4953000"/>
          </a:xfrm>
        </p:spPr>
        <p:txBody>
          <a:bodyPr/>
          <a:lstStyle/>
          <a:p>
            <a:pPr marL="0" indent="0">
              <a:buNone/>
            </a:pPr>
            <a:r>
              <a:rPr lang="en-US" sz="2400"/>
              <a:t>Integrate IoT sensors with the platform via defined data protocols and APIs, ensuring secure and efficient data transmission. Implement data parsing, validation, and aggregation for real-time updates. Transform raw data into useful information, handle errors, store data securely, and plan for scalability while rigorously testing the integration for accuracy and responsiveness.</a:t>
            </a:r>
          </a:p>
        </p:txBody>
      </p:sp>
      <p:sp>
        <p:nvSpPr>
          <p:cNvPr id="2" name="Slide Number Placeholder 1">
            <a:extLst>
              <a:ext uri="{FF2B5EF4-FFF2-40B4-BE49-F238E27FC236}">
                <a16:creationId xmlns:a16="http://schemas.microsoft.com/office/drawing/2014/main" id="{8D1D5276-54BE-911F-30FF-50E812D4D49D}"/>
              </a:ext>
            </a:extLst>
          </p:cNvPr>
          <p:cNvSpPr>
            <a:spLocks noGrp="1"/>
          </p:cNvSpPr>
          <p:nvPr>
            <p:ph type="sldNum" sz="quarter" idx="12"/>
          </p:nvPr>
        </p:nvSpPr>
        <p:spPr/>
        <p:txBody>
          <a:bodyPr/>
          <a:lstStyle/>
          <a:p>
            <a:pPr>
              <a:defRPr/>
            </a:pPr>
            <a:fld id="{486D207D-9E64-417F-AA84-D9CB1A523B53}" type="slidenum">
              <a:rPr lang="en-US" altLang="en-US" smtClean="0"/>
              <a:t>15</a:t>
            </a:fld>
            <a:endParaRPr lang="en-US" altLang="en-US" dirty="0"/>
          </a:p>
        </p:txBody>
      </p:sp>
      <p:cxnSp>
        <p:nvCxnSpPr>
          <p:cNvPr id="6" name="Straight Connector 5">
            <a:extLst>
              <a:ext uri="{FF2B5EF4-FFF2-40B4-BE49-F238E27FC236}">
                <a16:creationId xmlns:a16="http://schemas.microsoft.com/office/drawing/2014/main" id="{E413F194-FCA7-5BB1-4946-F37C7D60A6CE}"/>
              </a:ext>
            </a:extLst>
          </p:cNvPr>
          <p:cNvCxnSpPr/>
          <p:nvPr/>
        </p:nvCxnSpPr>
        <p:spPr>
          <a:xfrm>
            <a:off x="409600" y="139487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45000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2DF6C0-304E-8707-88E0-58FB1CDE6720}"/>
              </a:ext>
            </a:extLst>
          </p:cNvPr>
          <p:cNvSpPr>
            <a:spLocks noGrp="1"/>
          </p:cNvSpPr>
          <p:nvPr>
            <p:ph type="sldNum" sz="quarter" idx="12"/>
          </p:nvPr>
        </p:nvSpPr>
        <p:spPr/>
        <p:txBody>
          <a:bodyPr/>
          <a:lstStyle/>
          <a:p>
            <a:pPr>
              <a:defRPr/>
            </a:pPr>
            <a:fld id="{9EDE2762-D309-4A1B-90D4-EE2DB97D9608}" type="slidenum">
              <a:rPr lang="en-US" altLang="en-US" smtClean="0"/>
              <a:t>16</a:t>
            </a:fld>
            <a:endParaRPr lang="en-US" altLang="en-US" dirty="0"/>
          </a:p>
        </p:txBody>
      </p:sp>
      <p:pic>
        <p:nvPicPr>
          <p:cNvPr id="5" name="Picture 5">
            <a:extLst>
              <a:ext uri="{FF2B5EF4-FFF2-40B4-BE49-F238E27FC236}">
                <a16:creationId xmlns:a16="http://schemas.microsoft.com/office/drawing/2014/main" id="{2E9AF3C5-FF80-2274-5997-FFD7253C6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extLst>
      <p:ext uri="{BB962C8B-B14F-4D97-AF65-F5344CB8AC3E}">
        <p14:creationId xmlns:p14="http://schemas.microsoft.com/office/powerpoint/2010/main" val="25596645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D28FBD6-7E16-7899-EC83-4E5331F3D5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955" y="2481130"/>
            <a:ext cx="4038600" cy="2267955"/>
          </a:xfrm>
        </p:spPr>
      </p:pic>
      <p:sp>
        <p:nvSpPr>
          <p:cNvPr id="5" name="Content Placeholder 4">
            <a:extLst>
              <a:ext uri="{FF2B5EF4-FFF2-40B4-BE49-F238E27FC236}">
                <a16:creationId xmlns:a16="http://schemas.microsoft.com/office/drawing/2014/main" id="{50F8C431-BFF7-F7E3-E8F6-59D48198894C}"/>
              </a:ext>
            </a:extLst>
          </p:cNvPr>
          <p:cNvSpPr>
            <a:spLocks noGrp="1"/>
          </p:cNvSpPr>
          <p:nvPr>
            <p:ph sz="half" idx="2"/>
          </p:nvPr>
        </p:nvSpPr>
        <p:spPr>
          <a:xfrm>
            <a:off x="4459658" y="1138607"/>
            <a:ext cx="4611757" cy="4953000"/>
          </a:xfrm>
        </p:spPr>
        <p:txBody>
          <a:bodyPr/>
          <a:lstStyle/>
          <a:p>
            <a:pPr marL="0" indent="0">
              <a:buNone/>
            </a:pPr>
            <a:r>
              <a:rPr lang="en-US" sz="2400"/>
              <a:t>The integration approach will establish a robust connection between IoT sensors and the platform. This involves data transmission through designated protocols and APIs, thorough data processing, and error handling for reliability. The scalable design will accommodate future sensor expansions while rigorous testing ensures data accuracy and platform </a:t>
            </a:r>
          </a:p>
        </p:txBody>
      </p:sp>
      <p:sp>
        <p:nvSpPr>
          <p:cNvPr id="2" name="Slide Number Placeholder 1">
            <a:extLst>
              <a:ext uri="{FF2B5EF4-FFF2-40B4-BE49-F238E27FC236}">
                <a16:creationId xmlns:a16="http://schemas.microsoft.com/office/drawing/2014/main" id="{67934287-EB3C-8C8E-4474-84A251044EEE}"/>
              </a:ext>
            </a:extLst>
          </p:cNvPr>
          <p:cNvSpPr>
            <a:spLocks noGrp="1"/>
          </p:cNvSpPr>
          <p:nvPr>
            <p:ph type="sldNum" sz="quarter" idx="12"/>
          </p:nvPr>
        </p:nvSpPr>
        <p:spPr/>
        <p:txBody>
          <a:bodyPr/>
          <a:lstStyle/>
          <a:p>
            <a:pPr>
              <a:defRPr/>
            </a:pPr>
            <a:fld id="{486D207D-9E64-417F-AA84-D9CB1A523B53}" type="slidenum">
              <a:rPr lang="en-US" altLang="en-US" smtClean="0"/>
              <a:t>17</a:t>
            </a:fld>
            <a:endParaRPr lang="en-US" altLang="en-US" dirty="0"/>
          </a:p>
        </p:txBody>
      </p:sp>
      <p:sp>
        <p:nvSpPr>
          <p:cNvPr id="8" name="Title 2">
            <a:extLst>
              <a:ext uri="{FF2B5EF4-FFF2-40B4-BE49-F238E27FC236}">
                <a16:creationId xmlns:a16="http://schemas.microsoft.com/office/drawing/2014/main" id="{4FF0DB08-FB1B-60E9-5529-3CF797DA3D93}"/>
              </a:ext>
            </a:extLst>
          </p:cNvPr>
          <p:cNvSpPr txBox="1">
            <a:spLocks noGrp="1"/>
          </p:cNvSpPr>
          <p:nvPr>
            <p:ph type="title"/>
          </p:nvPr>
        </p:nvSpPr>
        <p:spPr>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eaLnBrk="1" hangingPunct="1"/>
            <a:r>
              <a:rPr lang="en-US" b="1"/>
              <a:t>INTEGRATION APPROACH </a:t>
            </a:r>
          </a:p>
        </p:txBody>
      </p:sp>
      <p:cxnSp>
        <p:nvCxnSpPr>
          <p:cNvPr id="4" name="Straight Connector 3">
            <a:extLst>
              <a:ext uri="{FF2B5EF4-FFF2-40B4-BE49-F238E27FC236}">
                <a16:creationId xmlns:a16="http://schemas.microsoft.com/office/drawing/2014/main" id="{0D522DD4-F30E-CF60-F108-125AE6925A56}"/>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81509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59F8-E965-D180-93CC-FA5642EEF986}"/>
              </a:ext>
            </a:extLst>
          </p:cNvPr>
          <p:cNvSpPr>
            <a:spLocks noGrp="1"/>
          </p:cNvSpPr>
          <p:nvPr>
            <p:ph type="title"/>
          </p:nvPr>
        </p:nvSpPr>
        <p:spPr/>
        <p:txBody>
          <a:bodyPr/>
          <a:lstStyle/>
          <a:p>
            <a:r>
              <a:rPr lang="en-US" b="1" dirty="0"/>
              <a:t>CONCLUSION</a:t>
            </a:r>
            <a:r>
              <a:rPr lang="en-US" dirty="0"/>
              <a:t> </a:t>
            </a:r>
          </a:p>
        </p:txBody>
      </p:sp>
      <p:sp>
        <p:nvSpPr>
          <p:cNvPr id="3" name="Content Placeholder 2">
            <a:extLst>
              <a:ext uri="{FF2B5EF4-FFF2-40B4-BE49-F238E27FC236}">
                <a16:creationId xmlns:a16="http://schemas.microsoft.com/office/drawing/2014/main" id="{693F0129-03DF-0F6C-B758-F0DB3AF17AD0}"/>
              </a:ext>
            </a:extLst>
          </p:cNvPr>
          <p:cNvSpPr>
            <a:spLocks noGrp="1"/>
          </p:cNvSpPr>
          <p:nvPr>
            <p:ph idx="1"/>
          </p:nvPr>
        </p:nvSpPr>
        <p:spPr/>
        <p:txBody>
          <a:bodyPr/>
          <a:lstStyle/>
          <a:p>
            <a:pPr marL="0" indent="0">
              <a:buNone/>
            </a:pPr>
            <a:r>
              <a:rPr lang="en-US" sz="2400" dirty="0"/>
              <a:t>In conclusion, leveraging </a:t>
            </a:r>
            <a:r>
              <a:rPr lang="en-US" sz="2400" dirty="0" err="1"/>
              <a:t>IoT</a:t>
            </a:r>
            <a:r>
              <a:rPr lang="en-US" sz="2400" dirty="0"/>
              <a:t> technology for public transport optimization holds immense promise. By integrating sensors, predictive algorithms, and real-time information platforms, we can enhance passenger experiences, reduce wait times, and improve the efficiency and sustainability of public transportation systems. This innovation has the potential to transform urban mobility, making it more convenient and environmentally friendly for all. However, it's essential to address data security, privacy, and infrastructure challenges to realize the full potential of </a:t>
            </a:r>
            <a:r>
              <a:rPr lang="en-US" sz="2400" dirty="0" err="1"/>
              <a:t>IoT</a:t>
            </a:r>
            <a:r>
              <a:rPr lang="en-US" sz="2400" dirty="0"/>
              <a:t> in public transport optimization.</a:t>
            </a:r>
          </a:p>
        </p:txBody>
      </p:sp>
      <p:sp>
        <p:nvSpPr>
          <p:cNvPr id="5" name="Slide Number Placeholder 4">
            <a:extLst>
              <a:ext uri="{FF2B5EF4-FFF2-40B4-BE49-F238E27FC236}">
                <a16:creationId xmlns:a16="http://schemas.microsoft.com/office/drawing/2014/main" id="{8E0BC791-F1B9-E922-C675-C8EF63FDC44B}"/>
              </a:ext>
            </a:extLst>
          </p:cNvPr>
          <p:cNvSpPr>
            <a:spLocks noGrp="1"/>
          </p:cNvSpPr>
          <p:nvPr>
            <p:ph type="sldNum" sz="quarter" idx="12"/>
          </p:nvPr>
        </p:nvSpPr>
        <p:spPr/>
        <p:txBody>
          <a:bodyPr/>
          <a:lstStyle/>
          <a:p>
            <a:fld id="{D5BBC35B-A44B-4119-B8DA-DE9E3DFADA20}" type="slidenum">
              <a:rPr kumimoji="0" lang="en-US" smtClean="0"/>
              <a:t>18</a:t>
            </a:fld>
            <a:endParaRPr kumimoji="0" lang="en-US"/>
          </a:p>
        </p:txBody>
      </p:sp>
      <p:cxnSp>
        <p:nvCxnSpPr>
          <p:cNvPr id="6" name="Straight Connector 5">
            <a:extLst>
              <a:ext uri="{FF2B5EF4-FFF2-40B4-BE49-F238E27FC236}">
                <a16:creationId xmlns:a16="http://schemas.microsoft.com/office/drawing/2014/main" id="{2533441B-AD5C-68EF-011A-A60B5410CD51}"/>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09664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3CFA42-BC45-0FA4-5843-01B3C97460A3}"/>
              </a:ext>
            </a:extLst>
          </p:cNvPr>
          <p:cNvSpPr>
            <a:spLocks noGrp="1"/>
          </p:cNvSpPr>
          <p:nvPr>
            <p:ph type="sldNum" sz="quarter" idx="12"/>
          </p:nvPr>
        </p:nvSpPr>
        <p:spPr/>
        <p:txBody>
          <a:bodyPr/>
          <a:lstStyle/>
          <a:p>
            <a:pPr>
              <a:defRPr/>
            </a:pPr>
            <a:fld id="{9EDE2762-D309-4A1B-90D4-EE2DB97D9608}" type="slidenum">
              <a:rPr lang="en-US" altLang="en-US" smtClean="0"/>
              <a:t>19</a:t>
            </a:fld>
            <a:endParaRPr lang="en-US" altLang="en-US" dirty="0"/>
          </a:p>
        </p:txBody>
      </p:sp>
      <p:pic>
        <p:nvPicPr>
          <p:cNvPr id="5" name="Picture 5">
            <a:extLst>
              <a:ext uri="{FF2B5EF4-FFF2-40B4-BE49-F238E27FC236}">
                <a16:creationId xmlns:a16="http://schemas.microsoft.com/office/drawing/2014/main" id="{257879A7-158C-C924-C0C1-6BD496B2B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14500"/>
            <a:ext cx="6096000" cy="3429000"/>
          </a:xfrm>
          <a:prstGeom prst="rect">
            <a:avLst/>
          </a:prstGeom>
        </p:spPr>
      </p:pic>
    </p:spTree>
    <p:extLst>
      <p:ext uri="{BB962C8B-B14F-4D97-AF65-F5344CB8AC3E}">
        <p14:creationId xmlns:p14="http://schemas.microsoft.com/office/powerpoint/2010/main" val="10258854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21B2-7758-6000-427B-7DA8D2CAB304}"/>
              </a:ext>
            </a:extLst>
          </p:cNvPr>
          <p:cNvSpPr>
            <a:spLocks noGrp="1"/>
          </p:cNvSpPr>
          <p:nvPr>
            <p:ph type="title"/>
          </p:nvPr>
        </p:nvSpPr>
        <p:spPr>
          <a:xfrm>
            <a:off x="457200" y="147637"/>
            <a:ext cx="8229600" cy="582613"/>
          </a:xfrm>
        </p:spPr>
        <p:txBody>
          <a:bodyPr/>
          <a:lstStyle/>
          <a:p>
            <a:r>
              <a:rPr lang="en-US" b="1"/>
              <a:t>GROUP MEMBERS</a:t>
            </a:r>
          </a:p>
        </p:txBody>
      </p:sp>
      <p:sp>
        <p:nvSpPr>
          <p:cNvPr id="3" name="Content Placeholder 2">
            <a:extLst>
              <a:ext uri="{FF2B5EF4-FFF2-40B4-BE49-F238E27FC236}">
                <a16:creationId xmlns:a16="http://schemas.microsoft.com/office/drawing/2014/main" id="{51CB207B-9C90-B37D-27E7-6B7133E5FB11}"/>
              </a:ext>
            </a:extLst>
          </p:cNvPr>
          <p:cNvSpPr>
            <a:spLocks noGrp="1"/>
          </p:cNvSpPr>
          <p:nvPr>
            <p:ph idx="1"/>
          </p:nvPr>
        </p:nvSpPr>
        <p:spPr/>
        <p:txBody>
          <a:bodyPr/>
          <a:lstStyle/>
          <a:p>
            <a:r>
              <a:rPr lang="en-US" dirty="0"/>
              <a:t>PRAKASH R.</a:t>
            </a:r>
          </a:p>
          <a:p>
            <a:r>
              <a:rPr lang="en-US" dirty="0"/>
              <a:t>MARIMUTHU R. </a:t>
            </a:r>
          </a:p>
          <a:p>
            <a:r>
              <a:rPr lang="en-US" dirty="0"/>
              <a:t>HARIHARASUDHAN</a:t>
            </a:r>
          </a:p>
          <a:p>
            <a:r>
              <a:rPr lang="en-US" dirty="0"/>
              <a:t>PRATHIP RAJ S.</a:t>
            </a:r>
          </a:p>
        </p:txBody>
      </p:sp>
      <p:sp>
        <p:nvSpPr>
          <p:cNvPr id="4" name="Slide Number Placeholder 3">
            <a:extLst>
              <a:ext uri="{FF2B5EF4-FFF2-40B4-BE49-F238E27FC236}">
                <a16:creationId xmlns:a16="http://schemas.microsoft.com/office/drawing/2014/main" id="{7E57960F-1AEC-3549-0921-56FD67990D2F}"/>
              </a:ext>
            </a:extLst>
          </p:cNvPr>
          <p:cNvSpPr>
            <a:spLocks noGrp="1"/>
          </p:cNvSpPr>
          <p:nvPr>
            <p:ph type="sldNum" sz="quarter" idx="12"/>
          </p:nvPr>
        </p:nvSpPr>
        <p:spPr/>
        <p:txBody>
          <a:bodyPr/>
          <a:lstStyle/>
          <a:p>
            <a:pPr>
              <a:defRPr/>
            </a:pPr>
            <a:fld id="{9EDE2762-D309-4A1B-90D4-EE2DB97D9608}" type="slidenum">
              <a:rPr lang="en-US" altLang="en-US" smtClean="0"/>
              <a:t>2</a:t>
            </a:fld>
            <a:endParaRPr lang="en-US" altLang="en-US" dirty="0"/>
          </a:p>
        </p:txBody>
      </p:sp>
      <p:cxnSp>
        <p:nvCxnSpPr>
          <p:cNvPr id="6" name="Straight Connector 5">
            <a:extLst>
              <a:ext uri="{FF2B5EF4-FFF2-40B4-BE49-F238E27FC236}">
                <a16:creationId xmlns:a16="http://schemas.microsoft.com/office/drawing/2014/main" id="{2F5C2899-7F08-B33F-D6D2-B08B891B84D0}"/>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657444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F9AD-D68F-B524-87EB-B2813420BA6F}"/>
              </a:ext>
            </a:extLst>
          </p:cNvPr>
          <p:cNvSpPr>
            <a:spLocks noGrp="1"/>
          </p:cNvSpPr>
          <p:nvPr>
            <p:ph type="title"/>
          </p:nvPr>
        </p:nvSpPr>
        <p:spPr>
          <a:xfrm>
            <a:off x="2528756" y="906625"/>
            <a:ext cx="8229600" cy="582613"/>
          </a:xfrm>
        </p:spPr>
        <p:txBody>
          <a:bodyPr/>
          <a:lstStyle/>
          <a:p>
            <a:r>
              <a:rPr lang="en-US" b="1"/>
              <a:t>INTRODUCTION </a:t>
            </a:r>
          </a:p>
        </p:txBody>
      </p:sp>
      <p:sp>
        <p:nvSpPr>
          <p:cNvPr id="3" name="Content Placeholder 2">
            <a:extLst>
              <a:ext uri="{FF2B5EF4-FFF2-40B4-BE49-F238E27FC236}">
                <a16:creationId xmlns:a16="http://schemas.microsoft.com/office/drawing/2014/main" id="{AACED3F8-2D35-ECEA-7D7A-4F63B0118700}"/>
              </a:ext>
            </a:extLst>
          </p:cNvPr>
          <p:cNvSpPr>
            <a:spLocks noGrp="1"/>
          </p:cNvSpPr>
          <p:nvPr>
            <p:ph idx="1"/>
          </p:nvPr>
        </p:nvSpPr>
        <p:spPr>
          <a:xfrm>
            <a:off x="601770" y="2331303"/>
            <a:ext cx="8229600" cy="4953000"/>
          </a:xfrm>
        </p:spPr>
        <p:txBody>
          <a:bodyPr/>
          <a:lstStyle/>
          <a:p>
            <a:pPr marL="0" indent="0">
              <a:buNone/>
            </a:pPr>
            <a:r>
              <a:rPr lang="en-US" sz="2400"/>
              <a:t>"In today's urban landscape, the Internet of Things (IoT) is revolutionizing public transport. This interconnected network of smart devices, sensors, and data analytics optimizes efficiency, enhances passenger experiences, and addresses longstanding challenges. IoT is driving the future of urban mobility, reshaping how we move within our cities."</a:t>
            </a:r>
          </a:p>
        </p:txBody>
      </p:sp>
      <p:sp>
        <p:nvSpPr>
          <p:cNvPr id="4" name="Slide Number Placeholder 3">
            <a:extLst>
              <a:ext uri="{FF2B5EF4-FFF2-40B4-BE49-F238E27FC236}">
                <a16:creationId xmlns:a16="http://schemas.microsoft.com/office/drawing/2014/main" id="{A64B620F-9F82-277B-E047-15C49C689E93}"/>
              </a:ext>
            </a:extLst>
          </p:cNvPr>
          <p:cNvSpPr>
            <a:spLocks noGrp="1"/>
          </p:cNvSpPr>
          <p:nvPr>
            <p:ph type="sldNum" sz="quarter" idx="12"/>
          </p:nvPr>
        </p:nvSpPr>
        <p:spPr/>
        <p:txBody>
          <a:bodyPr/>
          <a:lstStyle/>
          <a:p>
            <a:pPr>
              <a:defRPr/>
            </a:pPr>
            <a:fld id="{9EDE2762-D309-4A1B-90D4-EE2DB97D9608}" type="slidenum">
              <a:rPr lang="en-US" altLang="en-US" smtClean="0"/>
              <a:t>3</a:t>
            </a:fld>
            <a:endParaRPr lang="en-US" altLang="en-US" dirty="0"/>
          </a:p>
        </p:txBody>
      </p:sp>
      <p:cxnSp>
        <p:nvCxnSpPr>
          <p:cNvPr id="6" name="Straight Connector 5">
            <a:extLst>
              <a:ext uri="{FF2B5EF4-FFF2-40B4-BE49-F238E27FC236}">
                <a16:creationId xmlns:a16="http://schemas.microsoft.com/office/drawing/2014/main" id="{BCE74247-5DC2-EF45-218D-6DA845B747F9}"/>
              </a:ext>
            </a:extLst>
          </p:cNvPr>
          <p:cNvCxnSpPr/>
          <p:nvPr/>
        </p:nvCxnSpPr>
        <p:spPr>
          <a:xfrm>
            <a:off x="550862" y="2026378"/>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2108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37C0-52B4-4309-F108-1A8C2ACC6F8D}"/>
              </a:ext>
            </a:extLst>
          </p:cNvPr>
          <p:cNvSpPr>
            <a:spLocks noGrp="1"/>
          </p:cNvSpPr>
          <p:nvPr>
            <p:ph type="title"/>
          </p:nvPr>
        </p:nvSpPr>
        <p:spPr/>
        <p:txBody>
          <a:bodyPr/>
          <a:lstStyle/>
          <a:p>
            <a:r>
              <a:rPr lang="en-US" b="1"/>
              <a:t>PROJECT DEFINITION </a:t>
            </a:r>
          </a:p>
        </p:txBody>
      </p:sp>
      <p:sp>
        <p:nvSpPr>
          <p:cNvPr id="4" name="Slide Number Placeholder 3">
            <a:extLst>
              <a:ext uri="{FF2B5EF4-FFF2-40B4-BE49-F238E27FC236}">
                <a16:creationId xmlns:a16="http://schemas.microsoft.com/office/drawing/2014/main" id="{DCAB89BB-9A09-F57F-3BA8-E421468FDF51}"/>
              </a:ext>
            </a:extLst>
          </p:cNvPr>
          <p:cNvSpPr>
            <a:spLocks noGrp="1"/>
          </p:cNvSpPr>
          <p:nvPr>
            <p:ph type="sldNum" sz="quarter" idx="12"/>
          </p:nvPr>
        </p:nvSpPr>
        <p:spPr/>
        <p:txBody>
          <a:bodyPr/>
          <a:lstStyle/>
          <a:p>
            <a:pPr>
              <a:defRPr/>
            </a:pPr>
            <a:fld id="{9EDE2762-D309-4A1B-90D4-EE2DB97D9608}" type="slidenum">
              <a:rPr lang="en-US" altLang="en-US" smtClean="0"/>
              <a:t>4</a:t>
            </a:fld>
            <a:endParaRPr lang="en-US" altLang="en-US" dirty="0"/>
          </a:p>
        </p:txBody>
      </p:sp>
      <p:sp>
        <p:nvSpPr>
          <p:cNvPr id="10" name="Content Placeholder 9">
            <a:extLst>
              <a:ext uri="{FF2B5EF4-FFF2-40B4-BE49-F238E27FC236}">
                <a16:creationId xmlns:a16="http://schemas.microsoft.com/office/drawing/2014/main" id="{A0093A7D-2C87-4D8B-8C00-99D0D76F6177}"/>
              </a:ext>
            </a:extLst>
          </p:cNvPr>
          <p:cNvSpPr>
            <a:spLocks noGrp="1"/>
          </p:cNvSpPr>
          <p:nvPr>
            <p:ph idx="1"/>
          </p:nvPr>
        </p:nvSpPr>
        <p:spPr>
          <a:xfrm>
            <a:off x="457200" y="1530350"/>
            <a:ext cx="8229600" cy="4953000"/>
          </a:xfrm>
        </p:spPr>
        <p:txBody>
          <a:bodyPr/>
          <a:lstStyle/>
          <a:p>
            <a:pPr marL="0" indent="0">
              <a:buNone/>
            </a:pPr>
            <a:r>
              <a:rPr lang="en-US" b="1" i="0" dirty="0">
                <a:effectLst/>
                <a:latin typeface="Söhne"/>
              </a:rPr>
              <a:t>1. Objective Definition:</a:t>
            </a:r>
            <a:endParaRPr lang="en-US" b="0" i="0" dirty="0">
              <a:effectLst/>
              <a:latin typeface="Söhne"/>
            </a:endParaRPr>
          </a:p>
          <a:p>
            <a:pPr marL="0" indent="0">
              <a:buNone/>
            </a:pPr>
            <a:r>
              <a:rPr lang="en-US" sz="2400" b="0" i="0" dirty="0">
                <a:effectLst/>
                <a:latin typeface="Söhne"/>
              </a:rPr>
              <a:t>Clearly outline project goals and objectives, emphasizing improved efficiency and the quality of public transportation services.</a:t>
            </a:r>
          </a:p>
          <a:p>
            <a:pPr marL="0" indent="0">
              <a:buNone/>
            </a:pPr>
            <a:r>
              <a:rPr lang="en-US" b="1" i="0" dirty="0">
                <a:effectLst/>
                <a:latin typeface="Söhne"/>
              </a:rPr>
              <a:t>2. </a:t>
            </a:r>
            <a:r>
              <a:rPr lang="en-US" b="1" i="0" dirty="0" err="1">
                <a:effectLst/>
                <a:latin typeface="Söhne"/>
              </a:rPr>
              <a:t>IoT</a:t>
            </a:r>
            <a:r>
              <a:rPr lang="en-US" b="1" i="0" dirty="0">
                <a:effectLst/>
                <a:latin typeface="Söhne"/>
              </a:rPr>
              <a:t> Sensor System Design:</a:t>
            </a:r>
            <a:endParaRPr lang="en-US" b="0" i="0" dirty="0">
              <a:effectLst/>
              <a:latin typeface="Söhne"/>
            </a:endParaRPr>
          </a:p>
          <a:p>
            <a:pPr marL="0" indent="0">
              <a:buNone/>
            </a:pPr>
            <a:r>
              <a:rPr lang="en-US" sz="2400" b="0" i="0" dirty="0">
                <a:effectLst/>
                <a:latin typeface="Söhne"/>
              </a:rPr>
              <a:t>Design a robust </a:t>
            </a:r>
            <a:r>
              <a:rPr lang="en-US" sz="2400" b="0" i="0" dirty="0" err="1">
                <a:effectLst/>
                <a:latin typeface="Söhne"/>
              </a:rPr>
              <a:t>IoT</a:t>
            </a:r>
            <a:r>
              <a:rPr lang="en-US" sz="2400" b="0" i="0" dirty="0">
                <a:effectLst/>
                <a:latin typeface="Söhne"/>
              </a:rPr>
              <a:t> sensor system, specifying the types of sensors required, data collection methods, and data transmission protocols.</a:t>
            </a:r>
          </a:p>
        </p:txBody>
      </p:sp>
      <p:cxnSp>
        <p:nvCxnSpPr>
          <p:cNvPr id="5" name="Straight Connector 4">
            <a:extLst>
              <a:ext uri="{FF2B5EF4-FFF2-40B4-BE49-F238E27FC236}">
                <a16:creationId xmlns:a16="http://schemas.microsoft.com/office/drawing/2014/main" id="{F14F4F25-D7CE-55CD-5798-C98E8F64D6EF}"/>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8443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98B43-D6F7-3B53-EC6B-8B8284464657}"/>
              </a:ext>
            </a:extLst>
          </p:cNvPr>
          <p:cNvSpPr>
            <a:spLocks noGrp="1"/>
          </p:cNvSpPr>
          <p:nvPr>
            <p:ph type="title"/>
          </p:nvPr>
        </p:nvSpPr>
        <p:spPr>
          <a:xfrm>
            <a:off x="1414971" y="705528"/>
            <a:ext cx="8229600" cy="875698"/>
          </a:xfrm>
        </p:spPr>
        <p:txBody>
          <a:bodyPr/>
          <a:lstStyle/>
          <a:p>
            <a:r>
              <a:rPr lang="en-US" b="1"/>
              <a:t>PROJECT OBJECTIVES </a:t>
            </a:r>
          </a:p>
        </p:txBody>
      </p:sp>
      <p:sp>
        <p:nvSpPr>
          <p:cNvPr id="3" name="Content Placeholder 2">
            <a:extLst>
              <a:ext uri="{FF2B5EF4-FFF2-40B4-BE49-F238E27FC236}">
                <a16:creationId xmlns:a16="http://schemas.microsoft.com/office/drawing/2014/main" id="{AF136003-E966-DDD4-CD6A-EC96EEB5441B}"/>
              </a:ext>
            </a:extLst>
          </p:cNvPr>
          <p:cNvSpPr>
            <a:spLocks noGrp="1"/>
          </p:cNvSpPr>
          <p:nvPr>
            <p:ph idx="1"/>
          </p:nvPr>
        </p:nvSpPr>
        <p:spPr>
          <a:xfrm>
            <a:off x="610805" y="2212210"/>
            <a:ext cx="8229600" cy="4953000"/>
          </a:xfrm>
        </p:spPr>
        <p:txBody>
          <a:bodyPr/>
          <a:lstStyle/>
          <a:p>
            <a:pPr marL="0" indent="0">
              <a:buNone/>
            </a:pPr>
            <a:r>
              <a:rPr lang="en-US" sz="2400" dirty="0"/>
              <a:t>The project aims to enhance public transportation by delivering real-time information to passengers, predicting vehicle arrival times, monitoring ridership levels, and ultimately improving the quality of service. This will be achieved through the integration of </a:t>
            </a:r>
            <a:r>
              <a:rPr lang="en-US" sz="2400" dirty="0" err="1"/>
              <a:t>IoT</a:t>
            </a:r>
            <a:r>
              <a:rPr lang="en-US" sz="2400" dirty="0"/>
              <a:t> sensors and Python technology, ensuring efficient and reliable public transit.</a:t>
            </a:r>
          </a:p>
        </p:txBody>
      </p:sp>
      <p:sp>
        <p:nvSpPr>
          <p:cNvPr id="4" name="Slide Number Placeholder 3">
            <a:extLst>
              <a:ext uri="{FF2B5EF4-FFF2-40B4-BE49-F238E27FC236}">
                <a16:creationId xmlns:a16="http://schemas.microsoft.com/office/drawing/2014/main" id="{5A0B485D-9E77-25C0-2765-CE48E2D20F8D}"/>
              </a:ext>
            </a:extLst>
          </p:cNvPr>
          <p:cNvSpPr>
            <a:spLocks noGrp="1"/>
          </p:cNvSpPr>
          <p:nvPr>
            <p:ph type="sldNum" sz="quarter" idx="12"/>
          </p:nvPr>
        </p:nvSpPr>
        <p:spPr/>
        <p:txBody>
          <a:bodyPr/>
          <a:lstStyle/>
          <a:p>
            <a:pPr>
              <a:defRPr/>
            </a:pPr>
            <a:fld id="{9EDE2762-D309-4A1B-90D4-EE2DB97D9608}" type="slidenum">
              <a:rPr lang="en-US" altLang="en-US" smtClean="0"/>
              <a:t>5</a:t>
            </a:fld>
            <a:endParaRPr lang="en-US" altLang="en-US" dirty="0"/>
          </a:p>
        </p:txBody>
      </p:sp>
      <p:cxnSp>
        <p:nvCxnSpPr>
          <p:cNvPr id="6" name="Straight Connector 5">
            <a:extLst>
              <a:ext uri="{FF2B5EF4-FFF2-40B4-BE49-F238E27FC236}">
                <a16:creationId xmlns:a16="http://schemas.microsoft.com/office/drawing/2014/main" id="{64A31041-ADCA-1F70-A627-4EA7F606F76A}"/>
              </a:ext>
            </a:extLst>
          </p:cNvPr>
          <p:cNvCxnSpPr/>
          <p:nvPr/>
        </p:nvCxnSpPr>
        <p:spPr>
          <a:xfrm>
            <a:off x="644525" y="1782418"/>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50841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907927-C562-13EC-8F7B-CCF0244203D4}"/>
              </a:ext>
            </a:extLst>
          </p:cNvPr>
          <p:cNvSpPr>
            <a:spLocks noGrp="1"/>
          </p:cNvSpPr>
          <p:nvPr>
            <p:ph type="sldNum" sz="quarter" idx="12"/>
          </p:nvPr>
        </p:nvSpPr>
        <p:spPr/>
        <p:txBody>
          <a:bodyPr/>
          <a:lstStyle/>
          <a:p>
            <a:pPr>
              <a:defRPr/>
            </a:pPr>
            <a:fld id="{9EDE2762-D309-4A1B-90D4-EE2DB97D9608}" type="slidenum">
              <a:rPr lang="en-US" altLang="en-US" smtClean="0"/>
              <a:t>6</a:t>
            </a:fld>
            <a:endParaRPr lang="en-US" altLang="en-US" dirty="0"/>
          </a:p>
        </p:txBody>
      </p:sp>
      <p:pic>
        <p:nvPicPr>
          <p:cNvPr id="5" name="Picture 5">
            <a:extLst>
              <a:ext uri="{FF2B5EF4-FFF2-40B4-BE49-F238E27FC236}">
                <a16:creationId xmlns:a16="http://schemas.microsoft.com/office/drawing/2014/main" id="{BFD52441-83AA-7633-CB17-EE5A42D92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8" y="-1"/>
            <a:ext cx="9378925" cy="7234849"/>
          </a:xfrm>
          <a:prstGeom prst="rect">
            <a:avLst/>
          </a:prstGeom>
        </p:spPr>
      </p:pic>
    </p:spTree>
    <p:extLst>
      <p:ext uri="{BB962C8B-B14F-4D97-AF65-F5344CB8AC3E}">
        <p14:creationId xmlns:p14="http://schemas.microsoft.com/office/powerpoint/2010/main" val="1199447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FFDF850-C049-283C-6FEA-0D19365D81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417079"/>
            <a:ext cx="2168537" cy="4636755"/>
          </a:xfrm>
        </p:spPr>
      </p:pic>
      <p:sp>
        <p:nvSpPr>
          <p:cNvPr id="5" name="Content Placeholder 4">
            <a:extLst>
              <a:ext uri="{FF2B5EF4-FFF2-40B4-BE49-F238E27FC236}">
                <a16:creationId xmlns:a16="http://schemas.microsoft.com/office/drawing/2014/main" id="{06FD48FB-850E-418B-0677-F7EFBA4DE72E}"/>
              </a:ext>
            </a:extLst>
          </p:cNvPr>
          <p:cNvSpPr>
            <a:spLocks noGrp="1"/>
          </p:cNvSpPr>
          <p:nvPr>
            <p:ph sz="half" idx="2"/>
          </p:nvPr>
        </p:nvSpPr>
        <p:spPr>
          <a:xfrm>
            <a:off x="3639227" y="2108503"/>
            <a:ext cx="5224670" cy="4374847"/>
          </a:xfrm>
        </p:spPr>
        <p:txBody>
          <a:bodyPr/>
          <a:lstStyle/>
          <a:p>
            <a:pPr marL="0" indent="0">
              <a:buNone/>
            </a:pPr>
            <a:r>
              <a:rPr lang="en-US" sz="2400" dirty="0"/>
              <a:t>This project seeks to elevate public transportation by employing </a:t>
            </a:r>
            <a:r>
              <a:rPr lang="en-US" sz="2400" dirty="0" err="1"/>
              <a:t>IoT</a:t>
            </a:r>
            <a:r>
              <a:rPr lang="en-US" sz="2400" dirty="0"/>
              <a:t> sensors and Python technology. It endeavors to furnish real-time transit data, forecast vehicle arrival times, and observe ridership trends. </a:t>
            </a:r>
          </a:p>
        </p:txBody>
      </p:sp>
      <p:sp>
        <p:nvSpPr>
          <p:cNvPr id="2" name="Slide Number Placeholder 1">
            <a:extLst>
              <a:ext uri="{FF2B5EF4-FFF2-40B4-BE49-F238E27FC236}">
                <a16:creationId xmlns:a16="http://schemas.microsoft.com/office/drawing/2014/main" id="{BFC67AD7-BF2A-0D12-25F2-25983CC76FD6}"/>
              </a:ext>
            </a:extLst>
          </p:cNvPr>
          <p:cNvSpPr>
            <a:spLocks noGrp="1"/>
          </p:cNvSpPr>
          <p:nvPr>
            <p:ph type="sldNum" sz="quarter" idx="12"/>
          </p:nvPr>
        </p:nvSpPr>
        <p:spPr/>
        <p:txBody>
          <a:bodyPr/>
          <a:lstStyle/>
          <a:p>
            <a:pPr>
              <a:defRPr/>
            </a:pPr>
            <a:fld id="{486D207D-9E64-417F-AA84-D9CB1A523B53}" type="slidenum">
              <a:rPr lang="en-US" altLang="en-US" smtClean="0"/>
              <a:t>7</a:t>
            </a:fld>
            <a:endParaRPr lang="en-US" altLang="en-US" dirty="0"/>
          </a:p>
        </p:txBody>
      </p:sp>
      <p:sp>
        <p:nvSpPr>
          <p:cNvPr id="8" name="Title 1">
            <a:extLst>
              <a:ext uri="{FF2B5EF4-FFF2-40B4-BE49-F238E27FC236}">
                <a16:creationId xmlns:a16="http://schemas.microsoft.com/office/drawing/2014/main" id="{774AD29E-0BAA-515D-21DC-7D6B0EACD003}"/>
              </a:ext>
            </a:extLst>
          </p:cNvPr>
          <p:cNvSpPr txBox="1">
            <a:spLocks noGrp="1"/>
          </p:cNvSpPr>
          <p:nvPr>
            <p:ph type="title"/>
          </p:nvPr>
        </p:nvSpPr>
        <p:spPr>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eaLnBrk="1" hangingPunct="1"/>
            <a:r>
              <a:rPr lang="en-US" b="1"/>
              <a:t>PROJECT OBJECTIVES </a:t>
            </a:r>
          </a:p>
        </p:txBody>
      </p:sp>
      <p:cxnSp>
        <p:nvCxnSpPr>
          <p:cNvPr id="4" name="Straight Connector 3">
            <a:extLst>
              <a:ext uri="{FF2B5EF4-FFF2-40B4-BE49-F238E27FC236}">
                <a16:creationId xmlns:a16="http://schemas.microsoft.com/office/drawing/2014/main" id="{00FA43A3-4CBB-B6A1-75EA-B9864AA225C9}"/>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18835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4DABA06-AF2D-0482-70A1-9EAC62EE12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657" y="1174750"/>
            <a:ext cx="3164685" cy="4953000"/>
          </a:xfrm>
        </p:spPr>
      </p:pic>
      <p:sp>
        <p:nvSpPr>
          <p:cNvPr id="5" name="Slide Number Placeholder 4">
            <a:extLst>
              <a:ext uri="{FF2B5EF4-FFF2-40B4-BE49-F238E27FC236}">
                <a16:creationId xmlns:a16="http://schemas.microsoft.com/office/drawing/2014/main" id="{802360E6-593E-D987-B9B8-70430C8E8908}"/>
              </a:ext>
            </a:extLst>
          </p:cNvPr>
          <p:cNvSpPr>
            <a:spLocks noGrp="1"/>
          </p:cNvSpPr>
          <p:nvPr>
            <p:ph type="sldNum" sz="quarter" idx="12"/>
          </p:nvPr>
        </p:nvSpPr>
        <p:spPr/>
        <p:txBody>
          <a:bodyPr/>
          <a:lstStyle/>
          <a:p>
            <a:fld id="{D5BBC35B-A44B-4119-B8DA-DE9E3DFADA20}" type="slidenum">
              <a:rPr kumimoji="0" lang="en-US" smtClean="0"/>
              <a:t>8</a:t>
            </a:fld>
            <a:endParaRPr kumimoji="0" lang="en-US"/>
          </a:p>
        </p:txBody>
      </p:sp>
      <p:sp>
        <p:nvSpPr>
          <p:cNvPr id="8" name="Title 1">
            <a:extLst>
              <a:ext uri="{FF2B5EF4-FFF2-40B4-BE49-F238E27FC236}">
                <a16:creationId xmlns:a16="http://schemas.microsoft.com/office/drawing/2014/main" id="{384C64B6-DD3D-E012-B9CB-0DC6A541D64B}"/>
              </a:ext>
            </a:extLst>
          </p:cNvPr>
          <p:cNvSpPr txBox="1">
            <a:spLocks noGrp="1"/>
          </p:cNvSpPr>
          <p:nvPr>
            <p:ph type="title"/>
          </p:nvPr>
        </p:nvSpPr>
        <p:spPr>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eaLnBrk="1" hangingPunct="1"/>
            <a:r>
              <a:rPr lang="en-US" b="1"/>
              <a:t>IOT SENSOR DESIGN </a:t>
            </a:r>
          </a:p>
        </p:txBody>
      </p:sp>
      <p:cxnSp>
        <p:nvCxnSpPr>
          <p:cNvPr id="3" name="Straight Connector 2">
            <a:extLst>
              <a:ext uri="{FF2B5EF4-FFF2-40B4-BE49-F238E27FC236}">
                <a16:creationId xmlns:a16="http://schemas.microsoft.com/office/drawing/2014/main" id="{929348ED-0DA8-3D28-CEDF-DF6D186729D7}"/>
              </a:ext>
            </a:extLst>
          </p:cNvPr>
          <p:cNvCxnSpPr/>
          <p:nvPr/>
        </p:nvCxnSpPr>
        <p:spPr>
          <a:xfrm>
            <a:off x="644525" y="1023429"/>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5012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BBA9-DFB4-C27E-257C-BD4798B84670}"/>
              </a:ext>
            </a:extLst>
          </p:cNvPr>
          <p:cNvSpPr>
            <a:spLocks noGrp="1"/>
          </p:cNvSpPr>
          <p:nvPr>
            <p:ph type="title"/>
          </p:nvPr>
        </p:nvSpPr>
        <p:spPr>
          <a:xfrm>
            <a:off x="1514362" y="554238"/>
            <a:ext cx="8229600" cy="582613"/>
          </a:xfrm>
        </p:spPr>
        <p:txBody>
          <a:bodyPr/>
          <a:lstStyle/>
          <a:p>
            <a:r>
              <a:rPr lang="en-US" b="1"/>
              <a:t>IOT SENSOR DESIGN </a:t>
            </a:r>
          </a:p>
        </p:txBody>
      </p:sp>
      <p:sp>
        <p:nvSpPr>
          <p:cNvPr id="3" name="Content Placeholder 2">
            <a:extLst>
              <a:ext uri="{FF2B5EF4-FFF2-40B4-BE49-F238E27FC236}">
                <a16:creationId xmlns:a16="http://schemas.microsoft.com/office/drawing/2014/main" id="{A2E26D2C-FFA2-6FE3-4DB0-2FB13BD924DA}"/>
              </a:ext>
            </a:extLst>
          </p:cNvPr>
          <p:cNvSpPr>
            <a:spLocks noGrp="1"/>
          </p:cNvSpPr>
          <p:nvPr>
            <p:ph idx="1"/>
          </p:nvPr>
        </p:nvSpPr>
        <p:spPr>
          <a:xfrm>
            <a:off x="357808" y="2087343"/>
            <a:ext cx="8229600" cy="4953000"/>
          </a:xfrm>
        </p:spPr>
        <p:txBody>
          <a:bodyPr/>
          <a:lstStyle/>
          <a:p>
            <a:pPr marL="0" indent="0">
              <a:buNone/>
            </a:pPr>
            <a:r>
              <a:rPr lang="en-US" sz="2400" dirty="0"/>
              <a:t>For the </a:t>
            </a:r>
            <a:r>
              <a:rPr lang="en-US" sz="2400" dirty="0" err="1"/>
              <a:t>IoT</a:t>
            </a:r>
            <a:r>
              <a:rPr lang="en-US" sz="2400" dirty="0"/>
              <a:t> sensor design, we'll carefully select sensors like GPS and passenger counters, determine their optimal placement, plan data transmission and power supply, set up data storage, calibration, and redundancy measures. This thoughtful design ensures accurate data collection and integration into the transit information platform.</a:t>
            </a:r>
          </a:p>
        </p:txBody>
      </p:sp>
      <p:sp>
        <p:nvSpPr>
          <p:cNvPr id="5" name="Slide Number Placeholder 4">
            <a:extLst>
              <a:ext uri="{FF2B5EF4-FFF2-40B4-BE49-F238E27FC236}">
                <a16:creationId xmlns:a16="http://schemas.microsoft.com/office/drawing/2014/main" id="{14CA49A1-B79D-E842-56FF-7AC729D4B757}"/>
              </a:ext>
            </a:extLst>
          </p:cNvPr>
          <p:cNvSpPr>
            <a:spLocks noGrp="1"/>
          </p:cNvSpPr>
          <p:nvPr>
            <p:ph type="sldNum" sz="quarter" idx="12"/>
          </p:nvPr>
        </p:nvSpPr>
        <p:spPr/>
        <p:txBody>
          <a:bodyPr/>
          <a:lstStyle/>
          <a:p>
            <a:fld id="{D5BBC35B-A44B-4119-B8DA-DE9E3DFADA20}" type="slidenum">
              <a:rPr kumimoji="0" lang="en-US" smtClean="0"/>
              <a:t>9</a:t>
            </a:fld>
            <a:endParaRPr kumimoji="0" lang="en-US"/>
          </a:p>
        </p:txBody>
      </p:sp>
      <p:cxnSp>
        <p:nvCxnSpPr>
          <p:cNvPr id="6" name="Straight Connector 5">
            <a:extLst>
              <a:ext uri="{FF2B5EF4-FFF2-40B4-BE49-F238E27FC236}">
                <a16:creationId xmlns:a16="http://schemas.microsoft.com/office/drawing/2014/main" id="{B4CB7696-88B2-AF51-145B-1BCD0D6810DA}"/>
              </a:ext>
            </a:extLst>
          </p:cNvPr>
          <p:cNvCxnSpPr/>
          <p:nvPr/>
        </p:nvCxnSpPr>
        <p:spPr>
          <a:xfrm>
            <a:off x="219853" y="1439065"/>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921975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 Waves">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2286</Words>
  <Application>Microsoft Office PowerPoint</Application>
  <PresentationFormat>On-screen Show (4:3)</PresentationFormat>
  <Paragraphs>262</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7_SEPDPO</vt:lpstr>
      <vt:lpstr>Orange Waves</vt:lpstr>
      <vt:lpstr>PUBLIC TRANSPORT </vt:lpstr>
      <vt:lpstr>GROUP MEMBERS</vt:lpstr>
      <vt:lpstr>INTRODUCTION </vt:lpstr>
      <vt:lpstr>PROJECT DEFINITION </vt:lpstr>
      <vt:lpstr>PROJECT OBJECTIVES </vt:lpstr>
      <vt:lpstr>PowerPoint Presentation</vt:lpstr>
      <vt:lpstr>PROJECT OBJECTIVES </vt:lpstr>
      <vt:lpstr>IOT SENSOR DESIGN </vt:lpstr>
      <vt:lpstr>IOT SENSOR DESIGN </vt:lpstr>
      <vt:lpstr>PowerPoint Presentation</vt:lpstr>
      <vt:lpstr>IOT SENSOR DESIGN </vt:lpstr>
      <vt:lpstr>REAL TIME TRANSIT INFORMATION PLATFORM </vt:lpstr>
      <vt:lpstr>REAL TIME TRANSIT INFORMATION PLATFORM </vt:lpstr>
      <vt:lpstr>PowerPoint Presentation</vt:lpstr>
      <vt:lpstr>INTEGRATION APPROACH </vt:lpstr>
      <vt:lpstr>PowerPoint Presentation</vt:lpstr>
      <vt:lpstr>INTEGRATION APPROACH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916374704958</cp:lastModifiedBy>
  <cp:revision>973</cp:revision>
  <cp:lastPrinted>2014-09-05T11:57:00Z</cp:lastPrinted>
  <dcterms:created xsi:type="dcterms:W3CDTF">2014-04-08T13:15:00Z</dcterms:created>
  <dcterms:modified xsi:type="dcterms:W3CDTF">2023-09-30T10:34:20Z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7C76671C99114DB597A029FBEE668711</vt:lpwstr>
  </property>
  <property fmtid="{D5CDD505-2E9C-101B-9397-08002B2CF9AE}" pid="3" name="KSOProductBuildVer">
    <vt:lpwstr>1033-11.2.0.11516</vt:lpwstr>
  </property>
</Properties>
</file>