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hhnnPn1mgldUf3cipE6fvxTMko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20" name="Shape 20"/>
        <p:cNvGrpSpPr/>
        <p:nvPr/>
      </p:nvGrpSpPr>
      <p:grpSpPr>
        <a:xfrm>
          <a:off x="0" y="0"/>
          <a:ext cx="0" cy="0"/>
          <a:chOff x="0" y="0"/>
          <a:chExt cx="0" cy="0"/>
        </a:xfrm>
      </p:grpSpPr>
      <p:sp>
        <p:nvSpPr>
          <p:cNvPr id="21" name="Google Shape;21;p12"/>
          <p:cNvSpPr/>
          <p:nvPr/>
        </p:nvSpPr>
        <p:spPr>
          <a:xfrm>
            <a:off x="7449311"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 name="Google Shape;22;p12"/>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 name="Google Shape;23;p12"/>
          <p:cNvSpPr/>
          <p:nvPr/>
        </p:nvSpPr>
        <p:spPr>
          <a:xfrm>
            <a:off x="9602723"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 name="Google Shape;24;p12"/>
          <p:cNvSpPr/>
          <p:nvPr/>
        </p:nvSpPr>
        <p:spPr>
          <a:xfrm>
            <a:off x="8935211" y="3047999"/>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 name="Google Shape;25;p12"/>
          <p:cNvSpPr/>
          <p:nvPr/>
        </p:nvSpPr>
        <p:spPr>
          <a:xfrm>
            <a:off x="9337547"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 name="Google Shape;26;p12"/>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 name="Google Shape;27;p12"/>
          <p:cNvSpPr/>
          <p:nvPr/>
        </p:nvSpPr>
        <p:spPr>
          <a:xfrm>
            <a:off x="10936223"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 name="Google Shape;28;p12"/>
          <p:cNvSpPr/>
          <p:nvPr/>
        </p:nvSpPr>
        <p:spPr>
          <a:xfrm>
            <a:off x="10372344" y="3590543"/>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12"/>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12"/>
          <p:cNvSpPr/>
          <p:nvPr/>
        </p:nvSpPr>
        <p:spPr>
          <a:xfrm>
            <a:off x="743712" y="1380743"/>
            <a:ext cx="1228725" cy="1057910"/>
          </a:xfrm>
          <a:custGeom>
            <a:rect b="b" l="l" r="r" t="t"/>
            <a:pathLst>
              <a:path extrusionOk="0" h="1057910" w="1228725">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 name="Google Shape;31;p12"/>
          <p:cNvSpPr/>
          <p:nvPr/>
        </p:nvSpPr>
        <p:spPr>
          <a:xfrm>
            <a:off x="1837944" y="1104900"/>
            <a:ext cx="647700" cy="562610"/>
          </a:xfrm>
          <a:custGeom>
            <a:rect b="b" l="l" r="r" t="t"/>
            <a:pathLst>
              <a:path extrusionOk="0" h="562610" w="64770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 name="Google Shape;32;p12"/>
          <p:cNvSpPr/>
          <p:nvPr/>
        </p:nvSpPr>
        <p:spPr>
          <a:xfrm>
            <a:off x="3753611" y="1190244"/>
            <a:ext cx="1666239" cy="1438910"/>
          </a:xfrm>
          <a:custGeom>
            <a:rect b="b" l="l" r="r" t="t"/>
            <a:pathLst>
              <a:path extrusionOk="0" h="1438910" w="1666239">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 name="Google Shape;33;p12"/>
          <p:cNvSpPr/>
          <p:nvPr/>
        </p:nvSpPr>
        <p:spPr>
          <a:xfrm>
            <a:off x="3800855" y="5228844"/>
            <a:ext cx="723900" cy="620395"/>
          </a:xfrm>
          <a:custGeom>
            <a:rect b="b" l="l" r="r" t="t"/>
            <a:pathLst>
              <a:path extrusionOk="0" h="620395" w="723900">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 name="Google Shape;34;p12"/>
          <p:cNvSpPr txBox="1"/>
          <p:nvPr>
            <p:ph type="title"/>
          </p:nvPr>
        </p:nvSpPr>
        <p:spPr>
          <a:xfrm>
            <a:off x="557885" y="368046"/>
            <a:ext cx="9736455" cy="177126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5420105" y="3170936"/>
            <a:ext cx="4889500" cy="17843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600">
                <a:solidFill>
                  <a:srgbClr val="2C926B"/>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13"/>
          <p:cNvSpPr txBox="1"/>
          <p:nvPr>
            <p:ph type="title"/>
          </p:nvPr>
        </p:nvSpPr>
        <p:spPr>
          <a:xfrm>
            <a:off x="557885" y="368046"/>
            <a:ext cx="9736455" cy="177126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3"/>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44" name="Shape 44"/>
        <p:cNvGrpSpPr/>
        <p:nvPr/>
      </p:nvGrpSpPr>
      <p:grpSpPr>
        <a:xfrm>
          <a:off x="0" y="0"/>
          <a:ext cx="0" cy="0"/>
          <a:chOff x="0" y="0"/>
          <a:chExt cx="0" cy="0"/>
        </a:xfrm>
      </p:grpSpPr>
      <p:sp>
        <p:nvSpPr>
          <p:cNvPr id="45" name="Google Shape;45;p14"/>
          <p:cNvSpPr/>
          <p:nvPr/>
        </p:nvSpPr>
        <p:spPr>
          <a:xfrm>
            <a:off x="7449311"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14"/>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 name="Google Shape;47;p14"/>
          <p:cNvSpPr/>
          <p:nvPr/>
        </p:nvSpPr>
        <p:spPr>
          <a:xfrm>
            <a:off x="9602723"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 name="Google Shape;48;p14"/>
          <p:cNvSpPr/>
          <p:nvPr/>
        </p:nvSpPr>
        <p:spPr>
          <a:xfrm>
            <a:off x="8935211" y="3047999"/>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 name="Google Shape;49;p14"/>
          <p:cNvSpPr/>
          <p:nvPr/>
        </p:nvSpPr>
        <p:spPr>
          <a:xfrm>
            <a:off x="9337547"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 name="Google Shape;50;p14"/>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 name="Google Shape;51;p14"/>
          <p:cNvSpPr/>
          <p:nvPr/>
        </p:nvSpPr>
        <p:spPr>
          <a:xfrm>
            <a:off x="10936223"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 name="Google Shape;52;p14"/>
          <p:cNvSpPr/>
          <p:nvPr/>
        </p:nvSpPr>
        <p:spPr>
          <a:xfrm>
            <a:off x="10372344" y="3590543"/>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 name="Google Shape;53;p14"/>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4" name="Google Shape;54;p14"/>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14"/>
          <p:cNvSpPr/>
          <p:nvPr/>
        </p:nvSpPr>
        <p:spPr>
          <a:xfrm>
            <a:off x="6696456" y="1696211"/>
            <a:ext cx="314325" cy="323215"/>
          </a:xfrm>
          <a:custGeom>
            <a:rect b="b" l="l" r="r" t="t"/>
            <a:pathLst>
              <a:path extrusionOk="0" h="323214" w="314325">
                <a:moveTo>
                  <a:pt x="313944" y="0"/>
                </a:moveTo>
                <a:lnTo>
                  <a:pt x="0" y="0"/>
                </a:lnTo>
                <a:lnTo>
                  <a:pt x="0" y="323088"/>
                </a:lnTo>
                <a:lnTo>
                  <a:pt x="313944" y="323088"/>
                </a:lnTo>
                <a:lnTo>
                  <a:pt x="313944" y="0"/>
                </a:lnTo>
                <a:close/>
              </a:path>
            </a:pathLst>
          </a:custGeom>
          <a:solidFill>
            <a:srgbClr val="2C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 name="Google Shape;56;p14"/>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7" name="Google Shape;57;p14"/>
          <p:cNvPicPr preferRelativeResize="0"/>
          <p:nvPr/>
        </p:nvPicPr>
        <p:blipFill rotWithShape="1">
          <a:blip r:embed="rId2">
            <a:alphaModFix/>
          </a:blip>
          <a:srcRect b="0" l="0" r="0" t="0"/>
          <a:stretch/>
        </p:blipFill>
        <p:spPr>
          <a:xfrm>
            <a:off x="1667255" y="6467855"/>
            <a:ext cx="76200" cy="176783"/>
          </a:xfrm>
          <a:prstGeom prst="rect">
            <a:avLst/>
          </a:prstGeom>
          <a:noFill/>
          <a:ln>
            <a:noFill/>
          </a:ln>
        </p:spPr>
      </p:pic>
      <p:sp>
        <p:nvSpPr>
          <p:cNvPr id="58" name="Google Shape;58;p14"/>
          <p:cNvSpPr txBox="1"/>
          <p:nvPr>
            <p:ph type="ctrTitle"/>
          </p:nvPr>
        </p:nvSpPr>
        <p:spPr>
          <a:xfrm>
            <a:off x="739241" y="273811"/>
            <a:ext cx="3297554"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600">
                <a:solidFill>
                  <a:srgbClr val="2C926B"/>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
        <p:nvSpPr>
          <p:cNvPr id="64" name="Google Shape;64;p15"/>
          <p:cNvSpPr txBox="1"/>
          <p:nvPr>
            <p:ph type="title"/>
          </p:nvPr>
        </p:nvSpPr>
        <p:spPr>
          <a:xfrm>
            <a:off x="557885" y="368046"/>
            <a:ext cx="9736455" cy="177126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7449311"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1"/>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1"/>
          <p:cNvSpPr/>
          <p:nvPr/>
        </p:nvSpPr>
        <p:spPr>
          <a:xfrm>
            <a:off x="9602723"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1"/>
          <p:cNvSpPr/>
          <p:nvPr/>
        </p:nvSpPr>
        <p:spPr>
          <a:xfrm>
            <a:off x="8935211" y="3047999"/>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1"/>
          <p:cNvSpPr/>
          <p:nvPr/>
        </p:nvSpPr>
        <p:spPr>
          <a:xfrm>
            <a:off x="9337547"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1"/>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1"/>
          <p:cNvSpPr/>
          <p:nvPr/>
        </p:nvSpPr>
        <p:spPr>
          <a:xfrm>
            <a:off x="10936223"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1"/>
          <p:cNvSpPr/>
          <p:nvPr/>
        </p:nvSpPr>
        <p:spPr>
          <a:xfrm>
            <a:off x="10372344" y="3590543"/>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1"/>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1"/>
          <p:cNvSpPr txBox="1"/>
          <p:nvPr>
            <p:ph type="title"/>
          </p:nvPr>
        </p:nvSpPr>
        <p:spPr>
          <a:xfrm>
            <a:off x="557885" y="368046"/>
            <a:ext cx="9736455" cy="1771268"/>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1"/>
          <p:cNvSpPr txBox="1"/>
          <p:nvPr>
            <p:ph idx="1" type="body"/>
          </p:nvPr>
        </p:nvSpPr>
        <p:spPr>
          <a:xfrm>
            <a:off x="5420105" y="3170936"/>
            <a:ext cx="4889500" cy="17843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600" u="none" cap="none" strike="noStrike">
                <a:solidFill>
                  <a:srgbClr val="2C926B"/>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b="0" l="0" r="0" t="0"/>
          <a:stretch/>
        </p:blipFill>
        <p:spPr>
          <a:xfrm>
            <a:off x="1667079" y="6467855"/>
            <a:ext cx="76186" cy="177461"/>
          </a:xfrm>
          <a:prstGeom prst="rect">
            <a:avLst/>
          </a:prstGeom>
          <a:noFill/>
          <a:ln>
            <a:noFill/>
          </a:ln>
        </p:spPr>
      </p:pic>
      <p:sp>
        <p:nvSpPr>
          <p:cNvPr id="79" name="Google Shape;79;p1"/>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0" name="Google Shape;80;p1"/>
          <p:cNvSpPr txBox="1"/>
          <p:nvPr/>
        </p:nvSpPr>
        <p:spPr>
          <a:xfrm>
            <a:off x="5870251" y="3523130"/>
            <a:ext cx="6562165" cy="182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81" name="Google Shape;81;p1"/>
          <p:cNvSpPr txBox="1"/>
          <p:nvPr/>
        </p:nvSpPr>
        <p:spPr>
          <a:xfrm>
            <a:off x="5007952" y="2430522"/>
            <a:ext cx="5553636" cy="76944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4400">
                <a:latin typeface="Times New Roman"/>
                <a:ea typeface="Times New Roman"/>
                <a:cs typeface="Times New Roman"/>
                <a:sym typeface="Times New Roman"/>
              </a:rPr>
              <a:t>PRAKASH R.</a:t>
            </a:r>
            <a:endParaRPr/>
          </a:p>
        </p:txBody>
      </p:sp>
      <p:sp>
        <p:nvSpPr>
          <p:cNvPr id="82" name="Google Shape;82;p1"/>
          <p:cNvSpPr txBox="1"/>
          <p:nvPr/>
        </p:nvSpPr>
        <p:spPr>
          <a:xfrm>
            <a:off x="5301808" y="2520712"/>
            <a:ext cx="1828800" cy="182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83" name="Google Shape;83;p1"/>
          <p:cNvSpPr txBox="1"/>
          <p:nvPr/>
        </p:nvSpPr>
        <p:spPr>
          <a:xfrm>
            <a:off x="5301808" y="3257905"/>
            <a:ext cx="2698179"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821721104306</a:t>
            </a:r>
            <a:endParaRPr/>
          </a:p>
        </p:txBody>
      </p:sp>
      <p:sp>
        <p:nvSpPr>
          <p:cNvPr id="84" name="Google Shape;84;p1"/>
          <p:cNvSpPr txBox="1"/>
          <p:nvPr/>
        </p:nvSpPr>
        <p:spPr>
          <a:xfrm flipH="1">
            <a:off x="3238592" y="3775663"/>
            <a:ext cx="7400883"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BE COMPUTER SCIENCE AND ENGINEERING </a:t>
            </a:r>
            <a:endParaRPr/>
          </a:p>
        </p:txBody>
      </p:sp>
      <p:sp>
        <p:nvSpPr>
          <p:cNvPr id="85" name="Google Shape;85;p1"/>
          <p:cNvSpPr txBox="1"/>
          <p:nvPr/>
        </p:nvSpPr>
        <p:spPr>
          <a:xfrm flipH="1">
            <a:off x="3468117" y="4349512"/>
            <a:ext cx="6096439" cy="707886"/>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SIR ISSAC NEWTON COLLEGE OF ENGINEERING AND TECHNOLOGY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0"/>
          <p:cNvPicPr preferRelativeResize="0"/>
          <p:nvPr/>
        </p:nvPicPr>
        <p:blipFill rotWithShape="1">
          <a:blip r:embed="rId3">
            <a:alphaModFix/>
          </a:blip>
          <a:srcRect b="0" l="0" r="0" t="0"/>
          <a:stretch/>
        </p:blipFill>
        <p:spPr>
          <a:xfrm>
            <a:off x="1667255" y="6467855"/>
            <a:ext cx="76200" cy="176783"/>
          </a:xfrm>
          <a:prstGeom prst="rect">
            <a:avLst/>
          </a:prstGeom>
          <a:noFill/>
          <a:ln>
            <a:noFill/>
          </a:ln>
        </p:spPr>
      </p:pic>
      <p:sp>
        <p:nvSpPr>
          <p:cNvPr id="190" name="Google Shape;190;p10"/>
          <p:cNvSpPr txBox="1"/>
          <p:nvPr>
            <p:ph type="title"/>
          </p:nvPr>
        </p:nvSpPr>
        <p:spPr>
          <a:xfrm>
            <a:off x="262037" y="156569"/>
            <a:ext cx="7890536" cy="751488"/>
          </a:xfrm>
          <a:prstGeom prst="rect">
            <a:avLst/>
          </a:prstGeom>
          <a:noFill/>
          <a:ln>
            <a:noFill/>
          </a:ln>
        </p:spPr>
        <p:txBody>
          <a:bodyPr anchorCtr="0" anchor="t" bIns="0" lIns="0" spcFirstLastPara="1" rIns="0" wrap="square" tIns="12700">
            <a:spAutoFit/>
          </a:bodyPr>
          <a:lstStyle/>
          <a:p>
            <a:pPr indent="0" lvl="0" marL="209550" rtl="0" algn="l">
              <a:lnSpc>
                <a:spcPct val="100000"/>
              </a:lnSpc>
              <a:spcBef>
                <a:spcPts val="0"/>
              </a:spcBef>
              <a:spcAft>
                <a:spcPts val="0"/>
              </a:spcAft>
              <a:buNone/>
            </a:pPr>
            <a:r>
              <a:rPr lang="en-US"/>
              <a:t>RESULTS</a:t>
            </a:r>
            <a:endParaRPr/>
          </a:p>
        </p:txBody>
      </p:sp>
      <p:sp>
        <p:nvSpPr>
          <p:cNvPr id="191" name="Google Shape;191;p10"/>
          <p:cNvSpPr txBox="1"/>
          <p:nvPr/>
        </p:nvSpPr>
        <p:spPr>
          <a:xfrm>
            <a:off x="1625955" y="6488300"/>
            <a:ext cx="84455" cy="163195"/>
          </a:xfrm>
          <a:prstGeom prst="rect">
            <a:avLst/>
          </a:prstGeom>
          <a:noFill/>
          <a:ln>
            <a:noFill/>
          </a:ln>
        </p:spPr>
        <p:txBody>
          <a:bodyPr anchorCtr="0" anchor="t" bIns="0" lIns="0" spcFirstLastPara="1" rIns="0" wrap="square" tIns="0">
            <a:spAutoFit/>
          </a:bodyPr>
          <a:lstStyle/>
          <a:p>
            <a:pPr indent="0" lvl="0" marL="0" rtl="0" algn="l">
              <a:lnSpc>
                <a:spcPct val="114090"/>
              </a:lnSpc>
              <a:spcBef>
                <a:spcPts val="0"/>
              </a:spcBef>
              <a:spcAft>
                <a:spcPts val="0"/>
              </a:spcAft>
              <a:buNone/>
            </a:pPr>
            <a:r>
              <a:rPr b="1" lang="en-US" sz="1100">
                <a:solidFill>
                  <a:srgbClr val="2C83C3"/>
                </a:solidFill>
                <a:latin typeface="Trebuchet MS"/>
                <a:ea typeface="Trebuchet MS"/>
                <a:cs typeface="Trebuchet MS"/>
                <a:sym typeface="Trebuchet MS"/>
              </a:rPr>
              <a:t>n</a:t>
            </a:r>
            <a:endParaRPr sz="1100">
              <a:latin typeface="Trebuchet MS"/>
              <a:ea typeface="Trebuchet MS"/>
              <a:cs typeface="Trebuchet MS"/>
              <a:sym typeface="Trebuchet MS"/>
            </a:endParaRPr>
          </a:p>
        </p:txBody>
      </p:sp>
      <p:sp>
        <p:nvSpPr>
          <p:cNvPr id="192" name="Google Shape;192;p10"/>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3" name="Google Shape;193;p10"/>
          <p:cNvSpPr txBox="1"/>
          <p:nvPr/>
        </p:nvSpPr>
        <p:spPr>
          <a:xfrm>
            <a:off x="992637" y="1848934"/>
            <a:ext cx="3029255" cy="182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194" name="Google Shape;194;p10"/>
          <p:cNvSpPr txBox="1"/>
          <p:nvPr/>
        </p:nvSpPr>
        <p:spPr>
          <a:xfrm>
            <a:off x="405856" y="1360140"/>
            <a:ext cx="6452143"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RAIN PREDICTION USING ANN</a:t>
            </a:r>
            <a:endParaRPr/>
          </a:p>
        </p:txBody>
      </p:sp>
      <p:pic>
        <p:nvPicPr>
          <p:cNvPr id="195" name="Google Shape;195;p10"/>
          <p:cNvPicPr preferRelativeResize="0"/>
          <p:nvPr/>
        </p:nvPicPr>
        <p:blipFill rotWithShape="1">
          <a:blip r:embed="rId4">
            <a:alphaModFix/>
          </a:blip>
          <a:srcRect b="0" l="0" r="0" t="0"/>
          <a:stretch/>
        </p:blipFill>
        <p:spPr>
          <a:xfrm>
            <a:off x="405856" y="2181555"/>
            <a:ext cx="5935815" cy="40522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2"/>
          <p:cNvSpPr/>
          <p:nvPr/>
        </p:nvSpPr>
        <p:spPr>
          <a:xfrm flipH="1" rot="10800000">
            <a:off x="2380489" y="6271308"/>
            <a:ext cx="12192000" cy="45719"/>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0F0F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 name="Google Shape;91;p2"/>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2" name="Google Shape;92;p2"/>
          <p:cNvSpPr txBox="1"/>
          <p:nvPr>
            <p:ph type="title"/>
          </p:nvPr>
        </p:nvSpPr>
        <p:spPr>
          <a:xfrm flipH="1">
            <a:off x="1172542" y="550858"/>
            <a:ext cx="9846915" cy="689291"/>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4400"/>
              <a:t>RAIN  PREDICTION(ANN)</a:t>
            </a:r>
            <a:endParaRPr sz="4400"/>
          </a:p>
        </p:txBody>
      </p:sp>
      <p:sp>
        <p:nvSpPr>
          <p:cNvPr id="93" name="Google Shape;93;p2"/>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pic>
        <p:nvPicPr>
          <p:cNvPr id="94" name="Google Shape;94;p2"/>
          <p:cNvPicPr preferRelativeResize="0"/>
          <p:nvPr/>
        </p:nvPicPr>
        <p:blipFill rotWithShape="1">
          <a:blip r:embed="rId3">
            <a:alphaModFix/>
          </a:blip>
          <a:srcRect b="0" l="0" r="0" t="0"/>
          <a:stretch/>
        </p:blipFill>
        <p:spPr>
          <a:xfrm>
            <a:off x="1172542" y="2105405"/>
            <a:ext cx="7496175" cy="371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grpSp>
        <p:nvGrpSpPr>
          <p:cNvPr id="99" name="Google Shape;99;p3"/>
          <p:cNvGrpSpPr/>
          <p:nvPr/>
        </p:nvGrpSpPr>
        <p:grpSpPr>
          <a:xfrm>
            <a:off x="7449311" y="0"/>
            <a:ext cx="4742943" cy="6858253"/>
            <a:chOff x="7449311" y="0"/>
            <a:chExt cx="4742943" cy="6858253"/>
          </a:xfrm>
        </p:grpSpPr>
        <p:sp>
          <p:nvSpPr>
            <p:cNvPr id="100" name="Google Shape;100;p3"/>
            <p:cNvSpPr/>
            <p:nvPr/>
          </p:nvSpPr>
          <p:spPr>
            <a:xfrm>
              <a:off x="7449311"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3"/>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3"/>
            <p:cNvSpPr/>
            <p:nvPr/>
          </p:nvSpPr>
          <p:spPr>
            <a:xfrm>
              <a:off x="9602723"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3"/>
            <p:cNvSpPr/>
            <p:nvPr/>
          </p:nvSpPr>
          <p:spPr>
            <a:xfrm>
              <a:off x="8935211" y="3047999"/>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3"/>
            <p:cNvSpPr/>
            <p:nvPr/>
          </p:nvSpPr>
          <p:spPr>
            <a:xfrm>
              <a:off x="9337547"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3"/>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3"/>
            <p:cNvSpPr/>
            <p:nvPr/>
          </p:nvSpPr>
          <p:spPr>
            <a:xfrm>
              <a:off x="10936223"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3"/>
            <p:cNvSpPr/>
            <p:nvPr/>
          </p:nvSpPr>
          <p:spPr>
            <a:xfrm>
              <a:off x="10372344" y="3590543"/>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8" name="Google Shape;108;p3"/>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3"/>
          <p:cNvSpPr txBox="1"/>
          <p:nvPr/>
        </p:nvSpPr>
        <p:spPr>
          <a:xfrm>
            <a:off x="752551" y="6488300"/>
            <a:ext cx="1762760" cy="163195"/>
          </a:xfrm>
          <a:prstGeom prst="rect">
            <a:avLst/>
          </a:prstGeom>
          <a:noFill/>
          <a:ln>
            <a:noFill/>
          </a:ln>
        </p:spPr>
        <p:txBody>
          <a:bodyPr anchorCtr="0" anchor="t" bIns="0" lIns="0" spcFirstLastPara="1" rIns="0" wrap="square" tIns="0">
            <a:spAutoFit/>
          </a:bodyPr>
          <a:lstStyle/>
          <a:p>
            <a:pPr indent="0" lvl="0" marL="0" rtl="0" algn="l">
              <a:lnSpc>
                <a:spcPct val="114090"/>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3"/>
          <p:cNvSpPr/>
          <p:nvPr/>
        </p:nvSpPr>
        <p:spPr>
          <a:xfrm>
            <a:off x="7362443" y="448055"/>
            <a:ext cx="363220" cy="361315"/>
          </a:xfrm>
          <a:custGeom>
            <a:rect b="b" l="l" r="r" t="t"/>
            <a:pathLst>
              <a:path extrusionOk="0" h="361315" w="363220">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 name="Google Shape;111;p3"/>
          <p:cNvSpPr/>
          <p:nvPr/>
        </p:nvSpPr>
        <p:spPr>
          <a:xfrm>
            <a:off x="11010900" y="5609844"/>
            <a:ext cx="647700" cy="647700"/>
          </a:xfrm>
          <a:custGeom>
            <a:rect b="b" l="l" r="r" t="t"/>
            <a:pathLst>
              <a:path extrusionOk="0" h="647700" w="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2" name="Google Shape;112;p3"/>
          <p:cNvPicPr preferRelativeResize="0"/>
          <p:nvPr/>
        </p:nvPicPr>
        <p:blipFill rotWithShape="1">
          <a:blip r:embed="rId3">
            <a:alphaModFix/>
          </a:blip>
          <a:srcRect b="0" l="0" r="0" t="0"/>
          <a:stretch/>
        </p:blipFill>
        <p:spPr>
          <a:xfrm>
            <a:off x="10687811" y="6134100"/>
            <a:ext cx="246888" cy="248412"/>
          </a:xfrm>
          <a:prstGeom prst="rect">
            <a:avLst/>
          </a:prstGeom>
          <a:noFill/>
          <a:ln>
            <a:noFill/>
          </a:ln>
        </p:spPr>
      </p:pic>
      <p:grpSp>
        <p:nvGrpSpPr>
          <p:cNvPr id="113" name="Google Shape;113;p3"/>
          <p:cNvGrpSpPr/>
          <p:nvPr/>
        </p:nvGrpSpPr>
        <p:grpSpPr>
          <a:xfrm>
            <a:off x="47244" y="3819142"/>
            <a:ext cx="4125467" cy="3009898"/>
            <a:chOff x="47244" y="3819142"/>
            <a:chExt cx="4125467" cy="3009898"/>
          </a:xfrm>
        </p:grpSpPr>
        <p:pic>
          <p:nvPicPr>
            <p:cNvPr id="114" name="Google Shape;114;p3"/>
            <p:cNvPicPr preferRelativeResize="0"/>
            <p:nvPr/>
          </p:nvPicPr>
          <p:blipFill rotWithShape="1">
            <a:blip r:embed="rId4">
              <a:alphaModFix/>
            </a:blip>
            <a:srcRect b="0" l="0" r="0" t="0"/>
            <a:stretch/>
          </p:blipFill>
          <p:spPr>
            <a:xfrm>
              <a:off x="466344" y="6409944"/>
              <a:ext cx="3706367" cy="295656"/>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244" y="3819142"/>
              <a:ext cx="1734312" cy="3009898"/>
            </a:xfrm>
            <a:prstGeom prst="rect">
              <a:avLst/>
            </a:prstGeom>
            <a:noFill/>
            <a:ln>
              <a:noFill/>
            </a:ln>
          </p:spPr>
        </p:pic>
      </p:grpSp>
      <p:sp>
        <p:nvSpPr>
          <p:cNvPr id="116" name="Google Shape;116;p3"/>
          <p:cNvSpPr txBox="1"/>
          <p:nvPr>
            <p:ph type="title"/>
          </p:nvPr>
        </p:nvSpPr>
        <p:spPr>
          <a:xfrm>
            <a:off x="557885" y="368046"/>
            <a:ext cx="9736455" cy="1771268"/>
          </a:xfrm>
          <a:prstGeom prst="rect">
            <a:avLst/>
          </a:prstGeom>
          <a:noFill/>
          <a:ln>
            <a:noFill/>
          </a:ln>
        </p:spPr>
        <p:txBody>
          <a:bodyPr anchorCtr="0" anchor="t" bIns="0" lIns="0" spcFirstLastPara="1" rIns="0" wrap="square" tIns="72625">
            <a:spAutoFit/>
          </a:bodyPr>
          <a:lstStyle/>
          <a:p>
            <a:pPr indent="0" lvl="0" marL="193675" rtl="0" algn="l">
              <a:lnSpc>
                <a:spcPct val="100000"/>
              </a:lnSpc>
              <a:spcBef>
                <a:spcPts val="0"/>
              </a:spcBef>
              <a:spcAft>
                <a:spcPts val="0"/>
              </a:spcAft>
              <a:buNone/>
            </a:pPr>
            <a:r>
              <a:rPr lang="en-US"/>
              <a:t>AGENDA</a:t>
            </a:r>
            <a:endParaRPr/>
          </a:p>
        </p:txBody>
      </p:sp>
      <p:sp>
        <p:nvSpPr>
          <p:cNvPr id="117" name="Google Shape;117;p3"/>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8" name="Google Shape;118;p3"/>
          <p:cNvSpPr txBox="1"/>
          <p:nvPr/>
        </p:nvSpPr>
        <p:spPr>
          <a:xfrm>
            <a:off x="752551" y="1477594"/>
            <a:ext cx="9002005" cy="132343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agenda for rain prediction encompasses crucial stages in developing an effective forecasting system. It begins with an introduction highlighting the significance of rain prediction across various sectors. Data collection from diverse sources is followed by preprocessing to ensure data quality.</a:t>
            </a:r>
            <a:endParaRPr/>
          </a:p>
        </p:txBody>
      </p:sp>
      <p:sp>
        <p:nvSpPr>
          <p:cNvPr id="119" name="Google Shape;119;p3"/>
          <p:cNvSpPr txBox="1"/>
          <p:nvPr/>
        </p:nvSpPr>
        <p:spPr>
          <a:xfrm>
            <a:off x="2448219" y="3216518"/>
            <a:ext cx="6576148" cy="313932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Introduction to Rain Prediction.</a:t>
            </a:r>
            <a:endParaRPr/>
          </a:p>
          <a:p>
            <a:pPr indent="0" lvl="0" marL="0" rtl="0" algn="l">
              <a:spcBef>
                <a:spcPts val="0"/>
              </a:spcBef>
              <a:spcAft>
                <a:spcPts val="0"/>
              </a:spcAft>
              <a:buNone/>
            </a:pPr>
            <a:r>
              <a:rPr lang="en-US" sz="1800"/>
              <a:t>Data Collection and Preprocessing.</a:t>
            </a:r>
            <a:endParaRPr/>
          </a:p>
          <a:p>
            <a:pPr indent="0" lvl="0" marL="0" rtl="0" algn="l">
              <a:spcBef>
                <a:spcPts val="0"/>
              </a:spcBef>
              <a:spcAft>
                <a:spcPts val="0"/>
              </a:spcAft>
              <a:buNone/>
            </a:pPr>
            <a:r>
              <a:rPr lang="en-US" sz="1800"/>
              <a:t>Feature Selection and Engineering.</a:t>
            </a:r>
            <a:endParaRPr/>
          </a:p>
          <a:p>
            <a:pPr indent="0" lvl="0" marL="0" rtl="0" algn="l">
              <a:spcBef>
                <a:spcPts val="0"/>
              </a:spcBef>
              <a:spcAft>
                <a:spcPts val="0"/>
              </a:spcAft>
              <a:buNone/>
            </a:pPr>
            <a:r>
              <a:rPr lang="en-US" sz="1800"/>
              <a:t>Model Selection: Comparing ML models.</a:t>
            </a:r>
            <a:endParaRPr/>
          </a:p>
          <a:p>
            <a:pPr indent="0" lvl="0" marL="0" rtl="0" algn="l">
              <a:spcBef>
                <a:spcPts val="0"/>
              </a:spcBef>
              <a:spcAft>
                <a:spcPts val="0"/>
              </a:spcAft>
              <a:buNone/>
            </a:pPr>
            <a:r>
              <a:rPr lang="en-US" sz="1800"/>
              <a:t>Model Training and Evaluation: Metrics and validation.</a:t>
            </a:r>
            <a:endParaRPr/>
          </a:p>
          <a:p>
            <a:pPr indent="0" lvl="0" marL="0" rtl="0" algn="l">
              <a:spcBef>
                <a:spcPts val="0"/>
              </a:spcBef>
              <a:spcAft>
                <a:spcPts val="0"/>
              </a:spcAft>
              <a:buNone/>
            </a:pPr>
            <a:r>
              <a:rPr lang="en-US" sz="1800"/>
              <a:t>Integration and Deployment: Real-time monitoring.</a:t>
            </a:r>
            <a:endParaRPr/>
          </a:p>
          <a:p>
            <a:pPr indent="0" lvl="0" marL="0" rtl="0" algn="l">
              <a:spcBef>
                <a:spcPts val="0"/>
              </a:spcBef>
              <a:spcAft>
                <a:spcPts val="0"/>
              </a:spcAft>
              <a:buNone/>
            </a:pPr>
            <a:r>
              <a:rPr lang="en-US" sz="1800"/>
              <a:t>Case Studies: Applications in agriculture, urban planning.</a:t>
            </a:r>
            <a:endParaRPr/>
          </a:p>
          <a:p>
            <a:pPr indent="0" lvl="0" marL="0" rtl="0" algn="l">
              <a:spcBef>
                <a:spcPts val="0"/>
              </a:spcBef>
              <a:spcAft>
                <a:spcPts val="0"/>
              </a:spcAft>
              <a:buNone/>
            </a:pPr>
            <a:r>
              <a:rPr lang="en-US" sz="1800"/>
              <a:t>Future Directions: Research and challenges.</a:t>
            </a:r>
            <a:endParaRPr/>
          </a:p>
          <a:p>
            <a:pPr indent="0" lvl="0" marL="0" rtl="0" algn="l">
              <a:spcBef>
                <a:spcPts val="0"/>
              </a:spcBef>
              <a:spcAft>
                <a:spcPts val="0"/>
              </a:spcAft>
              <a:buNone/>
            </a:pPr>
            <a:r>
              <a:rPr lang="en-US" sz="1800"/>
              <a:t>Q&amp;A Session.</a:t>
            </a:r>
            <a:endParaRPr/>
          </a:p>
          <a:p>
            <a:pPr indent="0" lvl="0" marL="0" rtl="0" algn="l">
              <a:spcBef>
                <a:spcPts val="0"/>
              </a:spcBef>
              <a:spcAft>
                <a:spcPts val="0"/>
              </a:spcAft>
              <a:buNone/>
            </a:pPr>
            <a:r>
              <a:rPr lang="en-US" sz="1800"/>
              <a:t>Conclusion: Summarize, provide resources, encourage collaboration.</a:t>
            </a:r>
            <a:endParaRPr/>
          </a:p>
        </p:txBody>
      </p:sp>
      <p:sp>
        <p:nvSpPr>
          <p:cNvPr id="120" name="Google Shape;120;p3"/>
          <p:cNvSpPr txBox="1"/>
          <p:nvPr/>
        </p:nvSpPr>
        <p:spPr>
          <a:xfrm>
            <a:off x="5185675" y="2520712"/>
            <a:ext cx="1828800" cy="182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26" name="Google Shape;126;p4"/>
          <p:cNvGrpSpPr/>
          <p:nvPr/>
        </p:nvGrpSpPr>
        <p:grpSpPr>
          <a:xfrm>
            <a:off x="7991856" y="2933700"/>
            <a:ext cx="2761488" cy="3258312"/>
            <a:chOff x="7991856" y="2933700"/>
            <a:chExt cx="2761488" cy="3258312"/>
          </a:xfrm>
        </p:grpSpPr>
        <p:sp>
          <p:nvSpPr>
            <p:cNvPr id="127" name="Google Shape;127;p4"/>
            <p:cNvSpPr/>
            <p:nvPr/>
          </p:nvSpPr>
          <p:spPr>
            <a:xfrm>
              <a:off x="9354312"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8" name="Google Shape;128;p4"/>
            <p:cNvPicPr preferRelativeResize="0"/>
            <p:nvPr/>
          </p:nvPicPr>
          <p:blipFill rotWithShape="1">
            <a:blip r:embed="rId3">
              <a:alphaModFix/>
            </a:blip>
            <a:srcRect b="0" l="0" r="0" t="0"/>
            <a:stretch/>
          </p:blipFill>
          <p:spPr>
            <a:xfrm>
              <a:off x="7991856" y="2933700"/>
              <a:ext cx="2761488" cy="3258312"/>
            </a:xfrm>
            <a:prstGeom prst="rect">
              <a:avLst/>
            </a:prstGeom>
            <a:noFill/>
            <a:ln>
              <a:noFill/>
            </a:ln>
          </p:spPr>
        </p:pic>
      </p:grpSp>
      <p:sp>
        <p:nvSpPr>
          <p:cNvPr id="129" name="Google Shape;129;p4"/>
          <p:cNvSpPr txBox="1"/>
          <p:nvPr>
            <p:ph type="title"/>
          </p:nvPr>
        </p:nvSpPr>
        <p:spPr>
          <a:xfrm>
            <a:off x="833729" y="564007"/>
            <a:ext cx="5629910" cy="67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0" name="Google Shape;130;p4"/>
          <p:cNvPicPr preferRelativeResize="0"/>
          <p:nvPr/>
        </p:nvPicPr>
        <p:blipFill rotWithShape="1">
          <a:blip r:embed="rId4">
            <a:alphaModFix/>
          </a:blip>
          <a:srcRect b="0" l="0" r="0" t="0"/>
          <a:stretch/>
        </p:blipFill>
        <p:spPr>
          <a:xfrm>
            <a:off x="1667079" y="6467855"/>
            <a:ext cx="76186" cy="177461"/>
          </a:xfrm>
          <a:prstGeom prst="rect">
            <a:avLst/>
          </a:prstGeom>
          <a:noFill/>
          <a:ln>
            <a:noFill/>
          </a:ln>
        </p:spPr>
      </p:pic>
      <p:sp>
        <p:nvSpPr>
          <p:cNvPr id="131" name="Google Shape;131;p4"/>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4"/>
          <p:cNvSpPr txBox="1"/>
          <p:nvPr/>
        </p:nvSpPr>
        <p:spPr>
          <a:xfrm>
            <a:off x="833729" y="665988"/>
            <a:ext cx="7381201" cy="249299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br>
              <a:rPr lang="en-US" sz="1800"/>
            </a:br>
            <a:br>
              <a:rPr lang="en-US" sz="1800"/>
            </a:br>
            <a:r>
              <a:rPr lang="en-US" sz="2000">
                <a:latin typeface="Times New Roman"/>
                <a:ea typeface="Times New Roman"/>
                <a:cs typeface="Times New Roman"/>
                <a:sym typeface="Times New Roman"/>
              </a:rPr>
              <a:t>The problem statement revolves around developing a reliable rain prediction system to aid various sectors such as agriculture, transportation, and disaster management. It involves collecting and preprocessing data from multiple sources, selecting suitable features, training and evaluating machine learning models, and deploying the system for real-time monitoring and decision-making.</a:t>
            </a:r>
            <a:endParaRPr/>
          </a:p>
        </p:txBody>
      </p:sp>
      <p:sp>
        <p:nvSpPr>
          <p:cNvPr id="133" name="Google Shape;133;p4"/>
          <p:cNvSpPr txBox="1"/>
          <p:nvPr/>
        </p:nvSpPr>
        <p:spPr>
          <a:xfrm>
            <a:off x="833729" y="3422599"/>
            <a:ext cx="6835211" cy="224676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challenge is to create an accurate rain prediction system crucial for sectors like agriculture, transportation, and disaster management. This involves integrating diverse data sources, optimizing feature selection, training and evaluating machine learning models, and deploying a system capable of real-time monitoring and response to mitigate risks and enhance preparedness in rain-related events.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39" name="Google Shape;139;p5"/>
          <p:cNvGrpSpPr/>
          <p:nvPr/>
        </p:nvGrpSpPr>
        <p:grpSpPr>
          <a:xfrm>
            <a:off x="8657843" y="2648711"/>
            <a:ext cx="3534155" cy="3810000"/>
            <a:chOff x="8657843" y="2648711"/>
            <a:chExt cx="3534155" cy="3810000"/>
          </a:xfrm>
        </p:grpSpPr>
        <p:sp>
          <p:nvSpPr>
            <p:cNvPr id="140" name="Google Shape;140;p5"/>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1" name="Google Shape;141;p5"/>
            <p:cNvPicPr preferRelativeResize="0"/>
            <p:nvPr/>
          </p:nvPicPr>
          <p:blipFill rotWithShape="1">
            <a:blip r:embed="rId3">
              <a:alphaModFix/>
            </a:blip>
            <a:srcRect b="0" l="0" r="0" t="0"/>
            <a:stretch/>
          </p:blipFill>
          <p:spPr>
            <a:xfrm>
              <a:off x="8657843" y="2648711"/>
              <a:ext cx="3534155" cy="3810000"/>
            </a:xfrm>
            <a:prstGeom prst="rect">
              <a:avLst/>
            </a:prstGeom>
            <a:noFill/>
            <a:ln>
              <a:noFill/>
            </a:ln>
          </p:spPr>
        </p:pic>
      </p:grpSp>
      <p:sp>
        <p:nvSpPr>
          <p:cNvPr id="142" name="Google Shape;142;p5"/>
          <p:cNvSpPr txBox="1"/>
          <p:nvPr>
            <p:ph type="title"/>
          </p:nvPr>
        </p:nvSpPr>
        <p:spPr>
          <a:xfrm>
            <a:off x="659500" y="-12"/>
            <a:ext cx="5255400" cy="1320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5"/>
          <p:cNvPicPr preferRelativeResize="0"/>
          <p:nvPr/>
        </p:nvPicPr>
        <p:blipFill rotWithShape="1">
          <a:blip r:embed="rId4">
            <a:alphaModFix/>
          </a:blip>
          <a:srcRect b="0" l="0" r="0" t="0"/>
          <a:stretch/>
        </p:blipFill>
        <p:spPr>
          <a:xfrm>
            <a:off x="1667079" y="6467855"/>
            <a:ext cx="76186" cy="177461"/>
          </a:xfrm>
          <a:prstGeom prst="rect">
            <a:avLst/>
          </a:prstGeom>
          <a:noFill/>
          <a:ln>
            <a:noFill/>
          </a:ln>
        </p:spPr>
      </p:pic>
      <p:sp>
        <p:nvSpPr>
          <p:cNvPr id="144" name="Google Shape;144;p5"/>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5" name="Google Shape;145;p5"/>
          <p:cNvSpPr txBox="1"/>
          <p:nvPr/>
        </p:nvSpPr>
        <p:spPr>
          <a:xfrm>
            <a:off x="486716" y="1120085"/>
            <a:ext cx="7316400" cy="249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br>
              <a:rPr lang="en-US" sz="1800"/>
            </a:br>
            <a:br>
              <a:rPr lang="en-US" sz="1800"/>
            </a:br>
            <a:r>
              <a:rPr lang="en-US" sz="2000">
                <a:latin typeface="Times New Roman"/>
                <a:ea typeface="Times New Roman"/>
                <a:cs typeface="Times New Roman"/>
                <a:sym typeface="Times New Roman"/>
              </a:rPr>
              <a:t>The project aims to develop a robust rain prediction system vital for sectors like agriculture, transportation, and disaster management. It involves integrating diverse data sources, optimizing feature selection, training machine learning models, and deploying a real-time monitoring system to mitigate risks and enhance preparedness for rain-related events.</a:t>
            </a:r>
            <a:endParaRPr/>
          </a:p>
        </p:txBody>
      </p:sp>
      <p:sp>
        <p:nvSpPr>
          <p:cNvPr id="146" name="Google Shape;146;p5"/>
          <p:cNvSpPr txBox="1"/>
          <p:nvPr/>
        </p:nvSpPr>
        <p:spPr>
          <a:xfrm>
            <a:off x="486716" y="3880641"/>
            <a:ext cx="7561200" cy="193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This project entails the creation of a comprehensive rain prediction system, crucial for sectors such as agriculture, transportation, and disaster management. By integrating diverse data sources, optimizing feature selection, and deploying machine learning models, it aims to provide real-time monitoring and enhance preparedness for rain-related events, mitigating associated risks.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1227772" y="0"/>
            <a:ext cx="9736455" cy="1771268"/>
          </a:xfrm>
          <a:prstGeom prst="rect">
            <a:avLst/>
          </a:prstGeom>
          <a:noFill/>
          <a:ln>
            <a:noFill/>
          </a:ln>
        </p:spPr>
        <p:txBody>
          <a:bodyPr anchorCtr="0" anchor="t" bIns="0" lIns="0" spcFirstLastPara="1" rIns="0" wrap="square" tIns="528950">
            <a:spAutoFit/>
          </a:bodyPr>
          <a:lstStyle/>
          <a:p>
            <a:pPr indent="0" lvl="0" marL="153670" rtl="0" algn="l">
              <a:lnSpc>
                <a:spcPct val="100000"/>
              </a:lnSpc>
              <a:spcBef>
                <a:spcPts val="0"/>
              </a:spcBef>
              <a:spcAft>
                <a:spcPts val="0"/>
              </a:spcAft>
              <a:buNone/>
            </a:pPr>
            <a:r>
              <a:rPr lang="en-US" sz="3200"/>
              <a:t>WHO ARE THE END USERS?</a:t>
            </a:r>
            <a:endParaRPr sz="3200"/>
          </a:p>
        </p:txBody>
      </p:sp>
      <p:sp>
        <p:nvSpPr>
          <p:cNvPr id="152" name="Google Shape;152;p6"/>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3" name="Google Shape;153;p6"/>
          <p:cNvSpPr txBox="1"/>
          <p:nvPr/>
        </p:nvSpPr>
        <p:spPr>
          <a:xfrm>
            <a:off x="464535" y="1120287"/>
            <a:ext cx="7945989" cy="163121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end users of the rain prediction system include farmers, transportation authorities, emergency responders, urban planners, and disaster management agencies. They rely on accurate forecasts to make informed decisions and mitigate the impact of rain-related events on their operations and communities.</a:t>
            </a:r>
            <a:endParaRPr/>
          </a:p>
        </p:txBody>
      </p:sp>
      <p:sp>
        <p:nvSpPr>
          <p:cNvPr id="154" name="Google Shape;154;p6"/>
          <p:cNvSpPr txBox="1"/>
          <p:nvPr/>
        </p:nvSpPr>
        <p:spPr>
          <a:xfrm>
            <a:off x="464535" y="2751503"/>
            <a:ext cx="7799294" cy="193899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End users encompass a diverse range of stakeholders, including farmers, transportation companies, emergency services, urban planners, and disaster management agencies. They rely on precise rain forecasts to optimize agricultural practices, plan transportation routes, coordinate emergency responses, and mitigate the impact of rain-related events on infrastructure and communities.</a:t>
            </a:r>
            <a:endParaRPr/>
          </a:p>
        </p:txBody>
      </p:sp>
      <p:sp>
        <p:nvSpPr>
          <p:cNvPr id="155" name="Google Shape;155;p6"/>
          <p:cNvSpPr txBox="1"/>
          <p:nvPr/>
        </p:nvSpPr>
        <p:spPr>
          <a:xfrm>
            <a:off x="464535" y="4775947"/>
            <a:ext cx="7713722" cy="163121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end users also include outdoor event organizers, construction companies, water resource management authorities, and tourism agencies. They depend on accurate rain predictions to plan activities, manage construction schedules, allocate water resources efficiently, and ensure the safety and enjoyment of tourists and residents alike.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1567133"/>
            <a:ext cx="2695955" cy="3247644"/>
          </a:xfrm>
          <a:prstGeom prst="rect">
            <a:avLst/>
          </a:prstGeom>
          <a:noFill/>
          <a:ln>
            <a:noFill/>
          </a:ln>
        </p:spPr>
      </p:pic>
      <p:sp>
        <p:nvSpPr>
          <p:cNvPr id="161" name="Google Shape;161;p7"/>
          <p:cNvSpPr txBox="1"/>
          <p:nvPr>
            <p:ph type="title"/>
          </p:nvPr>
        </p:nvSpPr>
        <p:spPr>
          <a:xfrm>
            <a:off x="557885" y="-4"/>
            <a:ext cx="9736500" cy="1602600"/>
          </a:xfrm>
          <a:prstGeom prst="rect">
            <a:avLst/>
          </a:prstGeom>
          <a:noFill/>
          <a:ln>
            <a:noFill/>
          </a:ln>
        </p:spPr>
        <p:txBody>
          <a:bodyPr anchorCtr="0" anchor="t" bIns="0" lIns="0" spcFirstLastPara="1" rIns="0" wrap="square" tIns="489400">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2" name="Google Shape;162;p7"/>
          <p:cNvPicPr preferRelativeResize="0"/>
          <p:nvPr/>
        </p:nvPicPr>
        <p:blipFill rotWithShape="1">
          <a:blip r:embed="rId4">
            <a:alphaModFix/>
          </a:blip>
          <a:srcRect b="0" l="0" r="0" t="0"/>
          <a:stretch/>
        </p:blipFill>
        <p:spPr>
          <a:xfrm>
            <a:off x="1667079" y="6467855"/>
            <a:ext cx="76186" cy="177461"/>
          </a:xfrm>
          <a:prstGeom prst="rect">
            <a:avLst/>
          </a:prstGeom>
          <a:noFill/>
          <a:ln>
            <a:noFill/>
          </a:ln>
        </p:spPr>
      </p:pic>
      <p:sp>
        <p:nvSpPr>
          <p:cNvPr id="163" name="Google Shape;163;p7"/>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4" name="Google Shape;164;p7"/>
          <p:cNvSpPr txBox="1"/>
          <p:nvPr/>
        </p:nvSpPr>
        <p:spPr>
          <a:xfrm>
            <a:off x="2770390" y="1862369"/>
            <a:ext cx="752395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solidFill>
                <a:srgbClr val="538CD5"/>
              </a:solidFill>
            </a:endParaRPr>
          </a:p>
        </p:txBody>
      </p:sp>
      <p:sp>
        <p:nvSpPr>
          <p:cNvPr id="165" name="Google Shape;165;p7"/>
          <p:cNvSpPr txBox="1"/>
          <p:nvPr/>
        </p:nvSpPr>
        <p:spPr>
          <a:xfrm>
            <a:off x="2868257" y="1567133"/>
            <a:ext cx="7253781" cy="424731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t>Solution</a:t>
            </a:r>
            <a:r>
              <a:rPr lang="en-US" sz="1800"/>
              <a:t>:</a:t>
            </a:r>
            <a:br>
              <a:rPr lang="en-US" sz="1800"/>
            </a:br>
            <a:r>
              <a:rPr lang="en-US" sz="1800"/>
              <a:t>Our solution is a sophisticated rain prediction system that utilizes state-of-the-art machine learning algorithms and real-time data integration techniques. It combines data from various sources, including satellite imagery, weather stations, and radar data, to generate highly accurate forecasts.</a:t>
            </a:r>
            <a:br>
              <a:rPr lang="en-US" sz="1800"/>
            </a:br>
            <a:br>
              <a:rPr lang="en-US" sz="1800"/>
            </a:br>
            <a:r>
              <a:rPr b="1" lang="en-US" sz="1800"/>
              <a:t>Value Proposition:</a:t>
            </a:r>
            <a:br>
              <a:rPr lang="en-US" sz="1800"/>
            </a:br>
            <a:r>
              <a:rPr lang="en-US" sz="1800"/>
              <a:t>Our rain prediction system provides immense value by offering precise forecasts to end users across sectors such as agriculture, transportation, disaster management, and more. By enabling informed decision-making, optimizing operations, and mitigating risks associated with rain-related events, our system enhances preparedness, minimizes disruptions, and maximizes efficiency and resilience in diverse environments.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752551" y="6488300"/>
            <a:ext cx="1762760" cy="163195"/>
          </a:xfrm>
          <a:prstGeom prst="rect">
            <a:avLst/>
          </a:prstGeom>
          <a:noFill/>
          <a:ln>
            <a:noFill/>
          </a:ln>
        </p:spPr>
        <p:txBody>
          <a:bodyPr anchorCtr="0" anchor="t" bIns="0" lIns="0" spcFirstLastPara="1" rIns="0" wrap="square" tIns="0">
            <a:spAutoFit/>
          </a:bodyPr>
          <a:lstStyle/>
          <a:p>
            <a:pPr indent="0" lvl="0" marL="0" rtl="0" algn="l">
              <a:lnSpc>
                <a:spcPct val="114090"/>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1" name="Google Shape;171;p8"/>
          <p:cNvPicPr preferRelativeResize="0"/>
          <p:nvPr/>
        </p:nvPicPr>
        <p:blipFill rotWithShape="1">
          <a:blip r:embed="rId3">
            <a:alphaModFix/>
          </a:blip>
          <a:srcRect b="0" l="0" r="0" t="0"/>
          <a:stretch/>
        </p:blipFill>
        <p:spPr>
          <a:xfrm>
            <a:off x="67056" y="3381754"/>
            <a:ext cx="2467356" cy="3418330"/>
          </a:xfrm>
          <a:prstGeom prst="rect">
            <a:avLst/>
          </a:prstGeom>
          <a:noFill/>
          <a:ln>
            <a:noFill/>
          </a:ln>
        </p:spPr>
      </p:pic>
      <p:sp>
        <p:nvSpPr>
          <p:cNvPr id="172" name="Google Shape;172;p8"/>
          <p:cNvSpPr txBox="1"/>
          <p:nvPr>
            <p:ph type="title"/>
          </p:nvPr>
        </p:nvSpPr>
        <p:spPr>
          <a:xfrm>
            <a:off x="557885" y="368046"/>
            <a:ext cx="9736455" cy="1771268"/>
          </a:xfrm>
          <a:prstGeom prst="rect">
            <a:avLst/>
          </a:prstGeom>
          <a:noFill/>
          <a:ln>
            <a:noFill/>
          </a:ln>
        </p:spPr>
        <p:txBody>
          <a:bodyPr anchorCtr="0" anchor="t" bIns="0" lIns="0" spcFirstLastPara="1" rIns="0" wrap="square" tIns="2879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3" name="Google Shape;173;p8"/>
          <p:cNvSpPr txBox="1"/>
          <p:nvPr/>
        </p:nvSpPr>
        <p:spPr>
          <a:xfrm>
            <a:off x="5187088" y="2525120"/>
            <a:ext cx="18288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solidFill>
                <a:srgbClr val="538CD5"/>
              </a:solidFill>
            </a:endParaRPr>
          </a:p>
        </p:txBody>
      </p:sp>
      <p:sp>
        <p:nvSpPr>
          <p:cNvPr id="174" name="Google Shape;174;p8"/>
          <p:cNvSpPr txBox="1"/>
          <p:nvPr/>
        </p:nvSpPr>
        <p:spPr>
          <a:xfrm>
            <a:off x="5187088" y="2525120"/>
            <a:ext cx="18288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solidFill>
                <a:srgbClr val="538CD5"/>
              </a:solidFill>
            </a:endParaRPr>
          </a:p>
        </p:txBody>
      </p:sp>
      <p:sp>
        <p:nvSpPr>
          <p:cNvPr id="175" name="Google Shape;175;p8"/>
          <p:cNvSpPr txBox="1"/>
          <p:nvPr/>
        </p:nvSpPr>
        <p:spPr>
          <a:xfrm>
            <a:off x="752551" y="1253680"/>
            <a:ext cx="7601257" cy="224676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“wow” factor in our solution lies in its ability to deliver exceptionally accurate rain predictions in real-time, thanks to cutting-edge machine learning algorithms and seamless integration of diverse data sources. This level of precision empowers end users to proactively plan and adapt to changing weather conditions, ultimately minimizing disruptions, optimizing resource allocation, and enhancing overall resilience in the face of rain-related events.</a:t>
            </a:r>
            <a:endParaRPr/>
          </a:p>
        </p:txBody>
      </p:sp>
      <p:sp>
        <p:nvSpPr>
          <p:cNvPr id="176" name="Google Shape;176;p8"/>
          <p:cNvSpPr txBox="1"/>
          <p:nvPr/>
        </p:nvSpPr>
        <p:spPr>
          <a:xfrm>
            <a:off x="2778175" y="3623792"/>
            <a:ext cx="5491775" cy="31700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Our solution’s “wow” factor extends beyond just accurate rain predictions; it’s about revolutionizing how stakeholders across various sectors interact with and respond to weather events. By providing real-time insights and actionable information, our system empowers users to make informed decisions, mitigate risks, and optimize operations, ultimately driving efficiency, resilience, and sustainability in the face of unpredictable weather conditions.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2" name="Google Shape;182;p9"/>
          <p:cNvSpPr txBox="1"/>
          <p:nvPr>
            <p:ph type="ctrTitle"/>
          </p:nvPr>
        </p:nvSpPr>
        <p:spPr>
          <a:xfrm>
            <a:off x="739241" y="273811"/>
            <a:ext cx="3297554" cy="7569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MODELLING</a:t>
            </a:r>
            <a:endParaRPr/>
          </a:p>
        </p:txBody>
      </p:sp>
      <p:sp>
        <p:nvSpPr>
          <p:cNvPr id="183" name="Google Shape;183;p9"/>
          <p:cNvSpPr txBox="1"/>
          <p:nvPr/>
        </p:nvSpPr>
        <p:spPr>
          <a:xfrm>
            <a:off x="674043" y="1182231"/>
            <a:ext cx="8795946" cy="224676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Modeling in our rain prediction system involves utilizing advanced machine learning algorithms to analyze historical weather data and generate predictive models. We employ techniques such as regression, decision trees, neural networks, and ensemble methods to capture complex relationships between various weather variables and rainfall patterns. Through rigorous training and evaluation, our models continuously improve their accuracy and reliability, enabling us to provide precise forecasts for end users in real-time.</a:t>
            </a:r>
            <a:endParaRPr/>
          </a:p>
        </p:txBody>
      </p:sp>
      <p:sp>
        <p:nvSpPr>
          <p:cNvPr id="184" name="Google Shape;184;p9"/>
          <p:cNvSpPr txBox="1"/>
          <p:nvPr/>
        </p:nvSpPr>
        <p:spPr>
          <a:xfrm>
            <a:off x="739241" y="3580501"/>
            <a:ext cx="8017647" cy="286232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Our modeling approach goes beyond traditional methods by integrating sophisticated techniques such as deep learning and ensemble modeling. Deep learning algorithms, like convolutional neural networks (CNNs) and recurrent neural networks (RNNs), allow us to capture intricate spatial and temporal patterns in weather data. Ensemble modeling combines multiple individual models to create a more robust and accurate prediction by leveraging the strengths of different algorithms. This comprehensive approach ensures the highest level of accuracy in our rain prediction system, setting it apart from conventional forecasting methods.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2024-03-29T08:43:39Z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