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77" r:id="rId4"/>
    <p:sldId id="279" r:id="rId5"/>
    <p:sldId id="278" r:id="rId6"/>
    <p:sldId id="280" r:id="rId7"/>
    <p:sldId id="27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Y/awRKXtOP3o7VT361McZlY4P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53492-9750-43C6-8939-8D314F9177C3}">
  <a:tblStyle styleId="{2B053492-9750-43C6-8939-8D314F9177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D7F711-3799-4321-BE7D-3A8E54C4AE2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846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55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45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44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6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8" name="Google Shape;88;p5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7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7"/>
          <p:cNvSpPr txBox="1">
            <a:spLocks noGrp="1"/>
          </p:cNvSpPr>
          <p:nvPr>
            <p:ph type="title"/>
          </p:nvPr>
        </p:nvSpPr>
        <p:spPr>
          <a:xfrm rot="5400000">
            <a:off x="5370480" y="1484280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7"/>
          <p:cNvSpPr txBox="1">
            <a:spLocks noGrp="1"/>
          </p:cNvSpPr>
          <p:nvPr>
            <p:ph type="body" idx="1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6" name="Google Shape;96;p5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4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47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body" idx="1"/>
          </p:nvPr>
        </p:nvSpPr>
        <p:spPr>
          <a:xfrm>
            <a:off x="691200" y="949848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▣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□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7" name="Google Shape;137;p3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9" name="Google Shape;139;p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8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8" name="Google Shape;28;p48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55" name="Google Shape;155;p4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4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63" name="Google Shape;163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accen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6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9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9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9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49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0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body" idx="1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3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4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4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4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4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2" name="Google Shape;72;p54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73" name="Google Shape;73;p54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5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5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5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5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3686307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55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31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3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31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>
            <a:spLocks noGrp="1"/>
          </p:cNvSpPr>
          <p:nvPr>
            <p:ph type="ctrTitle"/>
          </p:nvPr>
        </p:nvSpPr>
        <p:spPr>
          <a:xfrm>
            <a:off x="367200" y="571362"/>
            <a:ext cx="8409600" cy="814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3200" b="1" dirty="0">
                <a:solidFill>
                  <a:srgbClr val="0070C0"/>
                </a:solidFill>
              </a:rPr>
              <a:t>Impact of leveraging HPC in Image Processing</a:t>
            </a:r>
            <a:endParaRPr sz="3200" b="1" dirty="0">
              <a:solidFill>
                <a:srgbClr val="0070C0"/>
              </a:solidFill>
            </a:endParaRPr>
          </a:p>
        </p:txBody>
      </p:sp>
      <p:sp>
        <p:nvSpPr>
          <p:cNvPr id="185" name="Google Shape;185;p1"/>
          <p:cNvSpPr txBox="1">
            <a:spLocks noGrp="1"/>
          </p:cNvSpPr>
          <p:nvPr>
            <p:ph type="title" idx="4294967295"/>
          </p:nvPr>
        </p:nvSpPr>
        <p:spPr>
          <a:xfrm>
            <a:off x="872836" y="1363663"/>
            <a:ext cx="7509164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rPr lang="en-US" sz="1700" dirty="0">
                <a:solidFill>
                  <a:srgbClr val="0070C0"/>
                </a:solidFill>
              </a:rPr>
              <a:t>DA-212 </a:t>
            </a:r>
            <a:r>
              <a:rPr lang="en-US" sz="1700" dirty="0" err="1">
                <a:solidFill>
                  <a:srgbClr val="0070C0"/>
                </a:solidFill>
              </a:rPr>
              <a:t>MLOps</a:t>
            </a:r>
            <a:r>
              <a:rPr lang="en-US" sz="1700" dirty="0">
                <a:solidFill>
                  <a:srgbClr val="0070C0"/>
                </a:solidFill>
              </a:rPr>
              <a:t> – Course Project</a:t>
            </a:r>
            <a:br>
              <a:rPr lang="en-US" sz="1700" dirty="0">
                <a:solidFill>
                  <a:srgbClr val="0070C0"/>
                </a:solidFill>
              </a:rPr>
            </a:br>
            <a:endParaRPr sz="1700" dirty="0">
              <a:solidFill>
                <a:srgbClr val="0070C0"/>
              </a:solidFill>
            </a:endParaRPr>
          </a:p>
        </p:txBody>
      </p:sp>
      <p:pic>
        <p:nvPicPr>
          <p:cNvPr id="186" name="Google Shape;186;p1" descr="Indian Institute of Sci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9945" y="3616036"/>
            <a:ext cx="1156856" cy="1056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" descr="CDS Logo &amp; Identity – Department of Computational and Data Scienc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67" y="3807933"/>
            <a:ext cx="1853918" cy="92132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"/>
          <p:cNvSpPr txBox="1"/>
          <p:nvPr/>
        </p:nvSpPr>
        <p:spPr>
          <a:xfrm>
            <a:off x="2964871" y="3408212"/>
            <a:ext cx="3422073" cy="13210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libri"/>
              <a:buNone/>
            </a:pPr>
            <a:r>
              <a:rPr lang="en-US" sz="1400" b="1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2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libri"/>
              <a:buNone/>
            </a:pP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Om Prakash                                    </a:t>
            </a:r>
            <a:r>
              <a:rPr lang="en-US" sz="1000" b="0" i="1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Animesh</a:t>
            </a: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Kumar </a:t>
            </a:r>
          </a:p>
          <a:p>
            <a:pPr marL="952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libri"/>
              <a:buNone/>
            </a:pPr>
            <a:r>
              <a:rPr lang="en-US" sz="1000" i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Sangeethkumar</a:t>
            </a:r>
            <a:r>
              <a:rPr lang="en-US" sz="1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        </a:t>
            </a: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   Parthasarathy Ramesh</a:t>
            </a:r>
            <a:r>
              <a:rPr lang="en-US" sz="1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marL="952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libri"/>
              <a:buNone/>
            </a:pP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</a:t>
            </a:r>
            <a:r>
              <a:rPr lang="en-US" sz="1000" b="0" i="1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Ankitha</a:t>
            </a: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>
            <a:spLocks noGrp="1"/>
          </p:cNvSpPr>
          <p:nvPr>
            <p:ph type="title"/>
          </p:nvPr>
        </p:nvSpPr>
        <p:spPr>
          <a:xfrm>
            <a:off x="443107" y="289536"/>
            <a:ext cx="776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dirty="0"/>
              <a:t>Problem Background</a:t>
            </a:r>
            <a:endParaRPr dirty="0"/>
          </a:p>
        </p:txBody>
      </p:sp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96" name="Google Shape;196;p4"/>
          <p:cNvSpPr txBox="1"/>
          <p:nvPr/>
        </p:nvSpPr>
        <p:spPr>
          <a:xfrm>
            <a:off x="282137" y="919460"/>
            <a:ext cx="8335099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Deep CNN have performed remarkably good on many Computer Vision (Image dataset) tasks.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But, these Neural Networks, need a heavily big amount of dataset, to get good performance (to learn fine tuned parameters).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⮚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to use these Neural Networks, when we have Limited Data (Image data)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⮚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do I get more data, if I don’t have “more data”?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Image augmentation is a technique that is used to artificially expand the data-set.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Augmentation consists of techniques that rotates/flips/zoom etc. the datasets.</a:t>
            </a:r>
            <a:endParaRPr lang="en-US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1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942259A3-F2C9-580A-D380-E128A300DF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067" y="4038390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86;p1" descr="Indian Institute of Science">
            <a:extLst>
              <a:ext uri="{FF2B5EF4-FFF2-40B4-BE49-F238E27FC236}">
                <a16:creationId xmlns:a16="http://schemas.microsoft.com/office/drawing/2014/main" id="{DD4C72EF-28DF-CE27-D837-C4DF4D8C8B5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77907" y="3868792"/>
            <a:ext cx="1156856" cy="1056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66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>
            <a:spLocks noGrp="1"/>
          </p:cNvSpPr>
          <p:nvPr>
            <p:ph type="title"/>
          </p:nvPr>
        </p:nvSpPr>
        <p:spPr>
          <a:xfrm>
            <a:off x="606139" y="315066"/>
            <a:ext cx="776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" name="Google Shape;198;p4">
            <a:extLst>
              <a:ext uri="{FF2B5EF4-FFF2-40B4-BE49-F238E27FC236}">
                <a16:creationId xmlns:a16="http://schemas.microsoft.com/office/drawing/2014/main" id="{170105FD-D835-40DF-8615-FAED3E49ED85}"/>
              </a:ext>
            </a:extLst>
          </p:cNvPr>
          <p:cNvSpPr txBox="1"/>
          <p:nvPr/>
        </p:nvSpPr>
        <p:spPr>
          <a:xfrm>
            <a:off x="422515" y="890146"/>
            <a:ext cx="7791345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processing incurs a lot of overhead when operating using sequential algorithm 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with sequential algorithm can no longer rely on technology scaling to improve performance.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processing applications exhibits high degree of parallelism and are excellent source for multi-core platform.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challenge of parallel processing is not only aim to high performance but is to give solution in less time and better utilization of resources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86;p1" descr="Indian Institute of Science">
            <a:extLst>
              <a:ext uri="{FF2B5EF4-FFF2-40B4-BE49-F238E27FC236}">
                <a16:creationId xmlns:a16="http://schemas.microsoft.com/office/drawing/2014/main" id="{00AB2F3A-7D22-B06D-4E2D-444932253F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9919" y="3910830"/>
            <a:ext cx="1156856" cy="1056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38F572D4-EB58-25FD-0043-5C24EB30FBA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237" y="4061101"/>
            <a:ext cx="1853918" cy="921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467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388585" y="1053013"/>
            <a:ext cx="7917902" cy="298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Performance Computing helps address this increasing demand for processing speed and analyzing/processing huge amount of data.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try to parallelize different image augmentation techniques by leveraging HPC based implementation and bring down the runtime.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Rotation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Flip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Wrapping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Zooming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8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focusses on comparison between a normal implementation v/s HPC based implementation.</a:t>
            </a:r>
          </a:p>
          <a:p>
            <a:pPr marL="285750" lvl="8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endParaRPr lang="en-US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3;p4">
            <a:extLst>
              <a:ext uri="{FF2B5EF4-FFF2-40B4-BE49-F238E27FC236}">
                <a16:creationId xmlns:a16="http://schemas.microsoft.com/office/drawing/2014/main" id="{CDE0ACA2-A8DA-BC72-3752-B65FC2D5034C}"/>
              </a:ext>
            </a:extLst>
          </p:cNvPr>
          <p:cNvSpPr txBox="1">
            <a:spLocks/>
          </p:cNvSpPr>
          <p:nvPr/>
        </p:nvSpPr>
        <p:spPr>
          <a:xfrm>
            <a:off x="466736" y="313233"/>
            <a:ext cx="776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Proposed Solution</a:t>
            </a:r>
          </a:p>
        </p:txBody>
      </p:sp>
      <p:pic>
        <p:nvPicPr>
          <p:cNvPr id="9" name="Google Shape;186;p1" descr="Indian Institute of Science">
            <a:extLst>
              <a:ext uri="{FF2B5EF4-FFF2-40B4-BE49-F238E27FC236}">
                <a16:creationId xmlns:a16="http://schemas.microsoft.com/office/drawing/2014/main" id="{00AB2F3A-7D22-B06D-4E2D-444932253F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9919" y="3910830"/>
            <a:ext cx="1156856" cy="1056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38F572D4-EB58-25FD-0043-5C24EB30FBA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237" y="4061101"/>
            <a:ext cx="1853918" cy="921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75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157450" y="599674"/>
            <a:ext cx="5725638" cy="5185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200" dirty="0"/>
              <a:t>GitHub Actions is </a:t>
            </a:r>
            <a:r>
              <a:rPr lang="en-IN" sz="1200" b="1" dirty="0"/>
              <a:t>a continuous integration and continuous delivery (CI/CD) </a:t>
            </a:r>
            <a:r>
              <a:rPr lang="en-IN" sz="1200" b="1" dirty="0" smtClean="0"/>
              <a:t>platform, </a:t>
            </a:r>
            <a:r>
              <a:rPr lang="en-IN" sz="1200" b="1" dirty="0"/>
              <a:t>allows </a:t>
            </a:r>
            <a:r>
              <a:rPr lang="en-IN" sz="1200" b="1" dirty="0" smtClean="0"/>
              <a:t>to </a:t>
            </a:r>
            <a:r>
              <a:rPr lang="en-IN" sz="1200" b="1" dirty="0"/>
              <a:t>automate </a:t>
            </a:r>
            <a:r>
              <a:rPr lang="en-IN" sz="1200" b="1" dirty="0" smtClean="0"/>
              <a:t>build</a:t>
            </a:r>
            <a:r>
              <a:rPr lang="en-IN" sz="1200" b="1" dirty="0"/>
              <a:t>, test, and deployment pipeline</a:t>
            </a:r>
            <a:r>
              <a:rPr lang="en-IN" sz="1200" dirty="0"/>
              <a:t>. </a:t>
            </a:r>
            <a:r>
              <a:rPr lang="en-IN" sz="1200" dirty="0" smtClean="0"/>
              <a:t>For this project we created </a:t>
            </a:r>
            <a:r>
              <a:rPr lang="en-IN" sz="1200" dirty="0" err="1" smtClean="0"/>
              <a:t>gitHub</a:t>
            </a:r>
            <a:r>
              <a:rPr lang="en-IN" sz="1200" dirty="0" smtClean="0"/>
              <a:t> repository[1].</a:t>
            </a:r>
          </a:p>
          <a:p>
            <a:pPr lvl="0">
              <a:buClr>
                <a:schemeClr val="dk1"/>
              </a:buClr>
              <a:buSzPts val="1400"/>
            </a:pPr>
            <a:endParaRPr lang="en-IN" sz="1200" dirty="0" smtClean="0"/>
          </a:p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200" b="1" dirty="0" smtClean="0"/>
              <a:t>GitHub Actions components:</a:t>
            </a: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Workflows</a:t>
            </a: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A </a:t>
            </a: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configurable automated </a:t>
            </a: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process, run </a:t>
            </a: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one or more jobs. </a:t>
            </a: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build and test our code in parallel and merge it via pull/push to the project </a:t>
            </a:r>
            <a:r>
              <a:rPr lang="en-IN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repository.</a:t>
            </a:r>
            <a:endParaRPr lang="en-IN" sz="1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sz="1200" b="1" dirty="0" smtClean="0"/>
              <a:t>Events: </a:t>
            </a:r>
            <a:r>
              <a:rPr lang="en-IN" sz="1200" dirty="0" smtClean="0"/>
              <a:t>A specific </a:t>
            </a:r>
            <a:r>
              <a:rPr lang="en-IN" sz="1200" dirty="0"/>
              <a:t>activity in a repository that triggers a workflow run. </a:t>
            </a:r>
            <a:r>
              <a:rPr lang="en-IN" sz="1200" dirty="0" smtClean="0"/>
              <a:t>Can be </a:t>
            </a:r>
            <a:r>
              <a:rPr lang="en-IN" sz="1200" dirty="0"/>
              <a:t>activity </a:t>
            </a:r>
            <a:r>
              <a:rPr lang="en-IN" sz="1200" dirty="0" smtClean="0"/>
              <a:t>originated </a:t>
            </a:r>
            <a:r>
              <a:rPr lang="en-IN" sz="1200" dirty="0"/>
              <a:t>from </a:t>
            </a:r>
            <a:r>
              <a:rPr lang="en-IN" sz="1200" dirty="0" smtClean="0"/>
              <a:t>GitHub on </a:t>
            </a:r>
            <a:r>
              <a:rPr lang="en-IN" sz="1200" dirty="0"/>
              <a:t>a pull request, opens an issue, or pushes a commit to a </a:t>
            </a:r>
            <a:r>
              <a:rPr lang="en-IN" sz="1200" dirty="0" smtClean="0"/>
              <a:t>repository.</a:t>
            </a: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sz="1200" b="1" dirty="0" smtClean="0"/>
              <a:t>Jobs: </a:t>
            </a:r>
            <a:r>
              <a:rPr lang="en-IN" sz="1200" dirty="0" smtClean="0"/>
              <a:t>A set </a:t>
            </a:r>
            <a:r>
              <a:rPr lang="en-IN" sz="1200" dirty="0"/>
              <a:t>of </a:t>
            </a:r>
            <a:r>
              <a:rPr lang="en-IN" sz="1200" i="1" dirty="0"/>
              <a:t>steps</a:t>
            </a:r>
            <a:r>
              <a:rPr lang="en-IN" sz="1200" dirty="0"/>
              <a:t> in a workflow that execute on the same </a:t>
            </a:r>
            <a:r>
              <a:rPr lang="en-IN" sz="1200" dirty="0" smtClean="0"/>
              <a:t>runner, executed </a:t>
            </a:r>
            <a:r>
              <a:rPr lang="en-IN" sz="1200" dirty="0"/>
              <a:t>in order and are dependent on each </a:t>
            </a:r>
            <a:r>
              <a:rPr lang="en-IN" sz="1200" dirty="0" smtClean="0"/>
              <a:t>other, and can </a:t>
            </a:r>
            <a:r>
              <a:rPr lang="en-IN" sz="1200" dirty="0"/>
              <a:t>share data from one step to another. </a:t>
            </a:r>
            <a:r>
              <a:rPr lang="en-IN" sz="1200" dirty="0" smtClean="0"/>
              <a:t>Example:  Step1 </a:t>
            </a:r>
            <a:r>
              <a:rPr lang="en-IN" sz="1200" dirty="0"/>
              <a:t>builds </a:t>
            </a:r>
            <a:r>
              <a:rPr lang="en-IN" sz="1200" dirty="0" smtClean="0"/>
              <a:t>application, step2 </a:t>
            </a:r>
            <a:r>
              <a:rPr lang="en-IN" sz="1200" dirty="0"/>
              <a:t>tests the </a:t>
            </a:r>
            <a:r>
              <a:rPr lang="en-IN" sz="1200" dirty="0" smtClean="0"/>
              <a:t>built application, when all Jobs execute in parallel the </a:t>
            </a:r>
            <a:r>
              <a:rPr lang="en-IN" sz="1200" dirty="0"/>
              <a:t>packaging job will </a:t>
            </a:r>
            <a:r>
              <a:rPr lang="en-IN" sz="1200" dirty="0" smtClean="0"/>
              <a:t>run finally.</a:t>
            </a: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sz="1200" b="1" dirty="0" smtClean="0"/>
              <a:t>Actions: </a:t>
            </a:r>
            <a:r>
              <a:rPr lang="en-IN" sz="1200" dirty="0" smtClean="0"/>
              <a:t>A </a:t>
            </a:r>
            <a:r>
              <a:rPr lang="en-IN" sz="1200" dirty="0"/>
              <a:t>custom application for the GitHub Actions </a:t>
            </a:r>
            <a:r>
              <a:rPr lang="en-IN" sz="1200" dirty="0" smtClean="0"/>
              <a:t>platform, performs </a:t>
            </a:r>
            <a:r>
              <a:rPr lang="en-IN" sz="1200" dirty="0"/>
              <a:t>a complex but frequently repeated task. </a:t>
            </a:r>
            <a:r>
              <a:rPr lang="en-IN" sz="1200" dirty="0" smtClean="0"/>
              <a:t>An </a:t>
            </a:r>
            <a:r>
              <a:rPr lang="en-IN" sz="1200" dirty="0"/>
              <a:t>action can pull </a:t>
            </a:r>
            <a:r>
              <a:rPr lang="en-IN" sz="1200" dirty="0" smtClean="0"/>
              <a:t>git </a:t>
            </a:r>
            <a:r>
              <a:rPr lang="en-IN" sz="1200" dirty="0"/>
              <a:t>repository from GitHub, </a:t>
            </a:r>
            <a:r>
              <a:rPr lang="en-IN" sz="1200" dirty="0" smtClean="0"/>
              <a:t>we </a:t>
            </a:r>
            <a:r>
              <a:rPr lang="en-IN" sz="1200" dirty="0"/>
              <a:t>can write </a:t>
            </a:r>
            <a:r>
              <a:rPr lang="en-IN" sz="1200" dirty="0" smtClean="0"/>
              <a:t>our </a:t>
            </a:r>
            <a:r>
              <a:rPr lang="en-IN" sz="1200" dirty="0"/>
              <a:t>own </a:t>
            </a:r>
            <a:r>
              <a:rPr lang="en-IN" sz="1200" dirty="0" smtClean="0"/>
              <a:t>actions.</a:t>
            </a: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sz="1200" b="1" dirty="0" smtClean="0"/>
              <a:t>Runners: </a:t>
            </a:r>
            <a:r>
              <a:rPr lang="en-IN" sz="1200" dirty="0" smtClean="0"/>
              <a:t>A </a:t>
            </a:r>
            <a:r>
              <a:rPr lang="en-IN" sz="1200" dirty="0"/>
              <a:t>server that runs </a:t>
            </a:r>
            <a:r>
              <a:rPr lang="en-IN" sz="1200" dirty="0" smtClean="0"/>
              <a:t>workflows </a:t>
            </a:r>
            <a:r>
              <a:rPr lang="en-IN" sz="1200" dirty="0"/>
              <a:t>when </a:t>
            </a:r>
            <a:r>
              <a:rPr lang="en-IN" sz="1200" dirty="0" smtClean="0"/>
              <a:t>triggered</a:t>
            </a:r>
            <a:r>
              <a:rPr lang="en-IN" sz="1200" dirty="0"/>
              <a:t>. Each runner can run a single job at a </a:t>
            </a:r>
            <a:r>
              <a:rPr lang="en-IN" sz="1200" dirty="0" smtClean="0"/>
              <a:t>time.</a:t>
            </a:r>
            <a:endParaRPr lang="en-IN" sz="1200" dirty="0"/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endParaRPr lang="en-IN" dirty="0"/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endParaRPr lang="en-IN" dirty="0"/>
          </a:p>
          <a:p>
            <a:pPr marL="28575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endParaRPr lang="en-IN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3;p4">
            <a:extLst>
              <a:ext uri="{FF2B5EF4-FFF2-40B4-BE49-F238E27FC236}">
                <a16:creationId xmlns:a16="http://schemas.microsoft.com/office/drawing/2014/main" id="{CDE0ACA2-A8DA-BC72-3752-B65FC2D5034C}"/>
              </a:ext>
            </a:extLst>
          </p:cNvPr>
          <p:cNvSpPr txBox="1">
            <a:spLocks/>
          </p:cNvSpPr>
          <p:nvPr/>
        </p:nvSpPr>
        <p:spPr>
          <a:xfrm>
            <a:off x="157450" y="98074"/>
            <a:ext cx="776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GitHub Actions CI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2388" y="4789822"/>
            <a:ext cx="406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solidFill>
                  <a:srgbClr val="FF0000"/>
                </a:solidFill>
              </a:rPr>
              <a:t>[1] </a:t>
            </a:r>
            <a:r>
              <a:rPr lang="en-US" sz="1000" dirty="0" smtClean="0">
                <a:solidFill>
                  <a:srgbClr val="FF0000"/>
                </a:solidFill>
              </a:rPr>
              <a:t>https</a:t>
            </a:r>
            <a:r>
              <a:rPr lang="en-US" sz="1000" dirty="0">
                <a:solidFill>
                  <a:srgbClr val="FF0000"/>
                </a:solidFill>
              </a:rPr>
              <a:t>://</a:t>
            </a:r>
            <a:r>
              <a:rPr lang="en-US" sz="1000" dirty="0" smtClean="0">
                <a:solidFill>
                  <a:srgbClr val="FF0000"/>
                </a:solidFill>
              </a:rPr>
              <a:t>github.com/prakash90om/MLOps_HPC_Image_Processing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385" y="672348"/>
            <a:ext cx="2866039" cy="3839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3088" y="4565714"/>
            <a:ext cx="3361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Project Schema file: </a:t>
            </a:r>
            <a:r>
              <a:rPr lang="en-IN" sz="1100" dirty="0" err="1" smtClean="0"/>
              <a:t>github</a:t>
            </a:r>
            <a:r>
              <a:rPr lang="en-IN" sz="1100" dirty="0" smtClean="0"/>
              <a:t>/workflows/</a:t>
            </a:r>
            <a:r>
              <a:rPr lang="en-IN" sz="1100" dirty="0" err="1" smtClean="0"/>
              <a:t>cmake.yml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20868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"/>
          <p:cNvSpPr txBox="1">
            <a:spLocks noGrp="1"/>
          </p:cNvSpPr>
          <p:nvPr>
            <p:ph type="ctrTitle"/>
          </p:nvPr>
        </p:nvSpPr>
        <p:spPr>
          <a:xfrm>
            <a:off x="367200" y="112941"/>
            <a:ext cx="8409600" cy="131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400" b="1"/>
              <a:t>Thank You!</a:t>
            </a:r>
            <a:endParaRPr sz="4400" b="1"/>
          </a:p>
        </p:txBody>
      </p:sp>
      <p:pic>
        <p:nvPicPr>
          <p:cNvPr id="412" name="Google Shape;412;p14" descr="Indian Institute of Sci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1329" y="3586707"/>
            <a:ext cx="1094968" cy="1086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4" descr="CDS Logo &amp; Identity – Department of Computational and Data Scienc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900" y="3588327"/>
            <a:ext cx="2040955" cy="108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283</Words>
  <Application>Microsoft Office PowerPoint</Application>
  <PresentationFormat>On-screen Show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Wingdings</vt:lpstr>
      <vt:lpstr>Noto Sans Symbols</vt:lpstr>
      <vt:lpstr>Montserrat</vt:lpstr>
      <vt:lpstr>Arial</vt:lpstr>
      <vt:lpstr>Retrospect</vt:lpstr>
      <vt:lpstr>Office Theme</vt:lpstr>
      <vt:lpstr>Impact of leveraging HPC in Image Processing</vt:lpstr>
      <vt:lpstr>Problem Background</vt:lpstr>
      <vt:lpstr>Problem Statement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Accidents Severity Prediction</dc:title>
  <dc:creator>Jamsheed</dc:creator>
  <cp:lastModifiedBy>test</cp:lastModifiedBy>
  <cp:revision>27</cp:revision>
  <dcterms:modified xsi:type="dcterms:W3CDTF">2022-07-04T23:35:17Z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D:\Naren\IISc\Term-Jan22\DA-224-PML\Assignments\MiniProject-2\Deliverables\MP2_Team1_FinalPresentation.pptx</vt:lpwstr>
  </property>
</Properties>
</file>