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77" r:id="rId4"/>
    <p:sldId id="279" r:id="rId5"/>
    <p:sldId id="278" r:id="rId6"/>
    <p:sldId id="281" r:id="rId7"/>
    <p:sldId id="283" r:id="rId8"/>
    <p:sldId id="282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0" r:id="rId17"/>
    <p:sldId id="291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Y/awRKXtOP3o7VT361McZlY4P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53492-9750-43C6-8939-8D314F9177C3}">
  <a:tblStyle styleId="{2B053492-9750-43C6-8939-8D314F917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D7F711-3799-4321-BE7D-3A8E54C4AE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4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4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9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6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5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7"/>
          <p:cNvSpPr txBox="1">
            <a:spLocks noGrp="1"/>
          </p:cNvSpPr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47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691200" y="949848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▣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□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9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4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understanding-github-a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367200" y="571362"/>
            <a:ext cx="8409600" cy="81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200" b="1" dirty="0">
                <a:solidFill>
                  <a:srgbClr val="0070C0"/>
                </a:solidFill>
              </a:rPr>
              <a:t>Impact of leveraging HPC in Image Processing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185" name="Google Shape;185;p1"/>
          <p:cNvSpPr txBox="1">
            <a:spLocks noGrp="1"/>
          </p:cNvSpPr>
          <p:nvPr>
            <p:ph type="title" idx="4294967295"/>
          </p:nvPr>
        </p:nvSpPr>
        <p:spPr>
          <a:xfrm>
            <a:off x="872836" y="1363663"/>
            <a:ext cx="7509164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 dirty="0">
                <a:solidFill>
                  <a:srgbClr val="0070C0"/>
                </a:solidFill>
              </a:rPr>
              <a:t>DA-212 </a:t>
            </a:r>
            <a:r>
              <a:rPr lang="en-US" sz="1700" dirty="0" err="1">
                <a:solidFill>
                  <a:srgbClr val="0070C0"/>
                </a:solidFill>
              </a:rPr>
              <a:t>MLOps</a:t>
            </a:r>
            <a:r>
              <a:rPr lang="en-US" sz="1700" dirty="0">
                <a:solidFill>
                  <a:srgbClr val="0070C0"/>
                </a:solidFill>
              </a:rPr>
              <a:t> – Course Project</a:t>
            </a:r>
            <a:br>
              <a:rPr lang="en-US" sz="1700" dirty="0">
                <a:solidFill>
                  <a:srgbClr val="0070C0"/>
                </a:solidFill>
              </a:rPr>
            </a:b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186" name="Google Shape;186;p1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945" y="3616036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67" y="3807933"/>
            <a:ext cx="1853918" cy="92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"/>
          <p:cNvSpPr txBox="1"/>
          <p:nvPr/>
        </p:nvSpPr>
        <p:spPr>
          <a:xfrm>
            <a:off x="2964871" y="3408212"/>
            <a:ext cx="3422073" cy="1321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4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Om Prakash    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Animesh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Kumar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i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Sangeethkumar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        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Parthasarathy Ramesh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Ankitha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62629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71EB-B8B8-F4C7-A0BB-5ACD4632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70810"/>
            <a:ext cx="7900987" cy="6130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Scaling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E2EF1-4AC9-C89C-35AC-DEBA80E3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" y="1580272"/>
            <a:ext cx="8058150" cy="17727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4B97-BEFD-1920-11B0-32302704DA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7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FE3F7DC4-2B0F-8397-0B53-1055CA9D26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35" y="4160101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2;p14" descr="Indian Institute of Science">
            <a:extLst>
              <a:ext uri="{FF2B5EF4-FFF2-40B4-BE49-F238E27FC236}">
                <a16:creationId xmlns:a16="http://schemas.microsoft.com/office/drawing/2014/main" id="{C659502F-76B4-4D4F-0F38-72A0A033B6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6724" y="3705252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79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A2126-04FE-7BA0-BE77-9B697D9A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/>
              <a:t>Experiments for loading and saving data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08E5-3994-9C0E-F364-0577F631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20" y="1668961"/>
            <a:ext cx="4861105" cy="2918140"/>
          </a:xfrm>
        </p:spPr>
        <p:txBody>
          <a:bodyPr>
            <a:normAutofit/>
          </a:bodyPr>
          <a:lstStyle/>
          <a:p>
            <a:r>
              <a:rPr lang="en-US" sz="1200" dirty="0"/>
              <a:t>CV::Mat </a:t>
            </a:r>
          </a:p>
          <a:p>
            <a:pPr marL="571500" lvl="1" indent="0">
              <a:buNone/>
            </a:pPr>
            <a:r>
              <a:rPr lang="en-US" sz="1200" dirty="0"/>
              <a:t>Challenges : Processing Mat datatype, saving image into GPU, insufficient documentation on GPU Mat. Hence dropped</a:t>
            </a:r>
          </a:p>
          <a:p>
            <a:r>
              <a:rPr lang="en-US" sz="1200" dirty="0" err="1"/>
              <a:t>LoadPng</a:t>
            </a:r>
            <a:r>
              <a:rPr lang="en-US" sz="1200" dirty="0"/>
              <a:t>:</a:t>
            </a:r>
          </a:p>
          <a:p>
            <a:pPr marL="571500" lvl="1" indent="0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DFPOP-SB"/>
              </a:rPr>
              <a:t>Can encode an image into a vector of characters that contain the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DFPOP-SB"/>
              </a:rPr>
              <a:t>RBGAlpha</a:t>
            </a:r>
            <a:r>
              <a:rPr lang="en-US" sz="1200" dirty="0">
                <a:effectLst/>
                <a:latin typeface="Times New Roman" panose="02020603050405020304" pitchFamily="18" charset="0"/>
                <a:ea typeface="DFPOP-SB"/>
              </a:rPr>
              <a:t> information, as well as decode it back into a PNG image</a:t>
            </a:r>
          </a:p>
          <a:p>
            <a:pPr marL="571500" lvl="1" indent="0">
              <a:buNone/>
            </a:pPr>
            <a:r>
              <a:rPr lang="en-US" sz="1200" dirty="0">
                <a:latin typeface="Times New Roman" panose="02020603050405020304" pitchFamily="18" charset="0"/>
                <a:ea typeface="DFPOP-SB"/>
              </a:rPr>
              <a:t>Tried 1D blocks for vertical flip and 2D blocks for horizontal flip</a:t>
            </a:r>
            <a:endParaRPr lang="en-US" sz="1200" dirty="0">
              <a:effectLst/>
              <a:latin typeface="Times New Roman" panose="02020603050405020304" pitchFamily="18" charset="0"/>
              <a:ea typeface="DFPOP-SB"/>
            </a:endParaRPr>
          </a:p>
          <a:p>
            <a:pPr marL="571500" lvl="1" indent="0">
              <a:buNone/>
            </a:pPr>
            <a:r>
              <a:rPr lang="en-US" sz="1200" dirty="0">
                <a:latin typeface="Times New Roman" panose="02020603050405020304" pitchFamily="18" charset="0"/>
              </a:rPr>
              <a:t>Drawback: Only for PNG images. Encoding is abstracted, so pixel manipulation meddles with contrast/RGB settings of the image</a:t>
            </a:r>
            <a:endParaRPr lang="en-US" sz="1200" dirty="0"/>
          </a:p>
          <a:p>
            <a:r>
              <a:rPr lang="en-US" sz="1200" dirty="0"/>
              <a:t>STB is finally used for CUDA based HPC implementation of image augmentation (Vertical Flip, Horizontal Flip, Rotate, Scaling).</a:t>
            </a:r>
          </a:p>
          <a:p>
            <a:pPr marL="114300" indent="0">
              <a:buNone/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A4952-83CA-4B5A-BCDD-5284DC65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1668961"/>
            <a:ext cx="3591379" cy="2756383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4EC44-83B4-2FBB-44C1-CDBE0D2F71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700"/>
          </a:p>
        </p:txBody>
      </p:sp>
      <p:pic>
        <p:nvPicPr>
          <p:cNvPr id="18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407CA422-9111-F1DC-1C2A-57C85CAFD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20" y="4222172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0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AF669-3FD4-9417-493D-C45E0DED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 dirty="0"/>
              <a:t>STB Image libraries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FE77-00C4-6C15-832C-C34D5838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775" y="1648771"/>
            <a:ext cx="3719225" cy="2938330"/>
          </a:xfrm>
        </p:spPr>
        <p:txBody>
          <a:bodyPr>
            <a:normAutofit/>
          </a:bodyPr>
          <a:lstStyle/>
          <a:p>
            <a:r>
              <a:rPr lang="en-US" sz="1500" dirty="0">
                <a:effectLst/>
                <a:latin typeface="Times New Roman" panose="02020603050405020304" pitchFamily="18" charset="0"/>
                <a:ea typeface="DFPOP-SB"/>
              </a:rPr>
              <a:t>Offers an in-built function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DFPOP-SB"/>
              </a:rPr>
              <a:t>stbi_load</a:t>
            </a:r>
            <a:endParaRPr lang="en-US" sz="1500" dirty="0">
              <a:latin typeface="Times New Roman" panose="02020603050405020304" pitchFamily="18" charset="0"/>
              <a:ea typeface="DFPOP-SB"/>
            </a:endParaRPr>
          </a:p>
          <a:p>
            <a:r>
              <a:rPr lang="en-US" sz="1500" dirty="0">
                <a:latin typeface="Times New Roman" panose="02020603050405020304" pitchFamily="18" charset="0"/>
                <a:ea typeface="DFPOP-SB"/>
              </a:rPr>
              <a:t>A</a:t>
            </a:r>
            <a:r>
              <a:rPr lang="en-US" sz="1500" dirty="0">
                <a:effectLst/>
                <a:latin typeface="Times New Roman" panose="02020603050405020304" pitchFamily="18" charset="0"/>
                <a:ea typeface="DFPOP-SB"/>
              </a:rPr>
              <a:t>lso gives the flexibility to load up to 3 channels for a 4-channel image</a:t>
            </a:r>
          </a:p>
          <a:p>
            <a:r>
              <a:rPr lang="en-US" sz="1500" dirty="0" err="1">
                <a:effectLst/>
                <a:latin typeface="Times New Roman" panose="02020603050405020304" pitchFamily="18" charset="0"/>
                <a:ea typeface="DFPOP-SB"/>
              </a:rPr>
              <a:t>stibi_image_write</a:t>
            </a:r>
            <a:r>
              <a:rPr lang="en-US" sz="1500" dirty="0">
                <a:effectLst/>
                <a:latin typeface="Times New Roman" panose="02020603050405020304" pitchFamily="18" charset="0"/>
                <a:ea typeface="DFPOP-SB"/>
              </a:rPr>
              <a:t> functions can be used to save back the image in the disk</a:t>
            </a:r>
            <a:endParaRPr lang="en-US" sz="1500" dirty="0">
              <a:latin typeface="Times New Roman" panose="02020603050405020304" pitchFamily="18" charset="0"/>
              <a:ea typeface="DFPOP-SB"/>
            </a:endParaRPr>
          </a:p>
          <a:p>
            <a:r>
              <a:rPr lang="en-US" sz="1500" dirty="0">
                <a:latin typeface="Times New Roman" panose="02020603050405020304" pitchFamily="18" charset="0"/>
              </a:rPr>
              <a:t>More flexible than </a:t>
            </a:r>
            <a:r>
              <a:rPr lang="en-US" sz="1500" dirty="0" err="1">
                <a:latin typeface="Times New Roman" panose="02020603050405020304" pitchFamily="18" charset="0"/>
              </a:rPr>
              <a:t>LoadPNG</a:t>
            </a:r>
            <a:r>
              <a:rPr lang="en-US" sz="1500" dirty="0">
                <a:latin typeface="Times New Roman" panose="02020603050405020304" pitchFamily="18" charset="0"/>
              </a:rPr>
              <a:t> as it can handle both JPG, PNG etc. </a:t>
            </a:r>
          </a:p>
          <a:p>
            <a:r>
              <a:rPr lang="en-US" sz="1500" dirty="0">
                <a:latin typeface="Times New Roman" panose="02020603050405020304" pitchFamily="18" charset="0"/>
              </a:rPr>
              <a:t>Processing and writing back the processed image is also easier</a:t>
            </a:r>
          </a:p>
          <a:p>
            <a:endParaRPr lang="en-IN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AA04A-2B95-1657-3F63-0C291677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39" y="988433"/>
            <a:ext cx="2485493" cy="366862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F29F-6095-5896-30F2-9B53606D4A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700"/>
          </a:p>
        </p:txBody>
      </p:sp>
      <p:pic>
        <p:nvPicPr>
          <p:cNvPr id="10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F9ADE2A9-B22B-1579-EEBC-C28FF09B1D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91" y="4161417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4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49" y="599674"/>
            <a:ext cx="8259947" cy="413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/>
              <a:t>GitHub Actions is </a:t>
            </a:r>
            <a:r>
              <a:rPr lang="en-IN" b="1" dirty="0"/>
              <a:t>a continuous integration and continuous delivery (CI/CD) platform, allows to automate build, test, and deployment pipeline</a:t>
            </a:r>
            <a:r>
              <a:rPr lang="en-IN" dirty="0"/>
              <a:t>. 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b="1" dirty="0"/>
              <a:t>GitHub Actions components: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Workflows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A configurable automated process, run one or more jobs. build and test our code in parallel and merge it via pull/push to the project repository.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Events: </a:t>
            </a:r>
            <a:r>
              <a:rPr lang="en-IN" dirty="0"/>
              <a:t>A specific activity in a repository that triggers a workflow run. Can be activity originated from GitHub on a pull request, opens an issue, or pushes a commit to a repository.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Jobs: </a:t>
            </a:r>
            <a:r>
              <a:rPr lang="en-IN" dirty="0"/>
              <a:t>A set of </a:t>
            </a:r>
            <a:r>
              <a:rPr lang="en-IN" i="1" dirty="0"/>
              <a:t>steps</a:t>
            </a:r>
            <a:r>
              <a:rPr lang="en-IN" dirty="0"/>
              <a:t> in a workflow that execute on the same runner, executed in order and are dependent on each other, and can share data from one step to another. Example:  Step1 builds application, step2 tests the built application, when all Jobs execute in parallel the packaging job will run finally.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Actions: </a:t>
            </a:r>
            <a:r>
              <a:rPr lang="en-IN" dirty="0"/>
              <a:t>A custom application for the GitHub Actions platform, performs a complex but frequently repeated task. An action can pull git repository from GitHub, we can write our own actions.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Runners: </a:t>
            </a:r>
            <a:r>
              <a:rPr lang="en-IN" dirty="0"/>
              <a:t>A server that runs workflows when triggered. Each runner can run a single job at a time.</a:t>
            </a: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98074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GitHub Actions CI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665" y="4789822"/>
            <a:ext cx="840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[1] </a:t>
            </a:r>
            <a:r>
              <a:rPr lang="en-US" sz="900" dirty="0">
                <a:solidFill>
                  <a:srgbClr val="FF0000"/>
                </a:solidFill>
                <a:hlinkClick r:id="rId3"/>
              </a:rPr>
              <a:t>https://docs.github.com/en/actions/learn-github-actions/understanding-github-actions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136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50" y="767766"/>
            <a:ext cx="4549021" cy="37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/>
              <a:t>For our project </a:t>
            </a:r>
            <a:r>
              <a:rPr lang="en-IN" b="1" dirty="0"/>
              <a:t>Continuous Integration</a:t>
            </a:r>
            <a:r>
              <a:rPr lang="en-IN" dirty="0"/>
              <a:t>, </a:t>
            </a:r>
            <a:r>
              <a:rPr lang="en-IN" b="1" dirty="0"/>
              <a:t>seamless handling </a:t>
            </a:r>
            <a:r>
              <a:rPr lang="en-IN" dirty="0"/>
              <a:t>and </a:t>
            </a:r>
            <a:r>
              <a:rPr lang="en-IN" b="1" dirty="0"/>
              <a:t>parallel working </a:t>
            </a:r>
            <a:r>
              <a:rPr lang="en-IN" dirty="0"/>
              <a:t>we created GitHub project repository[1] and used it’s component as per our project requirement.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Single workflow with one job is used, job: “build” involve multiple steps to install, run build for CUDA and </a:t>
            </a:r>
            <a:r>
              <a:rPr lang="en-IN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OpenMP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make.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 build and test our code in parallel and merge it via pull/push to the project repository.</a:t>
            </a:r>
          </a:p>
          <a:p>
            <a:pPr marL="139700">
              <a:spcBef>
                <a:spcPts val="600"/>
              </a:spcBef>
              <a:buClr>
                <a:schemeClr val="dk1"/>
              </a:buClr>
              <a:buSzPts val="1400"/>
            </a:pPr>
            <a:endParaRPr lang="en-IN" sz="1200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28575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20565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GitHub Actions CI Personalization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388" y="4789822"/>
            <a:ext cx="406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0000"/>
                </a:solidFill>
              </a:rPr>
              <a:t>[1] </a:t>
            </a:r>
            <a:r>
              <a:rPr lang="en-US" sz="1000" dirty="0">
                <a:solidFill>
                  <a:srgbClr val="FF0000"/>
                </a:solidFill>
              </a:rPr>
              <a:t>https://github.com/prakash90om/MLOps_HPC_Image_Processing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1587" y="4774146"/>
            <a:ext cx="336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Project Schema file: </a:t>
            </a:r>
            <a:r>
              <a:rPr lang="en-IN" sz="1100" dirty="0" err="1"/>
              <a:t>github</a:t>
            </a:r>
            <a:r>
              <a:rPr lang="en-IN" sz="1100" dirty="0"/>
              <a:t>/workflows/</a:t>
            </a:r>
            <a:r>
              <a:rPr lang="en-IN" sz="1100" dirty="0" err="1"/>
              <a:t>cmake.yml</a:t>
            </a:r>
            <a:endParaRPr lang="en-IN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02" y="594758"/>
            <a:ext cx="3990134" cy="3912453"/>
          </a:xfrm>
          <a:prstGeom prst="rect">
            <a:avLst/>
          </a:prstGeom>
        </p:spPr>
      </p:pic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2C8FF393-0440-738B-98BB-045B806422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388" y="3915070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40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7E690-AE68-C9CB-D13A-ADDE4424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73" y="491346"/>
            <a:ext cx="3460439" cy="112471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228" cy="2425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54864"/>
            <a:ext cx="884223" cy="174721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A0386A-3876-1662-D4B1-8D1A42C2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77" y="615835"/>
            <a:ext cx="4190207" cy="122563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5488"/>
            <a:ext cx="455228" cy="2718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E5CA-EA93-E5A6-4093-6CF8030CC2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4864" y="2537460"/>
            <a:ext cx="3429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0EED5-7E95-95D5-8852-135FAA55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9" y="1571338"/>
            <a:ext cx="4190206" cy="2000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70E40-D3A8-0ACC-D3E7-F56ED1E7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44" y="2571749"/>
            <a:ext cx="4190207" cy="1466571"/>
          </a:xfrm>
          <a:prstGeom prst="rect">
            <a:avLst/>
          </a:prstGeom>
        </p:spPr>
      </p:pic>
      <p:pic>
        <p:nvPicPr>
          <p:cNvPr id="73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C7AE6146-526F-0F09-3578-0321A36C29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395" y="4222171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412;p14" descr="Indian Institute of Science">
            <a:extLst>
              <a:ext uri="{FF2B5EF4-FFF2-40B4-BE49-F238E27FC236}">
                <a16:creationId xmlns:a16="http://schemas.microsoft.com/office/drawing/2014/main" id="{5E393555-8CAE-3A93-3A5A-87648C7AAF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36774" y="3870189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98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6461-2077-7D71-8FB4-00697824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F01B-A5D3-7D15-3520-29FF9EBA1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1.	</a:t>
            </a:r>
            <a:r>
              <a:rPr lang="fr-FR" dirty="0" err="1"/>
              <a:t>LodePNG</a:t>
            </a:r>
            <a:r>
              <a:rPr lang="fr-FR" dirty="0"/>
              <a:t> Documentation: https://lodev.org/lodepng</a:t>
            </a:r>
          </a:p>
          <a:p>
            <a:pPr marL="114300" indent="0">
              <a:buNone/>
            </a:pPr>
            <a:r>
              <a:rPr lang="fr-FR" dirty="0"/>
              <a:t>2.	</a:t>
            </a:r>
            <a:r>
              <a:rPr lang="fr-FR" dirty="0" err="1"/>
              <a:t>OpenMP</a:t>
            </a:r>
            <a:r>
              <a:rPr lang="fr-FR" dirty="0"/>
              <a:t> Documentation: https://www.openmp.org/spec-html/5.0/openmp.html</a:t>
            </a:r>
          </a:p>
          <a:p>
            <a:pPr marL="114300" indent="0">
              <a:buNone/>
            </a:pPr>
            <a:r>
              <a:rPr lang="fr-FR" dirty="0"/>
              <a:t>3.	GitHub Actions: https://docs.github.com/en/actions</a:t>
            </a:r>
          </a:p>
          <a:p>
            <a:pPr marL="114300" indent="0">
              <a:buNone/>
            </a:pPr>
            <a:r>
              <a:rPr lang="fr-FR" dirty="0"/>
              <a:t>4.	CUDA: https://docs.nvidia.com/cuda/cuda-c-programming-guide/index.html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05E5-E59B-1F3E-3D23-EE3591EDD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6C9460F6-07D7-37CC-F109-E137756431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632" y="399257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2;p14" descr="Indian Institute of Science">
            <a:extLst>
              <a:ext uri="{FF2B5EF4-FFF2-40B4-BE49-F238E27FC236}">
                <a16:creationId xmlns:a16="http://schemas.microsoft.com/office/drawing/2014/main" id="{6D400534-ACED-5B9C-17CE-4E2C585F48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802" y="3910212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54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ctrTitle"/>
          </p:nvPr>
        </p:nvSpPr>
        <p:spPr>
          <a:xfrm>
            <a:off x="367200" y="112941"/>
            <a:ext cx="8409600" cy="131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b="1"/>
              <a:t>Thank You!</a:t>
            </a:r>
            <a:endParaRPr sz="4400" b="1"/>
          </a:p>
        </p:txBody>
      </p:sp>
      <p:pic>
        <p:nvPicPr>
          <p:cNvPr id="412" name="Google Shape;412;p14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329" y="3586707"/>
            <a:ext cx="1094968" cy="108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900" y="3588327"/>
            <a:ext cx="2040955" cy="108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443107" y="28953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Background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282137" y="919460"/>
            <a:ext cx="833509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Deep CNN have performed remarkably good on many Computer Vision (Image dataset) tasks.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But, these Neural Networks, need a heavily big amount of dataset, to get good performance (to learn fine tuned parameters).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use these Neural Networks, when we have Limited Data (Image data)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I get more data, if I don’t have “more data”?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 augmentation is a technique that is used to artificially expand the data-set.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Augmentation consists of techniques that rotates/flips/zoom etc. the datasets.</a:t>
            </a: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942259A3-F2C9-580A-D380-E128A300DF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67" y="4038390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6;p1" descr="Indian Institute of Science">
            <a:extLst>
              <a:ext uri="{FF2B5EF4-FFF2-40B4-BE49-F238E27FC236}">
                <a16:creationId xmlns:a16="http://schemas.microsoft.com/office/drawing/2014/main" id="{DD4C72EF-28DF-CE27-D837-C4DF4D8C8B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7907" y="3868792"/>
            <a:ext cx="1156856" cy="105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6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606139" y="31506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Google Shape;198;p4">
            <a:extLst>
              <a:ext uri="{FF2B5EF4-FFF2-40B4-BE49-F238E27FC236}">
                <a16:creationId xmlns:a16="http://schemas.microsoft.com/office/drawing/2014/main" id="{170105FD-D835-40DF-8615-FAED3E49ED85}"/>
              </a:ext>
            </a:extLst>
          </p:cNvPr>
          <p:cNvSpPr txBox="1"/>
          <p:nvPr/>
        </p:nvSpPr>
        <p:spPr>
          <a:xfrm>
            <a:off x="422515" y="890146"/>
            <a:ext cx="779134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incurs a lot of overhead when operating using sequential algorithm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with sequential algorithm can no longer rely on technology scaling to improve performance.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applications exhibits high degree of parallelism and are excellent source for multi-core platform.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challenge of parallel processing is not only aim to high performance but is to give solution in less time and better utilization of resources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6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388585" y="1053013"/>
            <a:ext cx="7917902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Performance Computing helps address this increasing demand for processing speed and analyzing/processing huge amount of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try to parallelize different image augmentation techniques by leveraging HPC based implementation and bring down the runtime.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Rotation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Flip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Wrapping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Zooming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focusses on comparison between a normal implementation v/s HPC based implementation.</a:t>
            </a: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466736" y="313233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Proposed Solution</a:t>
            </a: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7" cy="5143500"/>
            <a:chOff x="1" y="0"/>
            <a:chExt cx="12191996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4913906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FA106-351B-7D63-FE7C-74C18750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1" y="496799"/>
            <a:ext cx="8085623" cy="1120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19B91-6C43-2ADF-0134-5996D108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072" y="1714501"/>
            <a:ext cx="3761184" cy="24921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Multithreading implementation.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Master thread executes sequential sections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Master thread forks slave threads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Parallel sections of the code is divided among these slave threads which execute them concurrently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#pragma </a:t>
            </a:r>
            <a:r>
              <a:rPr lang="en-US" sz="12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omp</a:t>
            </a: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directive indicates parallel block of code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DC08FB8-8522-835F-1273-C5750E9B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579664"/>
            <a:ext cx="4505494" cy="1869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ABA87-333F-3782-2443-5609EA728730}"/>
              </a:ext>
            </a:extLst>
          </p:cNvPr>
          <p:cNvSpPr txBox="1"/>
          <p:nvPr/>
        </p:nvSpPr>
        <p:spPr>
          <a:xfrm>
            <a:off x="4911328" y="3590693"/>
            <a:ext cx="3913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https://en.wikipedia.org/wiki/OpenMP</a:t>
            </a:r>
            <a:endParaRPr lang="en-IN" sz="900" dirty="0"/>
          </a:p>
        </p:txBody>
      </p:sp>
      <p:pic>
        <p:nvPicPr>
          <p:cNvPr id="15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445A3441-1B77-B4B7-5D17-CF2E7071C4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32" y="399257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6;p1" descr="Indian Institute of Science">
            <a:extLst>
              <a:ext uri="{FF2B5EF4-FFF2-40B4-BE49-F238E27FC236}">
                <a16:creationId xmlns:a16="http://schemas.microsoft.com/office/drawing/2014/main" id="{84076C14-E95D-BFFB-DDD1-332C8829AB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7309" y="3812965"/>
            <a:ext cx="1156856" cy="105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51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7" cy="5143500"/>
            <a:chOff x="1" y="0"/>
            <a:chExt cx="1219199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4913906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9E0B9-221C-872C-6F26-092F0CED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2" y="166099"/>
            <a:ext cx="8085623" cy="1120500"/>
          </a:xfrm>
        </p:spPr>
        <p:txBody>
          <a:bodyPr anchor="t">
            <a:normAutofit/>
          </a:bodyPr>
          <a:lstStyle/>
          <a:p>
            <a:r>
              <a:rPr lang="en-US" dirty="0"/>
              <a:t>OpenMP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0567-3093-62F2-A5C8-AB58E9F0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11" y="983714"/>
            <a:ext cx="3950296" cy="16391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alpha val="60000"/>
                  </a:schemeClr>
                </a:solidFill>
              </a:rPr>
              <a:t>Vertical and horizontal flipping of images</a:t>
            </a:r>
          </a:p>
          <a:p>
            <a:r>
              <a:rPr lang="en-US" sz="1500" dirty="0">
                <a:solidFill>
                  <a:schemeClr val="tx1">
                    <a:alpha val="60000"/>
                  </a:schemeClr>
                </a:solidFill>
              </a:rPr>
              <a:t>Task of modifying pixel value is shared among different threads</a:t>
            </a:r>
          </a:p>
          <a:p>
            <a:pPr marL="114300" indent="0">
              <a:buNone/>
            </a:pPr>
            <a:endParaRPr lang="en-US" sz="15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2C25B-73EB-C4C2-3BCB-F7D2D918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31" y="876319"/>
            <a:ext cx="4088694" cy="16763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485E-BB82-B871-FDCD-1D0DB40EA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0628" y="4781759"/>
            <a:ext cx="1968300" cy="259347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000000">
                    <a:alpha val="60000"/>
                  </a:srgbClr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600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3AE43-FB3C-D840-2593-B40355A7C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4" y="2677327"/>
            <a:ext cx="4005590" cy="1639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A482C1-1960-7996-B22F-1AF78951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31" y="2714906"/>
            <a:ext cx="4088694" cy="1601537"/>
          </a:xfrm>
          <a:prstGeom prst="rect">
            <a:avLst/>
          </a:prstGeom>
        </p:spPr>
      </p:pic>
      <p:pic>
        <p:nvPicPr>
          <p:cNvPr id="20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6F55D708-CC86-0E70-19C5-E9C94C4BB9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228403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412;p14" descr="Indian Institute of Science">
            <a:extLst>
              <a:ext uri="{FF2B5EF4-FFF2-40B4-BE49-F238E27FC236}">
                <a16:creationId xmlns:a16="http://schemas.microsoft.com/office/drawing/2014/main" id="{36876009-9546-7B96-3EA0-9C76EA822C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0043" y="4121040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4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7" cy="5143500"/>
            <a:chOff x="1" y="0"/>
            <a:chExt cx="1219199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4913906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2A0BF-3D46-8C93-D53A-C00894C0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05" y="151950"/>
            <a:ext cx="8085623" cy="1120500"/>
          </a:xfrm>
        </p:spPr>
        <p:txBody>
          <a:bodyPr anchor="t">
            <a:normAutofit/>
          </a:bodyPr>
          <a:lstStyle/>
          <a:p>
            <a:r>
              <a:rPr lang="en-US" dirty="0"/>
              <a:t>CUDA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7E24-FBF2-CD17-592E-C8074695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27" y="707429"/>
            <a:ext cx="5042580" cy="137413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Parallel programming which leverages the power 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of GPU </a:t>
            </a: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GPUs have lower clock speed, but since they have huge number of cores, they can efficiently perform parallel processing</a:t>
            </a:r>
          </a:p>
          <a:p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Threads are arranged in n dimensions within n dimensional blocks arranged as grids. These are executed by Streaming Processors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F5D4382-87DA-EFDE-0C6C-123E8F67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97" y="706361"/>
            <a:ext cx="2309621" cy="249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8FF0-2953-F6FA-0094-34002452D3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0628" y="4781759"/>
            <a:ext cx="1968300" cy="259347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000000">
                    <a:alpha val="60000"/>
                  </a:srgbClr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600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5" name="AutoShape 2" descr="Schematic illustration of GPU architecture and programming elements. |  Download Scientific Diagram">
            <a:extLst>
              <a:ext uri="{FF2B5EF4-FFF2-40B4-BE49-F238E27FC236}">
                <a16:creationId xmlns:a16="http://schemas.microsoft.com/office/drawing/2014/main" id="{76F57992-BCF4-F279-7922-38E465B08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2F06F-B1BB-075F-BDB2-86039701FC0B}"/>
              </a:ext>
            </a:extLst>
          </p:cNvPr>
          <p:cNvSpPr txBox="1"/>
          <p:nvPr/>
        </p:nvSpPr>
        <p:spPr>
          <a:xfrm>
            <a:off x="5330283" y="3371960"/>
            <a:ext cx="323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 : https://www.researchgate.net/figure/Schematic-illustration-of-GPU-architecture-and-programming-elements_fig4_274838864</a:t>
            </a:r>
            <a:endParaRPr lang="en-IN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E7EE6E-2810-52F2-CADF-E1C2BF2E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5" y="2336158"/>
            <a:ext cx="4389909" cy="1726742"/>
          </a:xfrm>
          <a:prstGeom prst="rect">
            <a:avLst/>
          </a:prstGeom>
        </p:spPr>
      </p:pic>
      <p:pic>
        <p:nvPicPr>
          <p:cNvPr id="17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86A1ECEC-91D0-0713-F084-F94DC37B19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632" y="414452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2;p14" descr="Indian Institute of Science">
            <a:extLst>
              <a:ext uri="{FF2B5EF4-FFF2-40B4-BE49-F238E27FC236}">
                <a16:creationId xmlns:a16="http://schemas.microsoft.com/office/drawing/2014/main" id="{5ADB708B-1062-35E9-4482-F4A4A56D03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8400" y="3827846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68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2A0BF-3D46-8C93-D53A-C00894C0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 dirty="0"/>
              <a:t>CUDA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7E24-FBF2-CD17-592E-C8074695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775" y="1521115"/>
            <a:ext cx="3719225" cy="2938330"/>
          </a:xfrm>
        </p:spPr>
        <p:txBody>
          <a:bodyPr>
            <a:normAutofit/>
          </a:bodyPr>
          <a:lstStyle/>
          <a:p>
            <a:r>
              <a:rPr lang="en-US" sz="1500" dirty="0"/>
              <a:t>Horizontal, vertical flipping, rotation and scaling up/down of images</a:t>
            </a:r>
          </a:p>
          <a:p>
            <a:r>
              <a:rPr lang="en-US" sz="1500" dirty="0"/>
              <a:t>Kernel call with 2D grid of blocks .</a:t>
            </a:r>
          </a:p>
          <a:p>
            <a:pPr lvl="1"/>
            <a:r>
              <a:rPr lang="en-US" sz="1500" dirty="0"/>
              <a:t>32x32 threads in each block. Each block handles height/32*width/32 pixels</a:t>
            </a:r>
          </a:p>
          <a:p>
            <a:pPr marL="114300" indent="0">
              <a:buNone/>
            </a:pPr>
            <a:endParaRPr lang="en-US" sz="1500" dirty="0"/>
          </a:p>
          <a:p>
            <a:pPr lvl="1"/>
            <a:endParaRPr lang="en-US" sz="1500" dirty="0"/>
          </a:p>
          <a:p>
            <a:endParaRPr lang="en-US" sz="1500" dirty="0"/>
          </a:p>
          <a:p>
            <a:pPr marL="114300" indent="0">
              <a:buNone/>
            </a:pPr>
            <a:endParaRPr lang="en-US" sz="1500" dirty="0"/>
          </a:p>
          <a:p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15365-08FF-BE55-70D3-EECBC1FE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4" y="3060538"/>
            <a:ext cx="7630751" cy="10683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8FF0-2953-F6FA-0094-34002452D3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700"/>
          </a:p>
        </p:txBody>
      </p:sp>
      <p:sp>
        <p:nvSpPr>
          <p:cNvPr id="5" name="AutoShape 2" descr="Schematic illustration of GPU architecture and programming elements. |  Download Scientific Diagram">
            <a:extLst>
              <a:ext uri="{FF2B5EF4-FFF2-40B4-BE49-F238E27FC236}">
                <a16:creationId xmlns:a16="http://schemas.microsoft.com/office/drawing/2014/main" id="{76F57992-BCF4-F279-7922-38E465B08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EE33BF9D-F5D0-00B9-F520-A84E463185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91" y="4161737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2;p14" descr="Indian Institute of Science">
            <a:extLst>
              <a:ext uri="{FF2B5EF4-FFF2-40B4-BE49-F238E27FC236}">
                <a16:creationId xmlns:a16="http://schemas.microsoft.com/office/drawing/2014/main" id="{54863E2B-F8F3-543C-D142-D00E6B728E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9031" y="3997005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62629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44A3A-BFA5-DA14-A302-18DA0B09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70810"/>
            <a:ext cx="7900987" cy="6130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Rotate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52301-C78A-F0BD-65D7-107EAA25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41" y="1765679"/>
            <a:ext cx="4503518" cy="29610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5E8E-5A38-1D3B-D922-5AD0DE4DCA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7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6C0899D-26F5-A270-4117-4DEAD5EE56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32" y="399257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2;p14" descr="Indian Institute of Science">
            <a:extLst>
              <a:ext uri="{FF2B5EF4-FFF2-40B4-BE49-F238E27FC236}">
                <a16:creationId xmlns:a16="http://schemas.microsoft.com/office/drawing/2014/main" id="{9A2B0622-E3B6-4038-B811-1BFE5F95DD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4394" y="3827846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96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1062</Words>
  <Application>Microsoft Office PowerPoint</Application>
  <PresentationFormat>On-screen Show (16:9)</PresentationFormat>
  <Paragraphs>107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Arial</vt:lpstr>
      <vt:lpstr>Wingdings</vt:lpstr>
      <vt:lpstr>Noto Sans Symbols</vt:lpstr>
      <vt:lpstr>Calibri</vt:lpstr>
      <vt:lpstr>Montserrat</vt:lpstr>
      <vt:lpstr>Retrospect</vt:lpstr>
      <vt:lpstr>Office Theme</vt:lpstr>
      <vt:lpstr>Impact of leveraging HPC in Image Processing</vt:lpstr>
      <vt:lpstr>Problem Background</vt:lpstr>
      <vt:lpstr>Problem Statement</vt:lpstr>
      <vt:lpstr>PowerPoint Presentation</vt:lpstr>
      <vt:lpstr>OpenMP</vt:lpstr>
      <vt:lpstr>OpenMP Implementation</vt:lpstr>
      <vt:lpstr>CUDA</vt:lpstr>
      <vt:lpstr>CUDA Implementation</vt:lpstr>
      <vt:lpstr>Rotate images</vt:lpstr>
      <vt:lpstr>Scaling images</vt:lpstr>
      <vt:lpstr>Experiments for loading and saving data</vt:lpstr>
      <vt:lpstr>STB Image libraries</vt:lpstr>
      <vt:lpstr>PowerPoint Presentation</vt:lpstr>
      <vt:lpstr>PowerPoint Presentation</vt:lpstr>
      <vt:lpstr>Results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Accidents Severity Prediction</dc:title>
  <dc:creator>Jamsheed</dc:creator>
  <cp:lastModifiedBy>Ankitha M</cp:lastModifiedBy>
  <cp:revision>32</cp:revision>
  <dcterms:modified xsi:type="dcterms:W3CDTF">2022-07-05T08:51:01Z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D:\Naren\IISc\Term-Jan22\DA-224-PML\Assignments\MiniProject-2\Deliverables\MP2_Team1_FinalPresentation.pptx</vt:lpwstr>
  </property>
</Properties>
</file>