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3" r:id="rId4"/>
    <p:sldId id="265" r:id="rId5"/>
    <p:sldId id="267" r:id="rId6"/>
    <p:sldId id="258" r:id="rId7"/>
    <p:sldId id="259" r:id="rId8"/>
    <p:sldId id="260" r:id="rId9"/>
    <p:sldId id="266" r:id="rId10"/>
    <p:sldId id="261" r:id="rId11"/>
    <p:sldId id="264" r:id="rId12"/>
    <p:sldId id="268" r:id="rId13"/>
    <p:sldId id="262"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D5B29E-50F5-4A5E-B96B-B1484DEE74E8}">
          <p14:sldIdLst>
            <p14:sldId id="256"/>
            <p14:sldId id="257"/>
            <p14:sldId id="263"/>
            <p14:sldId id="265"/>
            <p14:sldId id="267"/>
            <p14:sldId id="258"/>
            <p14:sldId id="259"/>
            <p14:sldId id="260"/>
            <p14:sldId id="266"/>
            <p14:sldId id="261"/>
            <p14:sldId id="264"/>
            <p14:sldId id="26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57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5FAC-55C0-4F64-F252-9CC9F53EB9C4}"/>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8D2DF7A4-353C-05C6-0CFA-396C5FC25D5C}"/>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50447D-4BDC-3E98-A5B6-9627197B111B}"/>
              </a:ext>
            </a:extLst>
          </p:cNvPr>
          <p:cNvSpPr>
            <a:spLocks noGrp="1"/>
          </p:cNvSpPr>
          <p:nvPr>
            <p:ph type="dt" sz="half" idx="10"/>
          </p:nvPr>
        </p:nvSpPr>
        <p:spPr/>
        <p:txBody>
          <a:bodyPr/>
          <a:lstStyle/>
          <a:p>
            <a:fld id="{FE18753B-D3B5-4C6C-AFF4-B3328729E078}" type="datetimeFigureOut">
              <a:rPr lang="en-IN" smtClean="0"/>
              <a:t>11-12-2023</a:t>
            </a:fld>
            <a:endParaRPr lang="en-IN"/>
          </a:p>
        </p:txBody>
      </p:sp>
      <p:sp>
        <p:nvSpPr>
          <p:cNvPr id="5" name="Footer Placeholder 4">
            <a:extLst>
              <a:ext uri="{FF2B5EF4-FFF2-40B4-BE49-F238E27FC236}">
                <a16:creationId xmlns:a16="http://schemas.microsoft.com/office/drawing/2014/main" id="{052AEAB3-B5B4-8060-7E9C-2CFF35A2D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85361-94BF-7744-4B85-697EDF1AEE54}"/>
              </a:ext>
            </a:extLst>
          </p:cNvPr>
          <p:cNvSpPr>
            <a:spLocks noGrp="1"/>
          </p:cNvSpPr>
          <p:nvPr>
            <p:ph type="sldNum" sz="quarter" idx="12"/>
          </p:nvPr>
        </p:nvSpPr>
        <p:spPr/>
        <p:txBody>
          <a:bodyPr/>
          <a:lstStyle/>
          <a:p>
            <a:fld id="{2FFFAD1B-90F7-4151-AE81-650ED0D0EEBD}" type="slidenum">
              <a:rPr lang="en-IN" smtClean="0"/>
              <a:t>‹#›</a:t>
            </a:fld>
            <a:endParaRPr lang="en-IN"/>
          </a:p>
        </p:txBody>
      </p:sp>
    </p:spTree>
    <p:extLst>
      <p:ext uri="{BB962C8B-B14F-4D97-AF65-F5344CB8AC3E}">
        <p14:creationId xmlns:p14="http://schemas.microsoft.com/office/powerpoint/2010/main" val="1130232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1428423"/>
            <a:ext cx="7477601" cy="1666399"/>
          </a:xfrm>
          <a:prstGeom prst="rect">
            <a:avLst/>
          </a:prstGeom>
          <a:noFill/>
          <a:ln/>
        </p:spPr>
        <p:txBody>
          <a:bodyPr wrap="square" rtlCol="0" anchor="t"/>
          <a:lstStyle/>
          <a:p>
            <a:pPr marL="0" indent="0">
              <a:lnSpc>
                <a:spcPts val="6561"/>
              </a:lnSpc>
              <a:buNone/>
            </a:pPr>
            <a:r>
              <a:rPr lang="en-US" sz="5249" dirty="0">
                <a:solidFill>
                  <a:srgbClr val="272D45"/>
                </a:solidFill>
                <a:latin typeface="Kanit" pitchFamily="34" charset="0"/>
                <a:ea typeface="Kanit" pitchFamily="34" charset="-122"/>
                <a:cs typeface="Kanit" pitchFamily="34" charset="-120"/>
              </a:rPr>
              <a:t>Pothole detection using AI—Team 6</a:t>
            </a:r>
            <a:endParaRPr lang="en-US" sz="5249" dirty="0"/>
          </a:p>
        </p:txBody>
      </p:sp>
      <p:sp>
        <p:nvSpPr>
          <p:cNvPr id="5" name="Text 3"/>
          <p:cNvSpPr/>
          <p:nvPr/>
        </p:nvSpPr>
        <p:spPr>
          <a:xfrm>
            <a:off x="833198" y="3759398"/>
            <a:ext cx="7477601" cy="710803"/>
          </a:xfrm>
          <a:prstGeom prst="rect">
            <a:avLst/>
          </a:prstGeom>
          <a:noFill/>
          <a:ln/>
        </p:spPr>
        <p:txBody>
          <a:bodyPr wrap="square" rtlCol="0" anchor="t"/>
          <a:lstStyle/>
          <a:p>
            <a:pPr algn="just">
              <a:lnSpc>
                <a:spcPts val="2799"/>
              </a:lnSpc>
            </a:pPr>
            <a:r>
              <a:rPr lang="en-US" sz="2000" dirty="0">
                <a:latin typeface="Epilogue" pitchFamily="34" charset="0"/>
                <a:ea typeface="Epilogue" pitchFamily="34" charset="-122"/>
                <a:cs typeface="Epilogue" pitchFamily="34" charset="-120"/>
              </a:rPr>
              <a:t>Potholes on roads can cause severe accidents, damage vehicles, and lead to traffic congestion. The use of AI in pothole detection systems can help mitigate these issues and ensure safer roads for all.</a:t>
            </a:r>
          </a:p>
          <a:p>
            <a:pPr algn="just"/>
            <a:r>
              <a:rPr lang="en-US" sz="2000" b="0" i="0" dirty="0">
                <a:effectLst/>
                <a:latin typeface="Söhne"/>
              </a:rPr>
              <a:t>Potholes pose a ubiquitous challenge on roadways worldwide, causing a myriad of issues that extend beyond mere inconvenience.</a:t>
            </a:r>
          </a:p>
          <a:p>
            <a:pPr algn="just"/>
            <a:r>
              <a:rPr lang="en-US" sz="2000" b="0" i="0" dirty="0">
                <a:effectLst/>
                <a:latin typeface="Söhne"/>
              </a:rPr>
              <a:t>The detrimental effects include compromised road safety, increased vehicle maintenance costs, and a strain on overall infrastructure integrity.</a:t>
            </a:r>
          </a:p>
          <a:p>
            <a:pPr algn="just"/>
            <a:r>
              <a:rPr lang="en-US" sz="2000" b="0" i="0" dirty="0">
                <a:effectLst/>
                <a:latin typeface="Söhne"/>
              </a:rPr>
              <a:t>As we navigate through this presentation, we'll explore how innovative Pothole Detection Systems offer a smart and transformative solution to reduce these challenges and improve the road safety.</a:t>
            </a:r>
          </a:p>
          <a:p>
            <a:pPr>
              <a:lnSpc>
                <a:spcPts val="2799"/>
              </a:lnSpc>
            </a:pP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pPr marL="285750" indent="-285750">
              <a:buFont typeface="Wingdings" panose="05000000000000000000" pitchFamily="2" charset="2"/>
              <a:buChar char="Ø"/>
            </a:pPr>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pPr marL="285750" indent="-285750">
              <a:buFont typeface="Wingdings" panose="05000000000000000000" pitchFamily="2" charset="2"/>
              <a:buChar char="Ø"/>
            </a:pPr>
            <a:endParaRPr lang="en-IN" dirty="0"/>
          </a:p>
        </p:txBody>
      </p:sp>
      <p:sp>
        <p:nvSpPr>
          <p:cNvPr id="4" name="Text 2"/>
          <p:cNvSpPr/>
          <p:nvPr/>
        </p:nvSpPr>
        <p:spPr>
          <a:xfrm>
            <a:off x="2037993" y="2173724"/>
            <a:ext cx="5905500" cy="694373"/>
          </a:xfrm>
          <a:prstGeom prst="rect">
            <a:avLst/>
          </a:prstGeom>
          <a:noFill/>
          <a:ln/>
        </p:spPr>
        <p:txBody>
          <a:bodyPr wrap="none" rtlCol="0" anchor="t"/>
          <a:lstStyle/>
          <a:p>
            <a:pPr>
              <a:lnSpc>
                <a:spcPts val="5468"/>
              </a:lnSpc>
            </a:pPr>
            <a:r>
              <a:rPr lang="en-US" sz="4374" dirty="0">
                <a:solidFill>
                  <a:srgbClr val="272D45"/>
                </a:solidFill>
                <a:latin typeface="Kanit" pitchFamily="34" charset="0"/>
                <a:ea typeface="Kanit" pitchFamily="34" charset="-122"/>
                <a:cs typeface="Kanit" pitchFamily="34" charset="-120"/>
              </a:rPr>
              <a:t>Benefits and Challenges</a:t>
            </a:r>
            <a:endParaRPr lang="en-US" sz="4374" dirty="0"/>
          </a:p>
        </p:txBody>
      </p:sp>
      <p:sp>
        <p:nvSpPr>
          <p:cNvPr id="5" name="Text 3"/>
          <p:cNvSpPr/>
          <p:nvPr/>
        </p:nvSpPr>
        <p:spPr>
          <a:xfrm>
            <a:off x="2037993" y="3423523"/>
            <a:ext cx="4732020" cy="347186"/>
          </a:xfrm>
          <a:prstGeom prst="rect">
            <a:avLst/>
          </a:prstGeom>
          <a:noFill/>
          <a:ln/>
        </p:spPr>
        <p:txBody>
          <a:bodyPr wrap="none" rtlCol="0" anchor="t"/>
          <a:lstStyle/>
          <a:p>
            <a:pPr marL="342900" indent="-342900">
              <a:lnSpc>
                <a:spcPts val="2734"/>
              </a:lnSpc>
              <a:buFont typeface="Wingdings" panose="05000000000000000000" pitchFamily="2" charset="2"/>
              <a:buChar char="Ø"/>
            </a:pPr>
            <a:r>
              <a:rPr lang="en-US" sz="2187" dirty="0">
                <a:solidFill>
                  <a:srgbClr val="272D45"/>
                </a:solidFill>
                <a:latin typeface="Kanit" pitchFamily="34" charset="0"/>
                <a:ea typeface="Kanit" pitchFamily="34" charset="-122"/>
                <a:cs typeface="Kanit" pitchFamily="34" charset="-120"/>
              </a:rPr>
              <a:t>Benefits of AI-based Pothole Detection</a:t>
            </a:r>
            <a:endParaRPr lang="en-US" sz="2187" dirty="0"/>
          </a:p>
        </p:txBody>
      </p:sp>
      <p:sp>
        <p:nvSpPr>
          <p:cNvPr id="6" name="Text 4"/>
          <p:cNvSpPr/>
          <p:nvPr/>
        </p:nvSpPr>
        <p:spPr>
          <a:xfrm>
            <a:off x="2393394" y="4020622"/>
            <a:ext cx="4650819" cy="355402"/>
          </a:xfrm>
          <a:prstGeom prst="rect">
            <a:avLst/>
          </a:prstGeom>
          <a:noFill/>
          <a:ln/>
        </p:spPr>
        <p:txBody>
          <a:bodyPr wrap="none" rtlCol="0" anchor="t"/>
          <a:lstStyle/>
          <a:p>
            <a:pPr marL="342900" indent="-342900" algn="l">
              <a:lnSpc>
                <a:spcPts val="2799"/>
              </a:lnSpc>
              <a:buSzPct val="100000"/>
              <a:buFont typeface="Wingdings" panose="05000000000000000000" pitchFamily="2" charset="2"/>
              <a:buChar char="Ø"/>
            </a:pPr>
            <a:r>
              <a:rPr lang="en-US" sz="1750" dirty="0">
                <a:solidFill>
                  <a:srgbClr val="2C3249"/>
                </a:solidFill>
                <a:latin typeface="Martel Sans" pitchFamily="34" charset="0"/>
                <a:ea typeface="Martel Sans" pitchFamily="34" charset="-122"/>
                <a:cs typeface="Martel Sans" pitchFamily="34" charset="-120"/>
              </a:rPr>
              <a:t>Improved accuracy and efficiency</a:t>
            </a:r>
            <a:endParaRPr lang="en-US" sz="1750" dirty="0"/>
          </a:p>
        </p:txBody>
      </p:sp>
      <p:sp>
        <p:nvSpPr>
          <p:cNvPr id="7" name="Text 5"/>
          <p:cNvSpPr/>
          <p:nvPr/>
        </p:nvSpPr>
        <p:spPr>
          <a:xfrm>
            <a:off x="2393394" y="4464844"/>
            <a:ext cx="4650819" cy="355402"/>
          </a:xfrm>
          <a:prstGeom prst="rect">
            <a:avLst/>
          </a:prstGeom>
          <a:noFill/>
          <a:ln/>
        </p:spPr>
        <p:txBody>
          <a:bodyPr wrap="none" rtlCol="0" anchor="t"/>
          <a:lstStyle/>
          <a:p>
            <a:pPr marL="342900" indent="-342900" algn="l">
              <a:lnSpc>
                <a:spcPts val="2799"/>
              </a:lnSpc>
              <a:buSzPct val="100000"/>
              <a:buFont typeface="Wingdings" panose="05000000000000000000" pitchFamily="2" charset="2"/>
              <a:buChar char="Ø"/>
            </a:pPr>
            <a:r>
              <a:rPr lang="en-US" sz="1750" dirty="0">
                <a:solidFill>
                  <a:srgbClr val="2C3249"/>
                </a:solidFill>
                <a:latin typeface="Martel Sans" pitchFamily="34" charset="0"/>
                <a:ea typeface="Martel Sans" pitchFamily="34" charset="-122"/>
                <a:cs typeface="Martel Sans" pitchFamily="34" charset="-120"/>
              </a:rPr>
              <a:t>Early detection and timely repairs</a:t>
            </a:r>
            <a:endParaRPr lang="en-US" sz="1750" dirty="0"/>
          </a:p>
        </p:txBody>
      </p:sp>
      <p:sp>
        <p:nvSpPr>
          <p:cNvPr id="8" name="Text 6"/>
          <p:cNvSpPr/>
          <p:nvPr/>
        </p:nvSpPr>
        <p:spPr>
          <a:xfrm>
            <a:off x="2393394" y="4909066"/>
            <a:ext cx="4650819" cy="355402"/>
          </a:xfrm>
          <a:prstGeom prst="rect">
            <a:avLst/>
          </a:prstGeom>
          <a:noFill/>
          <a:ln/>
        </p:spPr>
        <p:txBody>
          <a:bodyPr wrap="none" rtlCol="0" anchor="t"/>
          <a:lstStyle/>
          <a:p>
            <a:pPr marL="342900" indent="-342900" algn="l">
              <a:lnSpc>
                <a:spcPts val="2799"/>
              </a:lnSpc>
              <a:buSzPct val="100000"/>
              <a:buFont typeface="Wingdings" panose="05000000000000000000" pitchFamily="2" charset="2"/>
              <a:buChar char="Ø"/>
            </a:pPr>
            <a:r>
              <a:rPr lang="en-US" sz="1750" dirty="0">
                <a:solidFill>
                  <a:srgbClr val="2C3249"/>
                </a:solidFill>
                <a:latin typeface="Martel Sans" pitchFamily="34" charset="0"/>
                <a:ea typeface="Martel Sans" pitchFamily="34" charset="-122"/>
                <a:cs typeface="Martel Sans" pitchFamily="34" charset="-120"/>
              </a:rPr>
              <a:t>Cost savings in road maintenance</a:t>
            </a:r>
            <a:endParaRPr lang="en-US" sz="1750" dirty="0"/>
          </a:p>
        </p:txBody>
      </p:sp>
      <p:sp>
        <p:nvSpPr>
          <p:cNvPr id="9" name="Text 7"/>
          <p:cNvSpPr/>
          <p:nvPr/>
        </p:nvSpPr>
        <p:spPr>
          <a:xfrm>
            <a:off x="7593806" y="3423523"/>
            <a:ext cx="5006221" cy="694373"/>
          </a:xfrm>
          <a:prstGeom prst="rect">
            <a:avLst/>
          </a:prstGeom>
          <a:noFill/>
          <a:ln/>
        </p:spPr>
        <p:txBody>
          <a:bodyPr wrap="square" rtlCol="0" anchor="t"/>
          <a:lstStyle/>
          <a:p>
            <a:pPr marL="342900" indent="-342900">
              <a:lnSpc>
                <a:spcPts val="2734"/>
              </a:lnSpc>
              <a:buFont typeface="Wingdings" panose="05000000000000000000" pitchFamily="2" charset="2"/>
              <a:buChar char="Ø"/>
            </a:pPr>
            <a:r>
              <a:rPr lang="en-US" sz="2187" dirty="0">
                <a:solidFill>
                  <a:srgbClr val="272D45"/>
                </a:solidFill>
                <a:latin typeface="Kanit" pitchFamily="34" charset="0"/>
                <a:ea typeface="Kanit" pitchFamily="34" charset="-122"/>
                <a:cs typeface="Kanit" pitchFamily="34" charset="-120"/>
              </a:rPr>
              <a:t>Challenges in Implementing AI-based Detection Systems</a:t>
            </a:r>
            <a:endParaRPr lang="en-US" sz="2187" dirty="0"/>
          </a:p>
        </p:txBody>
      </p:sp>
      <p:sp>
        <p:nvSpPr>
          <p:cNvPr id="10" name="Text 8"/>
          <p:cNvSpPr/>
          <p:nvPr/>
        </p:nvSpPr>
        <p:spPr>
          <a:xfrm>
            <a:off x="7949208" y="4367808"/>
            <a:ext cx="4650819" cy="355402"/>
          </a:xfrm>
          <a:prstGeom prst="rect">
            <a:avLst/>
          </a:prstGeom>
          <a:noFill/>
          <a:ln/>
        </p:spPr>
        <p:txBody>
          <a:bodyPr wrap="none" rtlCol="0" anchor="t"/>
          <a:lstStyle/>
          <a:p>
            <a:pPr marL="342900" indent="-342900" algn="l">
              <a:lnSpc>
                <a:spcPts val="2799"/>
              </a:lnSpc>
              <a:buSzPct val="100000"/>
              <a:buFont typeface="Wingdings" panose="05000000000000000000" pitchFamily="2" charset="2"/>
              <a:buChar char="Ø"/>
            </a:pPr>
            <a:r>
              <a:rPr lang="en-US" sz="1750" dirty="0">
                <a:solidFill>
                  <a:srgbClr val="2C3249"/>
                </a:solidFill>
                <a:latin typeface="Martel Sans" pitchFamily="34" charset="0"/>
                <a:ea typeface="Martel Sans" pitchFamily="34" charset="-122"/>
                <a:cs typeface="Martel Sans" pitchFamily="34" charset="-120"/>
              </a:rPr>
              <a:t>Data labeling and preparation</a:t>
            </a:r>
            <a:endParaRPr lang="en-US" sz="1750" dirty="0"/>
          </a:p>
        </p:txBody>
      </p:sp>
      <p:sp>
        <p:nvSpPr>
          <p:cNvPr id="11" name="Text 9"/>
          <p:cNvSpPr/>
          <p:nvPr/>
        </p:nvSpPr>
        <p:spPr>
          <a:xfrm>
            <a:off x="7949208" y="4812030"/>
            <a:ext cx="4650819" cy="355402"/>
          </a:xfrm>
          <a:prstGeom prst="rect">
            <a:avLst/>
          </a:prstGeom>
          <a:noFill/>
          <a:ln/>
        </p:spPr>
        <p:txBody>
          <a:bodyPr wrap="none" rtlCol="0" anchor="t"/>
          <a:lstStyle/>
          <a:p>
            <a:pPr marL="342900" indent="-342900" algn="l">
              <a:lnSpc>
                <a:spcPts val="2799"/>
              </a:lnSpc>
              <a:buSzPct val="100000"/>
              <a:buFont typeface="Wingdings" panose="05000000000000000000" pitchFamily="2" charset="2"/>
              <a:buChar char="Ø"/>
            </a:pPr>
            <a:r>
              <a:rPr lang="en-US" sz="1750" dirty="0">
                <a:solidFill>
                  <a:srgbClr val="2C3249"/>
                </a:solidFill>
                <a:latin typeface="Martel Sans" pitchFamily="34" charset="0"/>
                <a:ea typeface="Martel Sans" pitchFamily="34" charset="-122"/>
                <a:cs typeface="Martel Sans" pitchFamily="34" charset="-120"/>
              </a:rPr>
              <a:t>Model training and optimization</a:t>
            </a:r>
            <a:endParaRPr lang="en-US" sz="1750" dirty="0"/>
          </a:p>
        </p:txBody>
      </p:sp>
      <p:sp>
        <p:nvSpPr>
          <p:cNvPr id="12" name="Text 10"/>
          <p:cNvSpPr/>
          <p:nvPr/>
        </p:nvSpPr>
        <p:spPr>
          <a:xfrm>
            <a:off x="7949208" y="5256252"/>
            <a:ext cx="4650819" cy="710803"/>
          </a:xfrm>
          <a:prstGeom prst="rect">
            <a:avLst/>
          </a:prstGeom>
          <a:noFill/>
          <a:ln/>
        </p:spPr>
        <p:txBody>
          <a:bodyPr wrap="square" rtlCol="0" anchor="t"/>
          <a:lstStyle/>
          <a:p>
            <a:pPr marL="342900" indent="-342900" algn="l">
              <a:lnSpc>
                <a:spcPts val="2799"/>
              </a:lnSpc>
              <a:buSzPct val="100000"/>
              <a:buFont typeface="Wingdings" panose="05000000000000000000" pitchFamily="2" charset="2"/>
              <a:buChar char="Ø"/>
            </a:pPr>
            <a:r>
              <a:rPr lang="en-US" sz="1750" dirty="0">
                <a:solidFill>
                  <a:srgbClr val="2C3249"/>
                </a:solidFill>
                <a:latin typeface="Martel Sans" pitchFamily="34" charset="0"/>
                <a:ea typeface="Martel Sans" pitchFamily="34" charset="-122"/>
                <a:cs typeface="Martel Sans" pitchFamily="34" charset="-120"/>
              </a:rPr>
              <a:t>Integration with existing road infrastructure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BFDD-58E7-AF1E-0C7E-181F35AB0068}"/>
              </a:ext>
            </a:extLst>
          </p:cNvPr>
          <p:cNvSpPr>
            <a:spLocks noGrp="1"/>
          </p:cNvSpPr>
          <p:nvPr>
            <p:ph type="ctrTitle"/>
          </p:nvPr>
        </p:nvSpPr>
        <p:spPr>
          <a:xfrm>
            <a:off x="1632030" y="729204"/>
            <a:ext cx="10972800" cy="1643605"/>
          </a:xfrm>
        </p:spPr>
        <p:txBody>
          <a:bodyPr/>
          <a:lstStyle/>
          <a:p>
            <a:r>
              <a:rPr lang="en-US" sz="4000" b="0" i="0" dirty="0">
                <a:effectLst/>
                <a:latin typeface="Söhne"/>
              </a:rPr>
              <a:t>Navigating Challenges: Enhancing Pothole Detection Systems</a:t>
            </a:r>
            <a:endParaRPr lang="en-IN" sz="4000" dirty="0"/>
          </a:p>
        </p:txBody>
      </p:sp>
      <p:sp>
        <p:nvSpPr>
          <p:cNvPr id="3" name="Subtitle 2">
            <a:extLst>
              <a:ext uri="{FF2B5EF4-FFF2-40B4-BE49-F238E27FC236}">
                <a16:creationId xmlns:a16="http://schemas.microsoft.com/office/drawing/2014/main" id="{30C43EBF-7D9C-8796-E97D-559A0D8A429F}"/>
              </a:ext>
            </a:extLst>
          </p:cNvPr>
          <p:cNvSpPr>
            <a:spLocks noGrp="1"/>
          </p:cNvSpPr>
          <p:nvPr>
            <p:ph type="subTitle" idx="1"/>
          </p:nvPr>
        </p:nvSpPr>
        <p:spPr>
          <a:xfrm>
            <a:off x="1632030" y="2678841"/>
            <a:ext cx="10972800" cy="1986914"/>
          </a:xfrm>
        </p:spPr>
        <p:txBody>
          <a:bodyPr/>
          <a:lstStyle/>
          <a:p>
            <a:pPr algn="just"/>
            <a:r>
              <a:rPr lang="en-US" sz="2000" dirty="0">
                <a:solidFill>
                  <a:srgbClr val="2C3249"/>
                </a:solidFill>
                <a:latin typeface="Martel Sans" pitchFamily="34" charset="0"/>
                <a:ea typeface="Martel Sans" pitchFamily="34" charset="-122"/>
              </a:rPr>
              <a:t>Few of the navigating challenges to enhance the performance of pothole detection systems are :</a:t>
            </a:r>
          </a:p>
          <a:p>
            <a:pPr algn="just"/>
            <a:r>
              <a:rPr lang="en-US" sz="2000" dirty="0">
                <a:solidFill>
                  <a:srgbClr val="2C3249"/>
                </a:solidFill>
                <a:latin typeface="Martel Sans" pitchFamily="34" charset="0"/>
                <a:ea typeface="Martel Sans" pitchFamily="34" charset="-122"/>
              </a:rPr>
              <a:t>Environmental Factors:</a:t>
            </a:r>
          </a:p>
          <a:p>
            <a:pPr marL="457200" lvl="1" indent="-457200" algn="just">
              <a:buFont typeface="Arial" panose="020B0604020202020204" pitchFamily="34" charset="0"/>
              <a:buChar char="•"/>
            </a:pPr>
            <a:r>
              <a:rPr lang="en-US" sz="2000" dirty="0">
                <a:solidFill>
                  <a:srgbClr val="2C3249"/>
                </a:solidFill>
                <a:latin typeface="Martel Sans" pitchFamily="34" charset="0"/>
                <a:ea typeface="Martel Sans" pitchFamily="34" charset="-122"/>
              </a:rPr>
              <a:t>Challenge - Pothole detection systems may face issues with the accuracy because of its environmental conditions, such as adverse weather, uneven terrains.</a:t>
            </a:r>
          </a:p>
          <a:p>
            <a:pPr marL="457200" lvl="1" indent="-457200" algn="just">
              <a:buFont typeface="Arial" panose="020B0604020202020204" pitchFamily="34" charset="0"/>
              <a:buChar char="•"/>
            </a:pPr>
            <a:r>
              <a:rPr lang="en-US" sz="2000" dirty="0">
                <a:solidFill>
                  <a:srgbClr val="2C3249"/>
                </a:solidFill>
                <a:latin typeface="Martel Sans" pitchFamily="34" charset="0"/>
                <a:ea typeface="Martel Sans" pitchFamily="34" charset="-122"/>
              </a:rPr>
              <a:t>Mitigation - Implementing robust sensor technologies equipped to withstand diverse environmental challenges ensures consistent performance. Current research into weather-resistant sensors is also a promising avenue.</a:t>
            </a:r>
          </a:p>
          <a:p>
            <a:pPr algn="just"/>
            <a:r>
              <a:rPr lang="en-US" sz="2000" dirty="0">
                <a:solidFill>
                  <a:srgbClr val="2C3249"/>
                </a:solidFill>
                <a:latin typeface="Martel Sans" pitchFamily="34" charset="0"/>
                <a:ea typeface="Martel Sans" pitchFamily="34" charset="-122"/>
              </a:rPr>
              <a:t>False Positives:</a:t>
            </a:r>
          </a:p>
          <a:p>
            <a:pPr marL="457200" lvl="1" indent="-457200" algn="just">
              <a:buFont typeface="Arial" panose="020B0604020202020204" pitchFamily="34" charset="0"/>
              <a:buChar char="•"/>
            </a:pPr>
            <a:r>
              <a:rPr lang="en-US" sz="2000" dirty="0">
                <a:solidFill>
                  <a:srgbClr val="2C3249"/>
                </a:solidFill>
                <a:latin typeface="Martel Sans" pitchFamily="34" charset="0"/>
                <a:ea typeface="Martel Sans" pitchFamily="34" charset="-122"/>
              </a:rPr>
              <a:t>Challenge - The possibility of false positives may result in unwanted repair efforts, resource allocation.</a:t>
            </a:r>
          </a:p>
          <a:p>
            <a:pPr marL="457200" lvl="1" indent="-457200" algn="just">
              <a:buFont typeface="Arial" panose="020B0604020202020204" pitchFamily="34" charset="0"/>
              <a:buChar char="•"/>
            </a:pPr>
            <a:r>
              <a:rPr lang="en-US" sz="2000" dirty="0">
                <a:solidFill>
                  <a:srgbClr val="2C3249"/>
                </a:solidFill>
                <a:latin typeface="Martel Sans" pitchFamily="34" charset="0"/>
                <a:ea typeface="Martel Sans" pitchFamily="34" charset="-122"/>
              </a:rPr>
              <a:t>Mitigation - Integration of advanced machine learning algorithms, pattern recognition can refine the system's accuracy, by lowering the number of false positives. Regular updates, system refinement based on real-world data further improves the precision.</a:t>
            </a:r>
          </a:p>
          <a:p>
            <a:pPr marL="342900" indent="-342900" algn="just">
              <a:buFont typeface="Wingdings" panose="05000000000000000000" pitchFamily="2" charset="2"/>
              <a:buChar char="Ø"/>
            </a:pPr>
            <a:endParaRPr lang="en-IN" sz="2000" dirty="0"/>
          </a:p>
        </p:txBody>
      </p:sp>
    </p:spTree>
    <p:extLst>
      <p:ext uri="{BB962C8B-B14F-4D97-AF65-F5344CB8AC3E}">
        <p14:creationId xmlns:p14="http://schemas.microsoft.com/office/powerpoint/2010/main" val="117927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CAE7C4-9C78-6E0E-1023-9C08C612EA0D}"/>
              </a:ext>
            </a:extLst>
          </p:cNvPr>
          <p:cNvPicPr>
            <a:picLocks noChangeAspect="1"/>
          </p:cNvPicPr>
          <p:nvPr/>
        </p:nvPicPr>
        <p:blipFill>
          <a:blip r:embed="rId2"/>
          <a:stretch>
            <a:fillRect/>
          </a:stretch>
        </p:blipFill>
        <p:spPr>
          <a:xfrm>
            <a:off x="6380702" y="1"/>
            <a:ext cx="8249697" cy="8229398"/>
          </a:xfrm>
          <a:prstGeom prst="rect">
            <a:avLst/>
          </a:prstGeom>
        </p:spPr>
      </p:pic>
      <p:sp>
        <p:nvSpPr>
          <p:cNvPr id="8" name="Title 7">
            <a:extLst>
              <a:ext uri="{FF2B5EF4-FFF2-40B4-BE49-F238E27FC236}">
                <a16:creationId xmlns:a16="http://schemas.microsoft.com/office/drawing/2014/main" id="{45B4F240-0F35-DF24-5340-F2203FF2F617}"/>
              </a:ext>
            </a:extLst>
          </p:cNvPr>
          <p:cNvSpPr>
            <a:spLocks noGrp="1"/>
          </p:cNvSpPr>
          <p:nvPr>
            <p:ph type="ctrTitle"/>
          </p:nvPr>
        </p:nvSpPr>
        <p:spPr>
          <a:xfrm>
            <a:off x="964643" y="803868"/>
            <a:ext cx="3054698" cy="763675"/>
          </a:xfrm>
        </p:spPr>
        <p:txBody>
          <a:bodyPr/>
          <a:lstStyle/>
          <a:p>
            <a:r>
              <a:rPr lang="en-US" sz="4800" dirty="0"/>
              <a:t>Results:</a:t>
            </a:r>
            <a:endParaRPr lang="en-IN" sz="4800" dirty="0"/>
          </a:p>
        </p:txBody>
      </p:sp>
      <p:sp>
        <p:nvSpPr>
          <p:cNvPr id="9" name="Subtitle 8">
            <a:extLst>
              <a:ext uri="{FF2B5EF4-FFF2-40B4-BE49-F238E27FC236}">
                <a16:creationId xmlns:a16="http://schemas.microsoft.com/office/drawing/2014/main" id="{398C89FF-C86B-E2A6-FDF5-1CC1D7089A50}"/>
              </a:ext>
            </a:extLst>
          </p:cNvPr>
          <p:cNvSpPr>
            <a:spLocks noGrp="1"/>
          </p:cNvSpPr>
          <p:nvPr>
            <p:ph type="subTitle" idx="1"/>
          </p:nvPr>
        </p:nvSpPr>
        <p:spPr>
          <a:xfrm>
            <a:off x="1527349" y="1758462"/>
            <a:ext cx="5426110" cy="4550898"/>
          </a:xfrm>
        </p:spPr>
        <p:txBody>
          <a:bodyPr/>
          <a:lstStyle/>
          <a:p>
            <a:pPr marL="457200" indent="-457200" algn="just">
              <a:buFont typeface="Arial" panose="020B0604020202020204" pitchFamily="34" charset="0"/>
              <a:buChar char="•"/>
            </a:pPr>
            <a:r>
              <a:rPr lang="en-US" sz="2800" dirty="0">
                <a:solidFill>
                  <a:srgbClr val="2C3249"/>
                </a:solidFill>
                <a:latin typeface="Martel Sans" pitchFamily="34" charset="0"/>
                <a:ea typeface="Martel Sans" pitchFamily="34" charset="-122"/>
              </a:rPr>
              <a:t>The performance of the model is shown as a confusion matrix as shown in the slide. </a:t>
            </a:r>
          </a:p>
          <a:p>
            <a:pPr marL="457200" indent="-457200" algn="just">
              <a:buFont typeface="Arial" panose="020B0604020202020204" pitchFamily="34" charset="0"/>
              <a:buChar char="•"/>
            </a:pPr>
            <a:r>
              <a:rPr lang="en-US" sz="2800" dirty="0">
                <a:solidFill>
                  <a:srgbClr val="2C3249"/>
                </a:solidFill>
                <a:latin typeface="Martel Sans" pitchFamily="34" charset="0"/>
                <a:ea typeface="Martel Sans" pitchFamily="34" charset="-122"/>
              </a:rPr>
              <a:t>The model has an overall accuracy of 91% in segmenting the potholes and patches.</a:t>
            </a:r>
          </a:p>
          <a:p>
            <a:pPr marL="457200" indent="-457200" algn="just">
              <a:buFont typeface="Arial" panose="020B0604020202020204" pitchFamily="34" charset="0"/>
              <a:buChar char="•"/>
            </a:pPr>
            <a:r>
              <a:rPr lang="en-US" sz="2800" dirty="0">
                <a:solidFill>
                  <a:srgbClr val="2C3249"/>
                </a:solidFill>
                <a:latin typeface="Martel Sans" pitchFamily="34" charset="0"/>
                <a:ea typeface="Martel Sans" pitchFamily="34" charset="-122"/>
              </a:rPr>
              <a:t>The accuracy of the model can be further increased by generalizing the model with more trained data on wide scenarios</a:t>
            </a:r>
            <a:r>
              <a:rPr lang="en-US" sz="2800" dirty="0"/>
              <a:t>.</a:t>
            </a:r>
            <a:endParaRPr lang="en-IN" sz="2800" dirty="0"/>
          </a:p>
        </p:txBody>
      </p:sp>
    </p:spTree>
    <p:extLst>
      <p:ext uri="{BB962C8B-B14F-4D97-AF65-F5344CB8AC3E}">
        <p14:creationId xmlns:p14="http://schemas.microsoft.com/office/powerpoint/2010/main" val="101304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104656" y="69532"/>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833199" y="2445901"/>
            <a:ext cx="4443889"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Conclusion</a:t>
            </a:r>
            <a:endParaRPr lang="en-US" sz="4374" dirty="0"/>
          </a:p>
        </p:txBody>
      </p:sp>
      <p:sp>
        <p:nvSpPr>
          <p:cNvPr id="5" name="Text 3"/>
          <p:cNvSpPr/>
          <p:nvPr/>
        </p:nvSpPr>
        <p:spPr>
          <a:xfrm>
            <a:off x="1188601" y="3473529"/>
            <a:ext cx="71222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C3249"/>
                </a:solidFill>
                <a:latin typeface="Martel Sans" pitchFamily="34" charset="0"/>
                <a:ea typeface="Martel Sans" pitchFamily="34" charset="-122"/>
                <a:cs typeface="Martel Sans" pitchFamily="34" charset="-120"/>
              </a:rPr>
              <a:t>AI technology offers great potential for revolutionizing pothole detection.</a:t>
            </a:r>
            <a:endParaRPr lang="en-US" sz="1750" dirty="0"/>
          </a:p>
        </p:txBody>
      </p:sp>
      <p:sp>
        <p:nvSpPr>
          <p:cNvPr id="6" name="Text 4"/>
          <p:cNvSpPr/>
          <p:nvPr/>
        </p:nvSpPr>
        <p:spPr>
          <a:xfrm>
            <a:off x="1188601" y="4273153"/>
            <a:ext cx="71222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C3249"/>
                </a:solidFill>
                <a:latin typeface="Martel Sans" pitchFamily="34" charset="0"/>
                <a:ea typeface="Martel Sans" pitchFamily="34" charset="-122"/>
                <a:cs typeface="Martel Sans" pitchFamily="34" charset="-120"/>
              </a:rPr>
              <a:t>With improved accuracy and efficiency, AI can enhance road safety and reduce maintenance costs.</a:t>
            </a:r>
            <a:endParaRPr lang="en-US" sz="1750" dirty="0"/>
          </a:p>
        </p:txBody>
      </p:sp>
      <p:sp>
        <p:nvSpPr>
          <p:cNvPr id="7" name="Text 5"/>
          <p:cNvSpPr/>
          <p:nvPr/>
        </p:nvSpPr>
        <p:spPr>
          <a:xfrm>
            <a:off x="1188601" y="5072777"/>
            <a:ext cx="7122200"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2C3249"/>
                </a:solidFill>
                <a:latin typeface="Martel Sans" pitchFamily="34" charset="0"/>
                <a:ea typeface="Martel Sans" pitchFamily="34" charset="-122"/>
                <a:cs typeface="Martel Sans" pitchFamily="34" charset="-120"/>
              </a:rPr>
              <a:t>Let's embrace this innovative solution for better roads and infrastructure.</a:t>
            </a:r>
            <a:endParaRPr lang="en-US" sz="1750" dirty="0"/>
          </a:p>
        </p:txBody>
      </p:sp>
      <p:pic>
        <p:nvPicPr>
          <p:cNvPr id="8"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2140387"/>
            <a:ext cx="946404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Traditional Pothole Detection Methods</a:t>
            </a:r>
            <a:endParaRPr lang="en-US" sz="4374" dirty="0"/>
          </a:p>
        </p:txBody>
      </p:sp>
      <p:sp>
        <p:nvSpPr>
          <p:cNvPr id="5" name="Shape 3"/>
          <p:cNvSpPr/>
          <p:nvPr/>
        </p:nvSpPr>
        <p:spPr>
          <a:xfrm>
            <a:off x="1956890" y="3279099"/>
            <a:ext cx="3370064" cy="2810113"/>
          </a:xfrm>
          <a:prstGeom prst="roundRect">
            <a:avLst>
              <a:gd name="adj" fmla="val 3558"/>
            </a:avLst>
          </a:prstGeom>
          <a:solidFill>
            <a:srgbClr val="DFECE9"/>
          </a:solidFill>
          <a:ln w="13811">
            <a:solidFill>
              <a:srgbClr val="BFD9D3"/>
            </a:solidFill>
            <a:prstDash val="solid"/>
          </a:ln>
        </p:spPr>
        <p:txBody>
          <a:bodyPr/>
          <a:lstStyle/>
          <a:p>
            <a:endParaRPr lang="en-IN"/>
          </a:p>
        </p:txBody>
      </p:sp>
      <p:sp>
        <p:nvSpPr>
          <p:cNvPr id="6" name="Text 4"/>
          <p:cNvSpPr/>
          <p:nvPr/>
        </p:nvSpPr>
        <p:spPr>
          <a:xfrm>
            <a:off x="2273975" y="3515082"/>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Visual Inspection</a:t>
            </a:r>
            <a:endParaRPr lang="en-US" sz="2187" dirty="0"/>
          </a:p>
        </p:txBody>
      </p:sp>
      <p:sp>
        <p:nvSpPr>
          <p:cNvPr id="7" name="Text 5"/>
          <p:cNvSpPr/>
          <p:nvPr/>
        </p:nvSpPr>
        <p:spPr>
          <a:xfrm>
            <a:off x="2273975" y="4084439"/>
            <a:ext cx="2898100"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Road crews manually inspect roads, but this method is time-consuming and prone to human error.</a:t>
            </a:r>
            <a:endParaRPr lang="en-US" sz="1750" dirty="0"/>
          </a:p>
        </p:txBody>
      </p:sp>
      <p:sp>
        <p:nvSpPr>
          <p:cNvPr id="8" name="Shape 6"/>
          <p:cNvSpPr/>
          <p:nvPr/>
        </p:nvSpPr>
        <p:spPr>
          <a:xfrm>
            <a:off x="5630228" y="3279100"/>
            <a:ext cx="3370064" cy="2810113"/>
          </a:xfrm>
          <a:prstGeom prst="roundRect">
            <a:avLst>
              <a:gd name="adj" fmla="val 3558"/>
            </a:avLst>
          </a:prstGeom>
          <a:solidFill>
            <a:srgbClr val="DFECE9"/>
          </a:solidFill>
          <a:ln w="13811">
            <a:solidFill>
              <a:srgbClr val="BFD9D3"/>
            </a:solidFill>
            <a:prstDash val="solid"/>
          </a:ln>
        </p:spPr>
        <p:txBody>
          <a:bodyPr/>
          <a:lstStyle/>
          <a:p>
            <a:endParaRPr lang="en-IN"/>
          </a:p>
        </p:txBody>
      </p:sp>
      <p:sp>
        <p:nvSpPr>
          <p:cNvPr id="9" name="Text 7"/>
          <p:cNvSpPr/>
          <p:nvPr/>
        </p:nvSpPr>
        <p:spPr>
          <a:xfrm>
            <a:off x="5866209" y="3515082"/>
            <a:ext cx="2898100" cy="694373"/>
          </a:xfrm>
          <a:prstGeom prst="rect">
            <a:avLst/>
          </a:prstGeom>
          <a:noFill/>
          <a:ln/>
        </p:spPr>
        <p:txBody>
          <a:bodyPr wrap="squar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Sensor-based Detection</a:t>
            </a:r>
            <a:endParaRPr lang="en-US" sz="2187" dirty="0"/>
          </a:p>
        </p:txBody>
      </p:sp>
      <p:sp>
        <p:nvSpPr>
          <p:cNvPr id="10" name="Text 8"/>
          <p:cNvSpPr/>
          <p:nvPr/>
        </p:nvSpPr>
        <p:spPr>
          <a:xfrm>
            <a:off x="5866209" y="4084439"/>
            <a:ext cx="2898100" cy="1768792"/>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Using sensor technologies like accelerometers and laser profiling, but they have limited accuracy.</a:t>
            </a:r>
            <a:endParaRPr lang="en-US" sz="1750" dirty="0"/>
          </a:p>
        </p:txBody>
      </p:sp>
      <p:sp>
        <p:nvSpPr>
          <p:cNvPr id="11" name="Shape 9"/>
          <p:cNvSpPr/>
          <p:nvPr/>
        </p:nvSpPr>
        <p:spPr>
          <a:xfrm>
            <a:off x="9222462" y="3279100"/>
            <a:ext cx="3370064" cy="2810113"/>
          </a:xfrm>
          <a:prstGeom prst="roundRect">
            <a:avLst>
              <a:gd name="adj" fmla="val 3558"/>
            </a:avLst>
          </a:prstGeom>
          <a:solidFill>
            <a:srgbClr val="DFECE9"/>
          </a:solidFill>
          <a:ln w="13811">
            <a:solidFill>
              <a:srgbClr val="BFD9D3"/>
            </a:solidFill>
            <a:prstDash val="solid"/>
          </a:ln>
        </p:spPr>
        <p:txBody>
          <a:bodyPr/>
          <a:lstStyle/>
          <a:p>
            <a:endParaRPr lang="en-IN"/>
          </a:p>
        </p:txBody>
      </p:sp>
      <p:sp>
        <p:nvSpPr>
          <p:cNvPr id="12" name="Text 10"/>
          <p:cNvSpPr/>
          <p:nvPr/>
        </p:nvSpPr>
        <p:spPr>
          <a:xfrm>
            <a:off x="9458444" y="3515082"/>
            <a:ext cx="232410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Complaint Analysis</a:t>
            </a:r>
            <a:endParaRPr lang="en-US" sz="2187" dirty="0"/>
          </a:p>
        </p:txBody>
      </p:sp>
      <p:sp>
        <p:nvSpPr>
          <p:cNvPr id="13" name="Text 11"/>
          <p:cNvSpPr/>
          <p:nvPr/>
        </p:nvSpPr>
        <p:spPr>
          <a:xfrm>
            <a:off x="9458444" y="4084439"/>
            <a:ext cx="2898100"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Relies on citizens reporting potholes, but it leads to delays in identification and repair.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317F6-AC76-0FC4-7ECE-C3D1BDDBA422}"/>
              </a:ext>
            </a:extLst>
          </p:cNvPr>
          <p:cNvSpPr txBox="1"/>
          <p:nvPr/>
        </p:nvSpPr>
        <p:spPr>
          <a:xfrm>
            <a:off x="3958542" y="903750"/>
            <a:ext cx="9005104" cy="646331"/>
          </a:xfrm>
          <a:prstGeom prst="rect">
            <a:avLst/>
          </a:prstGeom>
          <a:noFill/>
        </p:spPr>
        <p:txBody>
          <a:bodyPr wrap="square" rtlCol="0">
            <a:spAutoFit/>
          </a:bodyPr>
          <a:lstStyle/>
          <a:p>
            <a:r>
              <a:rPr lang="en-IN" sz="3600" b="1" dirty="0"/>
              <a:t>Importance of pothole detection</a:t>
            </a:r>
          </a:p>
        </p:txBody>
      </p:sp>
      <p:sp>
        <p:nvSpPr>
          <p:cNvPr id="3" name="TextBox 2">
            <a:extLst>
              <a:ext uri="{FF2B5EF4-FFF2-40B4-BE49-F238E27FC236}">
                <a16:creationId xmlns:a16="http://schemas.microsoft.com/office/drawing/2014/main" id="{64DAE99D-C0D5-233D-744C-8BE36FCE333E}"/>
              </a:ext>
            </a:extLst>
          </p:cNvPr>
          <p:cNvSpPr txBox="1"/>
          <p:nvPr/>
        </p:nvSpPr>
        <p:spPr>
          <a:xfrm>
            <a:off x="1099595" y="2812648"/>
            <a:ext cx="12280739" cy="3416320"/>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0" i="0" dirty="0">
                <a:effectLst/>
                <a:latin typeface="Söhne"/>
              </a:rPr>
              <a:t>Early detection of potholes plays a significant role in protecting the lives by preventing accidents on our roadways.</a:t>
            </a:r>
          </a:p>
          <a:p>
            <a:pPr marL="342900" indent="-342900" algn="just">
              <a:buFont typeface="Wingdings" panose="05000000000000000000" pitchFamily="2" charset="2"/>
              <a:buChar char="§"/>
            </a:pPr>
            <a:r>
              <a:rPr lang="en-US" sz="2400" b="0" i="0" dirty="0">
                <a:effectLst/>
                <a:latin typeface="Söhne"/>
              </a:rPr>
              <a:t>Besides safety, it prominently lowers the road maintenance costs, ensuring efficient allocation of resources and budget.</a:t>
            </a:r>
          </a:p>
          <a:p>
            <a:pPr marL="342900" indent="-342900" algn="just">
              <a:buFont typeface="Wingdings" panose="05000000000000000000" pitchFamily="2" charset="2"/>
              <a:buChar char="§"/>
            </a:pPr>
            <a:r>
              <a:rPr lang="en-US" sz="2400" b="0" i="0" dirty="0">
                <a:effectLst/>
                <a:latin typeface="Söhne"/>
              </a:rPr>
              <a:t>Pothole detection systems contribute to the creation of smoother transportation networks, enhancing the overall quality of our roads, infrastructure.</a:t>
            </a:r>
          </a:p>
          <a:p>
            <a:pPr marL="342900" indent="-342900" algn="just">
              <a:buFont typeface="Wingdings" panose="05000000000000000000" pitchFamily="2" charset="2"/>
              <a:buChar char="§"/>
            </a:pPr>
            <a:r>
              <a:rPr lang="en-US" sz="2400" b="0" i="0" dirty="0">
                <a:effectLst/>
                <a:latin typeface="Söhne"/>
              </a:rPr>
              <a:t>In the essence, the timely identification of potholes is not just a repair strategy; it's a proactive approach to creating a protective, cost-effective, and more efficient and reliable road systems.</a:t>
            </a:r>
          </a:p>
          <a:p>
            <a:pPr marL="342900" indent="-342900" algn="just">
              <a:buFont typeface="Wingdings" panose="05000000000000000000" pitchFamily="2" charset="2"/>
              <a:buChar char="§"/>
            </a:pPr>
            <a:endParaRPr lang="en-IN" sz="2400" dirty="0"/>
          </a:p>
        </p:txBody>
      </p:sp>
    </p:spTree>
    <p:extLst>
      <p:ext uri="{BB962C8B-B14F-4D97-AF65-F5344CB8AC3E}">
        <p14:creationId xmlns:p14="http://schemas.microsoft.com/office/powerpoint/2010/main" val="253354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7ECA-0331-7F47-4334-BAF524D9C4E9}"/>
              </a:ext>
            </a:extLst>
          </p:cNvPr>
          <p:cNvSpPr>
            <a:spLocks noGrp="1"/>
          </p:cNvSpPr>
          <p:nvPr>
            <p:ph type="ctrTitle"/>
          </p:nvPr>
        </p:nvSpPr>
        <p:spPr>
          <a:xfrm>
            <a:off x="1395663" y="304099"/>
            <a:ext cx="10972800" cy="1669080"/>
          </a:xfrm>
        </p:spPr>
        <p:txBody>
          <a:bodyPr/>
          <a:lstStyle/>
          <a:p>
            <a:r>
              <a:rPr lang="en-US" dirty="0"/>
              <a:t>YOLO : You Only Use Once</a:t>
            </a:r>
          </a:p>
        </p:txBody>
      </p:sp>
      <p:sp>
        <p:nvSpPr>
          <p:cNvPr id="3" name="Subtitle 2">
            <a:extLst>
              <a:ext uri="{FF2B5EF4-FFF2-40B4-BE49-F238E27FC236}">
                <a16:creationId xmlns:a16="http://schemas.microsoft.com/office/drawing/2014/main" id="{892E8D7F-D1C9-2A51-5955-606910242332}"/>
              </a:ext>
            </a:extLst>
          </p:cNvPr>
          <p:cNvSpPr>
            <a:spLocks noGrp="1"/>
          </p:cNvSpPr>
          <p:nvPr>
            <p:ph type="subTitle" idx="1"/>
          </p:nvPr>
        </p:nvSpPr>
        <p:spPr>
          <a:xfrm>
            <a:off x="1395663" y="2422862"/>
            <a:ext cx="10972800" cy="1986914"/>
          </a:xfrm>
        </p:spPr>
        <p:txBody>
          <a:bodyPr/>
          <a:lstStyle/>
          <a:p>
            <a:pPr marL="457200" indent="-457200" algn="just">
              <a:buFont typeface="Arial" panose="020B0604020202020204" pitchFamily="34" charset="0"/>
              <a:buChar char="•"/>
            </a:pPr>
            <a:r>
              <a:rPr lang="en-US" sz="1800" dirty="0">
                <a:solidFill>
                  <a:srgbClr val="2C3249"/>
                </a:solidFill>
                <a:latin typeface="Martel Sans" pitchFamily="34" charset="0"/>
                <a:ea typeface="Martel Sans" pitchFamily="34" charset="-122"/>
              </a:rPr>
              <a:t>YOLO (You Only Look Once) is an object detection algorithm, and GPT (Generative Pre-trained Transformer) is a language model</a:t>
            </a:r>
          </a:p>
          <a:p>
            <a:pPr algn="just"/>
            <a:r>
              <a:rPr lang="en-US" sz="1800" dirty="0">
                <a:solidFill>
                  <a:srgbClr val="2C3249"/>
                </a:solidFill>
                <a:latin typeface="Martel Sans" pitchFamily="34" charset="0"/>
                <a:ea typeface="Martel Sans" pitchFamily="34" charset="-122"/>
              </a:rPr>
              <a:t>YOLO (You Only Look Once):</a:t>
            </a:r>
          </a:p>
          <a:p>
            <a:pPr marL="457200" lvl="1" indent="-457200" algn="just">
              <a:buFont typeface="Arial" panose="020B0604020202020204" pitchFamily="34" charset="0"/>
              <a:buChar char="•"/>
            </a:pPr>
            <a:r>
              <a:rPr lang="en-US" sz="1800" dirty="0">
                <a:solidFill>
                  <a:srgbClr val="2C3249"/>
                </a:solidFill>
                <a:latin typeface="Martel Sans" pitchFamily="34" charset="0"/>
                <a:ea typeface="Martel Sans" pitchFamily="34" charset="-122"/>
              </a:rPr>
              <a:t> YOLO is a real-time object detection system which can detect multiple objects in an image or a video frame.</a:t>
            </a:r>
          </a:p>
          <a:p>
            <a:pPr marL="457200" lvl="1" indent="-457200" algn="just">
              <a:buFont typeface="Arial" panose="020B0604020202020204" pitchFamily="34" charset="0"/>
              <a:buChar char="•"/>
            </a:pPr>
            <a:r>
              <a:rPr lang="en-US" sz="1800" dirty="0">
                <a:solidFill>
                  <a:srgbClr val="2C3249"/>
                </a:solidFill>
                <a:latin typeface="Martel Sans" pitchFamily="34" charset="0"/>
                <a:ea typeface="Martel Sans" pitchFamily="34" charset="-122"/>
              </a:rPr>
              <a:t>Working : YOLO divides an image into a grid and assigns bounding boxes, class predictions to each grid cell. It then refines the bounding boxes and predicts the class probabilities for each object within those boxes. This approach allows YOLO to make predictions for multiple objects in a single pass, making it computationally efficient.</a:t>
            </a:r>
          </a:p>
          <a:p>
            <a:pPr algn="just"/>
            <a:r>
              <a:rPr lang="en-US" sz="1800" dirty="0">
                <a:solidFill>
                  <a:srgbClr val="2C3249"/>
                </a:solidFill>
                <a:latin typeface="Martel Sans" pitchFamily="34" charset="0"/>
                <a:ea typeface="Martel Sans" pitchFamily="34" charset="-122"/>
              </a:rPr>
              <a:t>GPT (Generative Pre-trained Transformer):</a:t>
            </a:r>
          </a:p>
          <a:p>
            <a:pPr marL="457200" lvl="1" indent="-457200" algn="just">
              <a:buFont typeface="Arial" panose="020B0604020202020204" pitchFamily="34" charset="0"/>
              <a:buChar char="•"/>
            </a:pPr>
            <a:r>
              <a:rPr lang="en-US" sz="1800" dirty="0">
                <a:solidFill>
                  <a:srgbClr val="2C3249"/>
                </a:solidFill>
                <a:latin typeface="Martel Sans" pitchFamily="34" charset="0"/>
                <a:ea typeface="Martel Sans" pitchFamily="34" charset="-122"/>
              </a:rPr>
              <a:t>GPT is a type of language model based on the transformer architecture. It is designed for natural language understanding and generation tasks.</a:t>
            </a:r>
          </a:p>
          <a:p>
            <a:pPr marL="457200" lvl="1" indent="-457200" algn="just">
              <a:buFont typeface="Arial" panose="020B0604020202020204" pitchFamily="34" charset="0"/>
              <a:buChar char="•"/>
            </a:pPr>
            <a:r>
              <a:rPr lang="en-US" sz="1800" dirty="0">
                <a:solidFill>
                  <a:srgbClr val="2C3249"/>
                </a:solidFill>
                <a:latin typeface="Martel Sans" pitchFamily="34" charset="0"/>
                <a:ea typeface="Martel Sans" pitchFamily="34" charset="-122"/>
              </a:rPr>
              <a:t>Working : GPT is pre-trained on a massive amount of text data and learns to generate coherent and contextually relevant text based on the input it receives. It uses a transformer network, which excels at capturing long-range dependencies in data. GPT can be fine-tuned for specific language tasks</a:t>
            </a:r>
            <a:r>
              <a:rPr lang="en-US" sz="1800" b="0" i="0" dirty="0">
                <a:effectLst/>
                <a:latin typeface="Söhne"/>
              </a:rPr>
              <a:t>.</a:t>
            </a:r>
          </a:p>
          <a:p>
            <a:pPr algn="just"/>
            <a:endParaRPr lang="en-US" sz="1800" dirty="0"/>
          </a:p>
        </p:txBody>
      </p:sp>
    </p:spTree>
    <p:extLst>
      <p:ext uri="{BB962C8B-B14F-4D97-AF65-F5344CB8AC3E}">
        <p14:creationId xmlns:p14="http://schemas.microsoft.com/office/powerpoint/2010/main" val="253849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D71D-6461-0F9A-CB18-B6FB3009AD85}"/>
              </a:ext>
            </a:extLst>
          </p:cNvPr>
          <p:cNvSpPr>
            <a:spLocks noGrp="1"/>
          </p:cNvSpPr>
          <p:nvPr>
            <p:ph type="ctrTitle"/>
          </p:nvPr>
        </p:nvSpPr>
        <p:spPr>
          <a:xfrm>
            <a:off x="1828800" y="1346836"/>
            <a:ext cx="10972800" cy="1155732"/>
          </a:xfrm>
        </p:spPr>
        <p:txBody>
          <a:bodyPr/>
          <a:lstStyle/>
          <a:p>
            <a:r>
              <a:rPr lang="en-US" dirty="0"/>
              <a:t>YOLO Segmentation model</a:t>
            </a:r>
          </a:p>
        </p:txBody>
      </p:sp>
      <p:sp>
        <p:nvSpPr>
          <p:cNvPr id="3" name="Subtitle 2">
            <a:extLst>
              <a:ext uri="{FF2B5EF4-FFF2-40B4-BE49-F238E27FC236}">
                <a16:creationId xmlns:a16="http://schemas.microsoft.com/office/drawing/2014/main" id="{225992E1-7E45-50BD-F1F9-0E57381BAAFC}"/>
              </a:ext>
            </a:extLst>
          </p:cNvPr>
          <p:cNvSpPr>
            <a:spLocks noGrp="1"/>
          </p:cNvSpPr>
          <p:nvPr>
            <p:ph type="subTitle" idx="1"/>
          </p:nvPr>
        </p:nvSpPr>
        <p:spPr>
          <a:xfrm>
            <a:off x="2085474" y="2910740"/>
            <a:ext cx="10972800" cy="1986914"/>
          </a:xfrm>
        </p:spPr>
        <p:txBody>
          <a:bodyPr/>
          <a:lstStyle/>
          <a:p>
            <a:pPr algn="just"/>
            <a:r>
              <a:rPr lang="en-US" sz="2200" b="0" i="0" dirty="0">
                <a:effectLst/>
                <a:latin typeface="Söhne"/>
              </a:rPr>
              <a:t>YOLO (You Only Look Once) is known for its object detection capabilities(both segmentation and detection) rather than semantic segmentation. However, there have been developments and variations of YOLO to address segmentation tasks as well.</a:t>
            </a:r>
          </a:p>
          <a:p>
            <a:pPr algn="just"/>
            <a:r>
              <a:rPr lang="en-US" sz="2200" b="0" i="0" dirty="0">
                <a:effectLst/>
                <a:latin typeface="Söhne"/>
              </a:rPr>
              <a:t>One such model is YOLOv8-Seg, which combines YOLOv8's object detection architecture with a semantic segmentation branch. This allows the model to perform both tasks simultaneously—detecting objects and assigning pixel-wise semantic labels.</a:t>
            </a:r>
          </a:p>
          <a:p>
            <a:pPr algn="just"/>
            <a:r>
              <a:rPr lang="en-US" sz="2200" b="0" i="0" dirty="0">
                <a:effectLst/>
                <a:latin typeface="Söhne"/>
              </a:rPr>
              <a:t>The YOLOv8-Seg model typically has two outputs: bounding boxes for object detection and a segmentation map for pixel-level semantic segmentation. The architecture is modified to incorporate both tasks, providing a more comprehensive understanding of the visual content in an image.</a:t>
            </a:r>
          </a:p>
          <a:p>
            <a:pPr algn="just"/>
            <a:endParaRPr lang="en-US" sz="2200" dirty="0"/>
          </a:p>
        </p:txBody>
      </p:sp>
    </p:spTree>
    <p:extLst>
      <p:ext uri="{BB962C8B-B14F-4D97-AF65-F5344CB8AC3E}">
        <p14:creationId xmlns:p14="http://schemas.microsoft.com/office/powerpoint/2010/main" val="180672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6319599" y="1257181"/>
            <a:ext cx="7477601" cy="1388745"/>
          </a:xfrm>
          <a:prstGeom prst="rect">
            <a:avLst/>
          </a:prstGeom>
          <a:noFill/>
          <a:ln/>
        </p:spPr>
        <p:txBody>
          <a:bodyPr wrap="squar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The Limitations of Traditional Methods</a:t>
            </a:r>
            <a:endParaRPr lang="en-US" sz="4374" dirty="0"/>
          </a:p>
        </p:txBody>
      </p:sp>
      <p:sp>
        <p:nvSpPr>
          <p:cNvPr id="5" name="Shape 3"/>
          <p:cNvSpPr/>
          <p:nvPr/>
        </p:nvSpPr>
        <p:spPr>
          <a:xfrm>
            <a:off x="6319599" y="3152775"/>
            <a:ext cx="499943" cy="499943"/>
          </a:xfrm>
          <a:prstGeom prst="roundRect">
            <a:avLst>
              <a:gd name="adj" fmla="val 20000"/>
            </a:avLst>
          </a:prstGeom>
          <a:solidFill>
            <a:srgbClr val="DFECE9"/>
          </a:solidFill>
          <a:ln w="13811">
            <a:solidFill>
              <a:srgbClr val="BFD9D3"/>
            </a:solidFill>
            <a:prstDash val="solid"/>
          </a:ln>
        </p:spPr>
        <p:txBody>
          <a:bodyPr/>
          <a:lstStyle/>
          <a:p>
            <a:endParaRPr lang="en-IN"/>
          </a:p>
        </p:txBody>
      </p:sp>
      <p:sp>
        <p:nvSpPr>
          <p:cNvPr id="6" name="Text 4"/>
          <p:cNvSpPr/>
          <p:nvPr/>
        </p:nvSpPr>
        <p:spPr>
          <a:xfrm>
            <a:off x="6519982" y="3194447"/>
            <a:ext cx="9906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7041713" y="3229094"/>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Inefficiency</a:t>
            </a:r>
            <a:endParaRPr lang="en-US" sz="2187" dirty="0"/>
          </a:p>
        </p:txBody>
      </p:sp>
      <p:sp>
        <p:nvSpPr>
          <p:cNvPr id="8" name="Text 6"/>
          <p:cNvSpPr/>
          <p:nvPr/>
        </p:nvSpPr>
        <p:spPr>
          <a:xfrm>
            <a:off x="7041713" y="3798451"/>
            <a:ext cx="2905601" cy="1066205"/>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Slow response times and high labor costs for visual inspections.</a:t>
            </a:r>
            <a:endParaRPr lang="en-US" sz="1750" dirty="0"/>
          </a:p>
        </p:txBody>
      </p:sp>
      <p:sp>
        <p:nvSpPr>
          <p:cNvPr id="9" name="Shape 7"/>
          <p:cNvSpPr/>
          <p:nvPr/>
        </p:nvSpPr>
        <p:spPr>
          <a:xfrm>
            <a:off x="10169485" y="3152775"/>
            <a:ext cx="499943" cy="499943"/>
          </a:xfrm>
          <a:prstGeom prst="roundRect">
            <a:avLst>
              <a:gd name="adj" fmla="val 20000"/>
            </a:avLst>
          </a:prstGeom>
          <a:solidFill>
            <a:srgbClr val="DFECE9"/>
          </a:solidFill>
          <a:ln w="13811">
            <a:solidFill>
              <a:srgbClr val="BFD9D3"/>
            </a:solidFill>
            <a:prstDash val="solid"/>
          </a:ln>
        </p:spPr>
        <p:txBody>
          <a:bodyPr/>
          <a:lstStyle/>
          <a:p>
            <a:endParaRPr lang="en-IN"/>
          </a:p>
        </p:txBody>
      </p:sp>
      <p:sp>
        <p:nvSpPr>
          <p:cNvPr id="10" name="Text 8"/>
          <p:cNvSpPr/>
          <p:nvPr/>
        </p:nvSpPr>
        <p:spPr>
          <a:xfrm>
            <a:off x="10335578" y="3194447"/>
            <a:ext cx="16764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10891599" y="3229094"/>
            <a:ext cx="2221944"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Inaccurate Data</a:t>
            </a:r>
            <a:endParaRPr lang="en-US" sz="2187" dirty="0"/>
          </a:p>
        </p:txBody>
      </p:sp>
      <p:sp>
        <p:nvSpPr>
          <p:cNvPr id="12" name="Text 10"/>
          <p:cNvSpPr/>
          <p:nvPr/>
        </p:nvSpPr>
        <p:spPr>
          <a:xfrm>
            <a:off x="10891599" y="3798451"/>
            <a:ext cx="2905601" cy="1421606"/>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Missed or misdiagnosed potholes due to limited accuracy of sensor-based systems.</a:t>
            </a:r>
            <a:endParaRPr lang="en-US" sz="1750" dirty="0"/>
          </a:p>
        </p:txBody>
      </p:sp>
      <p:sp>
        <p:nvSpPr>
          <p:cNvPr id="13" name="Shape 11"/>
          <p:cNvSpPr/>
          <p:nvPr/>
        </p:nvSpPr>
        <p:spPr>
          <a:xfrm>
            <a:off x="6319599" y="5615821"/>
            <a:ext cx="499943" cy="499943"/>
          </a:xfrm>
          <a:prstGeom prst="roundRect">
            <a:avLst>
              <a:gd name="adj" fmla="val 20000"/>
            </a:avLst>
          </a:prstGeom>
          <a:solidFill>
            <a:srgbClr val="DFECE9"/>
          </a:solidFill>
          <a:ln w="13811">
            <a:solidFill>
              <a:srgbClr val="BFD9D3"/>
            </a:solidFill>
            <a:prstDash val="solid"/>
          </a:ln>
        </p:spPr>
        <p:txBody>
          <a:bodyPr/>
          <a:lstStyle/>
          <a:p>
            <a:endParaRPr lang="en-IN"/>
          </a:p>
        </p:txBody>
      </p:sp>
      <p:sp>
        <p:nvSpPr>
          <p:cNvPr id="14" name="Text 12"/>
          <p:cNvSpPr/>
          <p:nvPr/>
        </p:nvSpPr>
        <p:spPr>
          <a:xfrm>
            <a:off x="6481882" y="5657493"/>
            <a:ext cx="17526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7041713" y="5692140"/>
            <a:ext cx="3787140" cy="347186"/>
          </a:xfrm>
          <a:prstGeom prst="rect">
            <a:avLst/>
          </a:prstGeom>
          <a:noFill/>
          <a:ln/>
        </p:spPr>
        <p:txBody>
          <a:bodyPr wrap="none" rtlCol="0" anchor="t"/>
          <a:lstStyle/>
          <a:p>
            <a:pPr marL="0" indent="0">
              <a:lnSpc>
                <a:spcPts val="2734"/>
              </a:lnSpc>
              <a:buNone/>
            </a:pPr>
            <a:r>
              <a:rPr lang="en-US" sz="2187" dirty="0">
                <a:solidFill>
                  <a:srgbClr val="2C3249"/>
                </a:solidFill>
                <a:latin typeface="Kanit" pitchFamily="34" charset="0"/>
                <a:ea typeface="Kanit" pitchFamily="34" charset="-122"/>
                <a:cs typeface="Kanit" pitchFamily="34" charset="-120"/>
              </a:rPr>
              <a:t>Dependency on Citizen Reports</a:t>
            </a:r>
            <a:endParaRPr lang="en-US" sz="2187" dirty="0"/>
          </a:p>
        </p:txBody>
      </p:sp>
      <p:sp>
        <p:nvSpPr>
          <p:cNvPr id="16" name="Text 14"/>
          <p:cNvSpPr/>
          <p:nvPr/>
        </p:nvSpPr>
        <p:spPr>
          <a:xfrm>
            <a:off x="7041713" y="6261497"/>
            <a:ext cx="6755487" cy="710803"/>
          </a:xfrm>
          <a:prstGeom prst="rect">
            <a:avLst/>
          </a:prstGeom>
          <a:noFill/>
          <a:ln/>
        </p:spPr>
        <p:txBody>
          <a:bodyPr wrap="square" rtlCol="0" anchor="t"/>
          <a:lstStyle/>
          <a:p>
            <a:pPr marL="0" indent="0">
              <a:lnSpc>
                <a:spcPts val="2799"/>
              </a:lnSpc>
              <a:buNone/>
            </a:pPr>
            <a:r>
              <a:rPr lang="en-US" sz="1750" dirty="0">
                <a:solidFill>
                  <a:srgbClr val="2C3249"/>
                </a:solidFill>
                <a:latin typeface="Martel Sans" pitchFamily="34" charset="0"/>
                <a:ea typeface="Martel Sans" pitchFamily="34" charset="-122"/>
                <a:cs typeface="Martel Sans" pitchFamily="34" charset="-120"/>
              </a:rPr>
              <a:t>Delayed detection and repair due to reliance on citizen complaints.</a:t>
            </a:r>
            <a:endParaRPr lang="en-US" sz="1750" dirty="0"/>
          </a:p>
        </p:txBody>
      </p:sp>
      <p:pic>
        <p:nvPicPr>
          <p:cNvPr id="17"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1570315"/>
            <a:ext cx="6819900" cy="694373"/>
          </a:xfrm>
          <a:prstGeom prst="rect">
            <a:avLst/>
          </a:prstGeom>
          <a:noFill/>
          <a:ln/>
        </p:spPr>
        <p:txBody>
          <a:bodyPr wrap="non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AI-based Pothole Detection</a:t>
            </a:r>
            <a:endParaRPr lang="en-US" sz="4374" dirty="0"/>
          </a:p>
        </p:txBody>
      </p:sp>
      <p:pic>
        <p:nvPicPr>
          <p:cNvPr id="5" name="Image 0" descr="preencoded.png"/>
          <p:cNvPicPr>
            <a:picLocks noChangeAspect="1"/>
          </p:cNvPicPr>
          <p:nvPr/>
        </p:nvPicPr>
        <p:blipFill>
          <a:blip r:embed="rId3"/>
          <a:stretch>
            <a:fillRect/>
          </a:stretch>
        </p:blipFill>
        <p:spPr>
          <a:xfrm>
            <a:off x="2037993" y="2709029"/>
            <a:ext cx="3295888" cy="2036921"/>
          </a:xfrm>
          <a:prstGeom prst="rect">
            <a:avLst/>
          </a:prstGeom>
        </p:spPr>
      </p:pic>
      <p:sp>
        <p:nvSpPr>
          <p:cNvPr id="6" name="Text 3"/>
          <p:cNvSpPr/>
          <p:nvPr/>
        </p:nvSpPr>
        <p:spPr>
          <a:xfrm>
            <a:off x="2037993" y="5023604"/>
            <a:ext cx="2221944" cy="347186"/>
          </a:xfrm>
          <a:prstGeom prst="rect">
            <a:avLst/>
          </a:prstGeom>
          <a:noFill/>
          <a:ln/>
        </p:spPr>
        <p:txBody>
          <a:bodyPr wrap="none" rtlCol="0" anchor="t"/>
          <a:lstStyle/>
          <a:p>
            <a:pPr marL="0" indent="0" algn="l">
              <a:lnSpc>
                <a:spcPts val="2734"/>
              </a:lnSpc>
              <a:buNone/>
            </a:pPr>
            <a:r>
              <a:rPr lang="en-US" sz="2187" dirty="0">
                <a:solidFill>
                  <a:srgbClr val="272D45"/>
                </a:solidFill>
                <a:latin typeface="Kanit" pitchFamily="34" charset="0"/>
                <a:ea typeface="Kanit" pitchFamily="34" charset="-122"/>
                <a:cs typeface="Kanit" pitchFamily="34" charset="-120"/>
              </a:rPr>
              <a:t>Computer Vision</a:t>
            </a:r>
            <a:endParaRPr lang="en-US" sz="2187" dirty="0"/>
          </a:p>
        </p:txBody>
      </p:sp>
      <p:sp>
        <p:nvSpPr>
          <p:cNvPr id="7" name="Text 4"/>
          <p:cNvSpPr/>
          <p:nvPr/>
        </p:nvSpPr>
        <p:spPr>
          <a:xfrm>
            <a:off x="2037993" y="5592961"/>
            <a:ext cx="3295888" cy="1066205"/>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AI algorithms can analyze images and detect potholes accurately.</a:t>
            </a:r>
            <a:endParaRPr lang="en-US" sz="1750" dirty="0"/>
          </a:p>
        </p:txBody>
      </p:sp>
      <p:pic>
        <p:nvPicPr>
          <p:cNvPr id="8" name="Image 1" descr="preencoded.png"/>
          <p:cNvPicPr>
            <a:picLocks noChangeAspect="1"/>
          </p:cNvPicPr>
          <p:nvPr/>
        </p:nvPicPr>
        <p:blipFill>
          <a:blip r:embed="rId4"/>
          <a:stretch>
            <a:fillRect/>
          </a:stretch>
        </p:blipFill>
        <p:spPr>
          <a:xfrm>
            <a:off x="5667137" y="2709029"/>
            <a:ext cx="3296007" cy="2037040"/>
          </a:xfrm>
          <a:prstGeom prst="rect">
            <a:avLst/>
          </a:prstGeom>
        </p:spPr>
      </p:pic>
      <p:sp>
        <p:nvSpPr>
          <p:cNvPr id="9" name="Text 5"/>
          <p:cNvSpPr/>
          <p:nvPr/>
        </p:nvSpPr>
        <p:spPr>
          <a:xfrm>
            <a:off x="5667137" y="5023723"/>
            <a:ext cx="2221944" cy="347186"/>
          </a:xfrm>
          <a:prstGeom prst="rect">
            <a:avLst/>
          </a:prstGeom>
          <a:noFill/>
          <a:ln/>
        </p:spPr>
        <p:txBody>
          <a:bodyPr wrap="none" rtlCol="0" anchor="t"/>
          <a:lstStyle/>
          <a:p>
            <a:pPr marL="0" indent="0" algn="l">
              <a:lnSpc>
                <a:spcPts val="2734"/>
              </a:lnSpc>
              <a:buNone/>
            </a:pPr>
            <a:r>
              <a:rPr lang="en-US" sz="2187" dirty="0">
                <a:solidFill>
                  <a:srgbClr val="272D45"/>
                </a:solidFill>
                <a:latin typeface="Kanit" pitchFamily="34" charset="0"/>
                <a:ea typeface="Kanit" pitchFamily="34" charset="-122"/>
                <a:cs typeface="Kanit" pitchFamily="34" charset="-120"/>
              </a:rPr>
              <a:t>Machine Learning</a:t>
            </a:r>
            <a:endParaRPr lang="en-US" sz="2187" dirty="0"/>
          </a:p>
        </p:txBody>
      </p:sp>
      <p:sp>
        <p:nvSpPr>
          <p:cNvPr id="10" name="Text 6"/>
          <p:cNvSpPr/>
          <p:nvPr/>
        </p:nvSpPr>
        <p:spPr>
          <a:xfrm>
            <a:off x="5667137" y="5593080"/>
            <a:ext cx="3296007" cy="1066205"/>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AI models can learn from data to improve detection accuracy over time.</a:t>
            </a:r>
            <a:endParaRPr lang="en-US" sz="1750" dirty="0"/>
          </a:p>
        </p:txBody>
      </p:sp>
      <p:pic>
        <p:nvPicPr>
          <p:cNvPr id="11" name="Image 2" descr="preencoded.png"/>
          <p:cNvPicPr>
            <a:picLocks noChangeAspect="1"/>
          </p:cNvPicPr>
          <p:nvPr/>
        </p:nvPicPr>
        <p:blipFill>
          <a:blip r:embed="rId5"/>
          <a:stretch>
            <a:fillRect/>
          </a:stretch>
        </p:blipFill>
        <p:spPr>
          <a:xfrm>
            <a:off x="9296400" y="2709029"/>
            <a:ext cx="3296007" cy="2037040"/>
          </a:xfrm>
          <a:prstGeom prst="rect">
            <a:avLst/>
          </a:prstGeom>
        </p:spPr>
      </p:pic>
      <p:sp>
        <p:nvSpPr>
          <p:cNvPr id="12" name="Text 7"/>
          <p:cNvSpPr/>
          <p:nvPr/>
        </p:nvSpPr>
        <p:spPr>
          <a:xfrm>
            <a:off x="9296400" y="5023723"/>
            <a:ext cx="2221944" cy="347186"/>
          </a:xfrm>
          <a:prstGeom prst="rect">
            <a:avLst/>
          </a:prstGeom>
          <a:noFill/>
          <a:ln/>
        </p:spPr>
        <p:txBody>
          <a:bodyPr wrap="none" rtlCol="0" anchor="t"/>
          <a:lstStyle/>
          <a:p>
            <a:pPr marL="0" indent="0" algn="l">
              <a:lnSpc>
                <a:spcPts val="2734"/>
              </a:lnSpc>
              <a:buNone/>
            </a:pPr>
            <a:r>
              <a:rPr lang="en-US" sz="2187" dirty="0">
                <a:solidFill>
                  <a:srgbClr val="272D45"/>
                </a:solidFill>
                <a:latin typeface="Kanit" pitchFamily="34" charset="0"/>
                <a:ea typeface="Kanit" pitchFamily="34" charset="-122"/>
                <a:cs typeface="Kanit" pitchFamily="34" charset="-120"/>
              </a:rPr>
              <a:t>Deep Learning</a:t>
            </a:r>
            <a:endParaRPr lang="en-US" sz="2187" dirty="0"/>
          </a:p>
        </p:txBody>
      </p:sp>
      <p:sp>
        <p:nvSpPr>
          <p:cNvPr id="13" name="Text 8"/>
          <p:cNvSpPr/>
          <p:nvPr/>
        </p:nvSpPr>
        <p:spPr>
          <a:xfrm>
            <a:off x="9296400" y="5593080"/>
            <a:ext cx="3296007" cy="1066205"/>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Deep neural networks enable complex pattern recognition for precise pothole detection.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IN"/>
          </a:p>
        </p:txBody>
      </p:sp>
      <p:sp>
        <p:nvSpPr>
          <p:cNvPr id="4" name="Text 2"/>
          <p:cNvSpPr/>
          <p:nvPr/>
        </p:nvSpPr>
        <p:spPr>
          <a:xfrm>
            <a:off x="2037993" y="833676"/>
            <a:ext cx="10554414" cy="1388745"/>
          </a:xfrm>
          <a:prstGeom prst="rect">
            <a:avLst/>
          </a:prstGeom>
          <a:noFill/>
          <a:ln/>
        </p:spPr>
        <p:txBody>
          <a:bodyPr wrap="square" rtlCol="0" anchor="t"/>
          <a:lstStyle/>
          <a:p>
            <a:pPr marL="0" indent="0">
              <a:lnSpc>
                <a:spcPts val="5468"/>
              </a:lnSpc>
              <a:buNone/>
            </a:pPr>
            <a:r>
              <a:rPr lang="en-US" sz="4374" dirty="0">
                <a:solidFill>
                  <a:srgbClr val="272D45"/>
                </a:solidFill>
                <a:latin typeface="Kanit" pitchFamily="34" charset="0"/>
                <a:ea typeface="Kanit" pitchFamily="34" charset="-122"/>
                <a:cs typeface="Kanit" pitchFamily="34" charset="-120"/>
              </a:rPr>
              <a:t>Implementation of AI-based Pothole Detection</a:t>
            </a:r>
            <a:endParaRPr lang="en-US" sz="4374" dirty="0"/>
          </a:p>
        </p:txBody>
      </p:sp>
      <p:sp>
        <p:nvSpPr>
          <p:cNvPr id="5" name="Shape 3"/>
          <p:cNvSpPr/>
          <p:nvPr/>
        </p:nvSpPr>
        <p:spPr>
          <a:xfrm>
            <a:off x="7293054" y="2666762"/>
            <a:ext cx="44410" cy="4729163"/>
          </a:xfrm>
          <a:prstGeom prst="rect">
            <a:avLst/>
          </a:prstGeom>
          <a:solidFill>
            <a:srgbClr val="BFD9D3"/>
          </a:solidFill>
          <a:ln/>
        </p:spPr>
        <p:txBody>
          <a:bodyPr/>
          <a:lstStyle/>
          <a:p>
            <a:endParaRPr lang="en-IN"/>
          </a:p>
        </p:txBody>
      </p:sp>
      <p:sp>
        <p:nvSpPr>
          <p:cNvPr id="6" name="Shape 4"/>
          <p:cNvSpPr/>
          <p:nvPr/>
        </p:nvSpPr>
        <p:spPr>
          <a:xfrm>
            <a:off x="7565172" y="3068062"/>
            <a:ext cx="777597" cy="44410"/>
          </a:xfrm>
          <a:prstGeom prst="rect">
            <a:avLst/>
          </a:prstGeom>
          <a:solidFill>
            <a:srgbClr val="BFD9D3"/>
          </a:solidFill>
          <a:ln/>
        </p:spPr>
        <p:txBody>
          <a:bodyPr/>
          <a:lstStyle/>
          <a:p>
            <a:endParaRPr lang="en-IN"/>
          </a:p>
        </p:txBody>
      </p:sp>
      <p:sp>
        <p:nvSpPr>
          <p:cNvPr id="7" name="Shape 5"/>
          <p:cNvSpPr/>
          <p:nvPr/>
        </p:nvSpPr>
        <p:spPr>
          <a:xfrm>
            <a:off x="7065228" y="2840355"/>
            <a:ext cx="499943" cy="499943"/>
          </a:xfrm>
          <a:prstGeom prst="roundRect">
            <a:avLst>
              <a:gd name="adj" fmla="val 20000"/>
            </a:avLst>
          </a:prstGeom>
          <a:solidFill>
            <a:srgbClr val="DFECE9"/>
          </a:solidFill>
          <a:ln w="13811">
            <a:solidFill>
              <a:srgbClr val="BFD9D3"/>
            </a:solidFill>
            <a:prstDash val="solid"/>
          </a:ln>
        </p:spPr>
        <p:txBody>
          <a:bodyPr/>
          <a:lstStyle/>
          <a:p>
            <a:endParaRPr lang="en-IN"/>
          </a:p>
        </p:txBody>
      </p:sp>
      <p:sp>
        <p:nvSpPr>
          <p:cNvPr id="8" name="Text 6"/>
          <p:cNvSpPr/>
          <p:nvPr/>
        </p:nvSpPr>
        <p:spPr>
          <a:xfrm>
            <a:off x="7265610" y="2882027"/>
            <a:ext cx="9906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9" name="Text 7"/>
          <p:cNvSpPr/>
          <p:nvPr/>
        </p:nvSpPr>
        <p:spPr>
          <a:xfrm>
            <a:off x="8537258" y="2888933"/>
            <a:ext cx="3817620" cy="347186"/>
          </a:xfrm>
          <a:prstGeom prst="rect">
            <a:avLst/>
          </a:prstGeom>
          <a:noFill/>
          <a:ln/>
        </p:spPr>
        <p:txBody>
          <a:bodyPr wrap="non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Data Collection and Preparation</a:t>
            </a:r>
            <a:endParaRPr lang="en-US" sz="2187" dirty="0"/>
          </a:p>
        </p:txBody>
      </p:sp>
      <p:sp>
        <p:nvSpPr>
          <p:cNvPr id="10" name="Text 8"/>
          <p:cNvSpPr/>
          <p:nvPr/>
        </p:nvSpPr>
        <p:spPr>
          <a:xfrm>
            <a:off x="8537258" y="3458289"/>
            <a:ext cx="4055150" cy="1066205"/>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Gather labeled image data and preprocess it for training the AI model.</a:t>
            </a:r>
            <a:endParaRPr lang="en-US" sz="1750" dirty="0"/>
          </a:p>
        </p:txBody>
      </p:sp>
      <p:sp>
        <p:nvSpPr>
          <p:cNvPr id="11" name="Shape 9"/>
          <p:cNvSpPr/>
          <p:nvPr/>
        </p:nvSpPr>
        <p:spPr>
          <a:xfrm>
            <a:off x="6287631" y="4178915"/>
            <a:ext cx="777597" cy="44410"/>
          </a:xfrm>
          <a:prstGeom prst="rect">
            <a:avLst/>
          </a:prstGeom>
          <a:solidFill>
            <a:srgbClr val="BFD9D3"/>
          </a:solidFill>
          <a:ln/>
        </p:spPr>
        <p:txBody>
          <a:bodyPr/>
          <a:lstStyle/>
          <a:p>
            <a:endParaRPr lang="en-IN"/>
          </a:p>
        </p:txBody>
      </p:sp>
      <p:sp>
        <p:nvSpPr>
          <p:cNvPr id="12" name="Shape 10"/>
          <p:cNvSpPr/>
          <p:nvPr/>
        </p:nvSpPr>
        <p:spPr>
          <a:xfrm>
            <a:off x="7065228" y="3951208"/>
            <a:ext cx="499943" cy="499943"/>
          </a:xfrm>
          <a:prstGeom prst="roundRect">
            <a:avLst>
              <a:gd name="adj" fmla="val 20000"/>
            </a:avLst>
          </a:prstGeom>
          <a:solidFill>
            <a:srgbClr val="DFECE9"/>
          </a:solidFill>
          <a:ln w="13811">
            <a:solidFill>
              <a:srgbClr val="BFD9D3"/>
            </a:solidFill>
            <a:prstDash val="solid"/>
          </a:ln>
        </p:spPr>
        <p:txBody>
          <a:bodyPr/>
          <a:lstStyle/>
          <a:p>
            <a:endParaRPr lang="en-IN"/>
          </a:p>
        </p:txBody>
      </p:sp>
      <p:sp>
        <p:nvSpPr>
          <p:cNvPr id="13" name="Text 11"/>
          <p:cNvSpPr/>
          <p:nvPr/>
        </p:nvSpPr>
        <p:spPr>
          <a:xfrm>
            <a:off x="7231320" y="3992880"/>
            <a:ext cx="16764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4" name="Text 12"/>
          <p:cNvSpPr/>
          <p:nvPr/>
        </p:nvSpPr>
        <p:spPr>
          <a:xfrm>
            <a:off x="3540443" y="3999786"/>
            <a:ext cx="2552700" cy="347186"/>
          </a:xfrm>
          <a:prstGeom prst="rect">
            <a:avLst/>
          </a:prstGeom>
          <a:noFill/>
          <a:ln/>
        </p:spPr>
        <p:txBody>
          <a:bodyPr wrap="none" rtlCol="0" anchor="t"/>
          <a:lstStyle/>
          <a:p>
            <a:pPr marL="0" indent="0" algn="r">
              <a:lnSpc>
                <a:spcPts val="2734"/>
              </a:lnSpc>
              <a:buNone/>
            </a:pPr>
            <a:r>
              <a:rPr lang="en-US" sz="2187" dirty="0">
                <a:solidFill>
                  <a:srgbClr val="2C3249"/>
                </a:solidFill>
                <a:latin typeface="Kanit" pitchFamily="34" charset="0"/>
                <a:ea typeface="Kanit" pitchFamily="34" charset="-122"/>
                <a:cs typeface="Kanit" pitchFamily="34" charset="-120"/>
              </a:rPr>
              <a:t>Training the AI Model</a:t>
            </a:r>
            <a:endParaRPr lang="en-US" sz="2187" dirty="0"/>
          </a:p>
        </p:txBody>
      </p:sp>
      <p:sp>
        <p:nvSpPr>
          <p:cNvPr id="15" name="Text 13"/>
          <p:cNvSpPr/>
          <p:nvPr/>
        </p:nvSpPr>
        <p:spPr>
          <a:xfrm>
            <a:off x="2037993" y="4569143"/>
            <a:ext cx="4055150" cy="1066205"/>
          </a:xfrm>
          <a:prstGeom prst="rect">
            <a:avLst/>
          </a:prstGeom>
          <a:noFill/>
          <a:ln/>
        </p:spPr>
        <p:txBody>
          <a:bodyPr wrap="square" rtlCol="0" anchor="t"/>
          <a:lstStyle/>
          <a:p>
            <a:pPr marL="0" indent="0" algn="r">
              <a:lnSpc>
                <a:spcPts val="2799"/>
              </a:lnSpc>
              <a:buNone/>
            </a:pPr>
            <a:r>
              <a:rPr lang="en-US" sz="1750" dirty="0">
                <a:solidFill>
                  <a:srgbClr val="2C3249"/>
                </a:solidFill>
                <a:latin typeface="Martel Sans" pitchFamily="34" charset="0"/>
                <a:ea typeface="Martel Sans" pitchFamily="34" charset="-122"/>
                <a:cs typeface="Martel Sans" pitchFamily="34" charset="-120"/>
              </a:rPr>
              <a:t>Use advanced machine learning techniques to train the model on the labeled dataset.</a:t>
            </a:r>
            <a:endParaRPr lang="en-US" sz="1750" dirty="0"/>
          </a:p>
        </p:txBody>
      </p:sp>
      <p:sp>
        <p:nvSpPr>
          <p:cNvPr id="16" name="Shape 14"/>
          <p:cNvSpPr/>
          <p:nvPr/>
        </p:nvSpPr>
        <p:spPr>
          <a:xfrm>
            <a:off x="7565172" y="5370135"/>
            <a:ext cx="777597" cy="44410"/>
          </a:xfrm>
          <a:prstGeom prst="rect">
            <a:avLst/>
          </a:prstGeom>
          <a:solidFill>
            <a:srgbClr val="BFD9D3"/>
          </a:solidFill>
          <a:ln/>
        </p:spPr>
        <p:txBody>
          <a:bodyPr/>
          <a:lstStyle/>
          <a:p>
            <a:endParaRPr lang="en-IN"/>
          </a:p>
        </p:txBody>
      </p:sp>
      <p:sp>
        <p:nvSpPr>
          <p:cNvPr id="17" name="Shape 15"/>
          <p:cNvSpPr/>
          <p:nvPr/>
        </p:nvSpPr>
        <p:spPr>
          <a:xfrm>
            <a:off x="7065228" y="5142428"/>
            <a:ext cx="499943" cy="499943"/>
          </a:xfrm>
          <a:prstGeom prst="roundRect">
            <a:avLst>
              <a:gd name="adj" fmla="val 20000"/>
            </a:avLst>
          </a:prstGeom>
          <a:solidFill>
            <a:srgbClr val="DFECE9"/>
          </a:solidFill>
          <a:ln w="13811">
            <a:solidFill>
              <a:srgbClr val="BFD9D3"/>
            </a:solidFill>
            <a:prstDash val="solid"/>
          </a:ln>
        </p:spPr>
        <p:txBody>
          <a:bodyPr/>
          <a:lstStyle/>
          <a:p>
            <a:endParaRPr lang="en-IN"/>
          </a:p>
        </p:txBody>
      </p:sp>
      <p:sp>
        <p:nvSpPr>
          <p:cNvPr id="18" name="Text 16"/>
          <p:cNvSpPr/>
          <p:nvPr/>
        </p:nvSpPr>
        <p:spPr>
          <a:xfrm>
            <a:off x="7227510" y="5184100"/>
            <a:ext cx="175260" cy="416481"/>
          </a:xfrm>
          <a:prstGeom prst="rect">
            <a:avLst/>
          </a:prstGeom>
          <a:noFill/>
          <a:ln/>
        </p:spPr>
        <p:txBody>
          <a:bodyPr wrap="none" rtlCol="0" anchor="t"/>
          <a:lstStyle/>
          <a:p>
            <a:pPr marL="0" indent="0" algn="ctr">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19" name="Text 17"/>
          <p:cNvSpPr/>
          <p:nvPr/>
        </p:nvSpPr>
        <p:spPr>
          <a:xfrm>
            <a:off x="8537258" y="5191006"/>
            <a:ext cx="4055150" cy="694373"/>
          </a:xfrm>
          <a:prstGeom prst="rect">
            <a:avLst/>
          </a:prstGeom>
          <a:noFill/>
          <a:ln/>
        </p:spPr>
        <p:txBody>
          <a:bodyPr wrap="square" rtlCol="0" anchor="t"/>
          <a:lstStyle/>
          <a:p>
            <a:pPr marL="0" indent="0" algn="l">
              <a:lnSpc>
                <a:spcPts val="2734"/>
              </a:lnSpc>
              <a:buNone/>
            </a:pPr>
            <a:r>
              <a:rPr lang="en-US" sz="2187" dirty="0">
                <a:solidFill>
                  <a:srgbClr val="2C3249"/>
                </a:solidFill>
                <a:latin typeface="Kanit" pitchFamily="34" charset="0"/>
                <a:ea typeface="Kanit" pitchFamily="34" charset="-122"/>
                <a:cs typeface="Kanit" pitchFamily="34" charset="-120"/>
              </a:rPr>
              <a:t>Real-time Pothole Detection using AI</a:t>
            </a:r>
            <a:endParaRPr lang="en-US" sz="2187" dirty="0"/>
          </a:p>
        </p:txBody>
      </p:sp>
      <p:sp>
        <p:nvSpPr>
          <p:cNvPr id="20" name="Text 18"/>
          <p:cNvSpPr/>
          <p:nvPr/>
        </p:nvSpPr>
        <p:spPr>
          <a:xfrm>
            <a:off x="8537258" y="6107549"/>
            <a:ext cx="4055150" cy="1066205"/>
          </a:xfrm>
          <a:prstGeom prst="rect">
            <a:avLst/>
          </a:prstGeom>
          <a:noFill/>
          <a:ln/>
        </p:spPr>
        <p:txBody>
          <a:bodyPr wrap="square" rtlCol="0" anchor="t"/>
          <a:lstStyle/>
          <a:p>
            <a:pPr marL="0" indent="0" algn="l">
              <a:lnSpc>
                <a:spcPts val="2799"/>
              </a:lnSpc>
              <a:buNone/>
            </a:pPr>
            <a:r>
              <a:rPr lang="en-US" sz="1750" dirty="0">
                <a:solidFill>
                  <a:srgbClr val="2C3249"/>
                </a:solidFill>
                <a:latin typeface="Martel Sans" pitchFamily="34" charset="0"/>
                <a:ea typeface="Martel Sans" pitchFamily="34" charset="-122"/>
                <a:cs typeface="Martel Sans" pitchFamily="34" charset="-120"/>
              </a:rPr>
              <a:t>Deploy the trained model to detect potholes in real-time using computer vision.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229"/>
            <a:ext cx="6454348" cy="7683137"/>
            <a:chOff x="-19221" y="197691"/>
            <a:chExt cx="5378624" cy="6402614"/>
          </a:xfrm>
        </p:grpSpPr>
        <p:sp>
          <p:nvSpPr>
            <p:cNvPr id="14" name="Freeform: Shape 13">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FAEF5EE-95FE-9097-631C-2F23F434691F}"/>
              </a:ext>
            </a:extLst>
          </p:cNvPr>
          <p:cNvSpPr>
            <a:spLocks noGrp="1"/>
          </p:cNvSpPr>
          <p:nvPr>
            <p:ph type="ctrTitle"/>
          </p:nvPr>
        </p:nvSpPr>
        <p:spPr>
          <a:xfrm>
            <a:off x="965606" y="3746041"/>
            <a:ext cx="4171786" cy="2143818"/>
          </a:xfrm>
        </p:spPr>
        <p:txBody>
          <a:bodyPr anchor="t">
            <a:normAutofit/>
          </a:bodyPr>
          <a:lstStyle/>
          <a:p>
            <a:pPr algn="l"/>
            <a:r>
              <a:rPr lang="en-US" sz="4800" dirty="0">
                <a:solidFill>
                  <a:schemeClr val="tx2"/>
                </a:solidFill>
              </a:rPr>
              <a:t>Model</a:t>
            </a:r>
            <a:br>
              <a:rPr lang="en-US" sz="4800" dirty="0">
                <a:solidFill>
                  <a:schemeClr val="tx2"/>
                </a:solidFill>
              </a:rPr>
            </a:br>
            <a:endParaRPr lang="en-US" sz="4800" dirty="0">
              <a:solidFill>
                <a:schemeClr val="tx2"/>
              </a:solidFill>
            </a:endParaRPr>
          </a:p>
        </p:txBody>
      </p:sp>
      <p:sp>
        <p:nvSpPr>
          <p:cNvPr id="3" name="Subtitle 2">
            <a:extLst>
              <a:ext uri="{FF2B5EF4-FFF2-40B4-BE49-F238E27FC236}">
                <a16:creationId xmlns:a16="http://schemas.microsoft.com/office/drawing/2014/main" id="{685054C3-BD35-54B9-30D4-916DFD2AA488}"/>
              </a:ext>
            </a:extLst>
          </p:cNvPr>
          <p:cNvSpPr>
            <a:spLocks noGrp="1"/>
          </p:cNvSpPr>
          <p:nvPr>
            <p:ph type="subTitle" idx="1"/>
          </p:nvPr>
        </p:nvSpPr>
        <p:spPr>
          <a:xfrm>
            <a:off x="965606" y="2438816"/>
            <a:ext cx="4171786" cy="1146133"/>
          </a:xfrm>
        </p:spPr>
        <p:txBody>
          <a:bodyPr anchor="b">
            <a:normAutofit/>
          </a:bodyPr>
          <a:lstStyle/>
          <a:p>
            <a:pPr algn="l"/>
            <a:r>
              <a:rPr lang="en-US" sz="2400" dirty="0">
                <a:solidFill>
                  <a:schemeClr val="tx2"/>
                </a:solidFill>
              </a:rPr>
              <a:t>  </a:t>
            </a:r>
          </a:p>
        </p:txBody>
      </p:sp>
      <p:pic>
        <p:nvPicPr>
          <p:cNvPr id="4" name="Picture 3">
            <a:extLst>
              <a:ext uri="{FF2B5EF4-FFF2-40B4-BE49-F238E27FC236}">
                <a16:creationId xmlns:a16="http://schemas.microsoft.com/office/drawing/2014/main" id="{D7A3F570-6228-E3FB-BB9E-4C4E46D1C6E3}"/>
              </a:ext>
            </a:extLst>
          </p:cNvPr>
          <p:cNvPicPr>
            <a:picLocks noChangeAspect="1"/>
          </p:cNvPicPr>
          <p:nvPr/>
        </p:nvPicPr>
        <p:blipFill>
          <a:blip r:embed="rId2"/>
          <a:stretch>
            <a:fillRect/>
          </a:stretch>
        </p:blipFill>
        <p:spPr>
          <a:xfrm>
            <a:off x="7080886" y="965364"/>
            <a:ext cx="6609364" cy="6295420"/>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40643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TotalTime>
  <Words>1031</Words>
  <Application>Microsoft Office PowerPoint</Application>
  <PresentationFormat>Custom</PresentationFormat>
  <Paragraphs>90</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Epilogue</vt:lpstr>
      <vt:lpstr>Kanit</vt:lpstr>
      <vt:lpstr>Martel Sans</vt:lpstr>
      <vt:lpstr>Söhne</vt:lpstr>
      <vt:lpstr>Wingdings</vt:lpstr>
      <vt:lpstr>Office Theme</vt:lpstr>
      <vt:lpstr>PowerPoint Presentation</vt:lpstr>
      <vt:lpstr>PowerPoint Presentation</vt:lpstr>
      <vt:lpstr>PowerPoint Presentation</vt:lpstr>
      <vt:lpstr>YOLO : You Only Use Once</vt:lpstr>
      <vt:lpstr>YOLO Segmentation model</vt:lpstr>
      <vt:lpstr>PowerPoint Presentation</vt:lpstr>
      <vt:lpstr>PowerPoint Presentation</vt:lpstr>
      <vt:lpstr>PowerPoint Presentation</vt:lpstr>
      <vt:lpstr>Model </vt:lpstr>
      <vt:lpstr>PowerPoint Presentation</vt:lpstr>
      <vt:lpstr>Navigating Challenges: Enhancing Pothole Detection Systems</vt:lpstr>
      <vt:lpstr>Results:</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Chekkera Prakash Reddy</cp:lastModifiedBy>
  <cp:revision>8</cp:revision>
  <dcterms:created xsi:type="dcterms:W3CDTF">2023-10-02T18:30:47Z</dcterms:created>
  <dcterms:modified xsi:type="dcterms:W3CDTF">2023-12-11T22:09:49Z</dcterms:modified>
</cp:coreProperties>
</file>