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84048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4">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025" autoAdjust="0"/>
    <p:restoredTop sz="94660"/>
  </p:normalViewPr>
  <p:slideViewPr>
    <p:cSldViewPr snapToGrid="0">
      <p:cViewPr>
        <p:scale>
          <a:sx n="25" d="100"/>
          <a:sy n="25" d="100"/>
        </p:scale>
        <p:origin x="1200" y="38"/>
      </p:cViewPr>
      <p:guideLst>
        <p:guide orient="horz" pos="10944"/>
        <p:guide pos="12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686639"/>
            <a:ext cx="32644080" cy="1209717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8250326"/>
            <a:ext cx="28803600" cy="8389194"/>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368221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42791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849967"/>
            <a:ext cx="828103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849967"/>
            <a:ext cx="24363045" cy="294466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314351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69965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662680"/>
            <a:ext cx="33124140" cy="1445386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3253287"/>
            <a:ext cx="33124140" cy="76009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447037-5B7C-4A80-B109-1C0710EF4934}"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71422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447037-5B7C-4A80-B109-1C0710EF4934}"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58170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49974"/>
            <a:ext cx="3312414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517893"/>
            <a:ext cx="16247028"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692380"/>
            <a:ext cx="16247028"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517893"/>
            <a:ext cx="16327042"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692380"/>
            <a:ext cx="16327042"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447037-5B7C-4A80-B109-1C0710EF4934}" type="datetimeFigureOut">
              <a:rPr lang="en-US" smtClean="0"/>
              <a:pPr/>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277057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447037-5B7C-4A80-B109-1C0710EF4934}" type="datetimeFigureOut">
              <a:rPr lang="en-US" smtClean="0"/>
              <a:pPr/>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49954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47037-5B7C-4A80-B109-1C0710EF4934}" type="datetimeFigureOut">
              <a:rPr lang="en-US" smtClean="0"/>
              <a:pPr/>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0964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002961"/>
            <a:ext cx="19442430" cy="246930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DF447037-5B7C-4A80-B109-1C0710EF4934}"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24390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002961"/>
            <a:ext cx="19442430" cy="246930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DF447037-5B7C-4A80-B109-1C0710EF4934}"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99383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849974"/>
            <a:ext cx="3312414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9249833"/>
            <a:ext cx="33124140" cy="220467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2205514"/>
            <a:ext cx="8641080" cy="1849967"/>
          </a:xfrm>
          <a:prstGeom prst="rect">
            <a:avLst/>
          </a:prstGeom>
        </p:spPr>
        <p:txBody>
          <a:bodyPr vert="horz" lIns="91440" tIns="45720" rIns="91440" bIns="45720" rtlCol="0" anchor="ctr"/>
          <a:lstStyle>
            <a:lvl1pPr algn="l">
              <a:defRPr sz="5040">
                <a:solidFill>
                  <a:schemeClr val="tx1">
                    <a:tint val="75000"/>
                  </a:schemeClr>
                </a:solidFill>
              </a:defRPr>
            </a:lvl1pPr>
          </a:lstStyle>
          <a:p>
            <a:fld id="{DF447037-5B7C-4A80-B109-1C0710EF4934}" type="datetimeFigureOut">
              <a:rPr lang="en-US" smtClean="0"/>
              <a:pPr/>
              <a:t>12/6/2023</a:t>
            </a:fld>
            <a:endParaRPr lang="en-US"/>
          </a:p>
        </p:txBody>
      </p:sp>
      <p:sp>
        <p:nvSpPr>
          <p:cNvPr id="5" name="Footer Placeholder 4"/>
          <p:cNvSpPr>
            <a:spLocks noGrp="1"/>
          </p:cNvSpPr>
          <p:nvPr>
            <p:ph type="ftr" sz="quarter" idx="3"/>
          </p:nvPr>
        </p:nvSpPr>
        <p:spPr>
          <a:xfrm>
            <a:off x="12721590" y="32205514"/>
            <a:ext cx="12961620" cy="1849967"/>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2205514"/>
            <a:ext cx="8641080" cy="1849967"/>
          </a:xfrm>
          <a:prstGeom prst="rect">
            <a:avLst/>
          </a:prstGeom>
        </p:spPr>
        <p:txBody>
          <a:bodyPr vert="horz" lIns="91440" tIns="45720" rIns="91440" bIns="45720" rtlCol="0" anchor="ctr"/>
          <a:lstStyle>
            <a:lvl1pPr algn="r">
              <a:defRPr sz="5040">
                <a:solidFill>
                  <a:schemeClr val="tx1">
                    <a:tint val="75000"/>
                  </a:schemeClr>
                </a:solidFill>
              </a:defRPr>
            </a:lvl1pPr>
          </a:lstStyle>
          <a:p>
            <a:fld id="{5C72F491-C769-4A15-B23F-2786C1D034BD}" type="slidenum">
              <a:rPr lang="en-US" smtClean="0"/>
              <a:pPr/>
              <a:t>‹#›</a:t>
            </a:fld>
            <a:endParaRPr lang="en-US"/>
          </a:p>
        </p:txBody>
      </p:sp>
    </p:spTree>
    <p:extLst>
      <p:ext uri="{BB962C8B-B14F-4D97-AF65-F5344CB8AC3E}">
        <p14:creationId xmlns:p14="http://schemas.microsoft.com/office/powerpoint/2010/main" val="1259739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app.roboflow.com/umkc-dcg9f/yolov8-pothole/deploy/3"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8404800" cy="4049486"/>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4049486"/>
            <a:ext cx="38404800"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flipV="1">
            <a:off x="0" y="34305766"/>
            <a:ext cx="38404800" cy="48715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4148110"/>
            <a:ext cx="38404800" cy="12011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89371" y="8882743"/>
            <a:ext cx="184731" cy="369332"/>
          </a:xfrm>
          <a:prstGeom prst="rect">
            <a:avLst/>
          </a:prstGeom>
          <a:noFill/>
        </p:spPr>
        <p:txBody>
          <a:bodyPr wrap="none" rtlCol="0">
            <a:spAutoFit/>
          </a:bodyPr>
          <a:lstStyle/>
          <a:p>
            <a:endParaRPr lang="en-US" dirty="0"/>
          </a:p>
        </p:txBody>
      </p:sp>
      <p:pic>
        <p:nvPicPr>
          <p:cNvPr id="11" name="Picture 4" descr="Image result for umkc logo&quot;"/>
          <p:cNvPicPr>
            <a:picLocks noChangeAspect="1" noChangeArrowheads="1"/>
          </p:cNvPicPr>
          <p:nvPr/>
        </p:nvPicPr>
        <p:blipFill>
          <a:blip r:embed="rId2" cstate="print"/>
          <a:srcRect/>
          <a:stretch>
            <a:fillRect/>
          </a:stretch>
        </p:blipFill>
        <p:spPr bwMode="auto">
          <a:xfrm>
            <a:off x="827314" y="827314"/>
            <a:ext cx="4923206" cy="2291429"/>
          </a:xfrm>
          <a:prstGeom prst="rect">
            <a:avLst/>
          </a:prstGeom>
          <a:noFill/>
        </p:spPr>
      </p:pic>
      <p:sp>
        <p:nvSpPr>
          <p:cNvPr id="18" name="TextBox 17"/>
          <p:cNvSpPr txBox="1"/>
          <p:nvPr/>
        </p:nvSpPr>
        <p:spPr>
          <a:xfrm>
            <a:off x="6817589" y="695525"/>
            <a:ext cx="26640370" cy="1569660"/>
          </a:xfrm>
          <a:prstGeom prst="rect">
            <a:avLst/>
          </a:prstGeom>
          <a:noFill/>
        </p:spPr>
        <p:txBody>
          <a:bodyPr wrap="none" rtlCol="0">
            <a:spAutoFit/>
          </a:bodyPr>
          <a:lstStyle/>
          <a:p>
            <a:r>
              <a:rPr lang="en-IN" sz="9600" b="1" dirty="0">
                <a:solidFill>
                  <a:srgbClr val="FFC000"/>
                </a:solidFill>
              </a:rPr>
              <a:t>        POTHOLE DETECTION SYSTEM  USING AI (YOLO)</a:t>
            </a:r>
          </a:p>
        </p:txBody>
      </p:sp>
      <p:sp>
        <p:nvSpPr>
          <p:cNvPr id="19" name="TextBox 18"/>
          <p:cNvSpPr txBox="1"/>
          <p:nvPr/>
        </p:nvSpPr>
        <p:spPr>
          <a:xfrm>
            <a:off x="13505139" y="3373022"/>
            <a:ext cx="12962138" cy="707886"/>
          </a:xfrm>
          <a:prstGeom prst="rect">
            <a:avLst/>
          </a:prstGeom>
          <a:noFill/>
        </p:spPr>
        <p:txBody>
          <a:bodyPr wrap="none" rtlCol="0">
            <a:spAutoFit/>
          </a:bodyPr>
          <a:lstStyle/>
          <a:p>
            <a:r>
              <a:rPr lang="en-IN" sz="4000" b="1" dirty="0">
                <a:solidFill>
                  <a:schemeClr val="bg1"/>
                </a:solidFill>
              </a:rPr>
              <a:t>Advisor: Dr. </a:t>
            </a:r>
            <a:r>
              <a:rPr lang="en-IN" sz="4000" b="1" dirty="0" err="1">
                <a:solidFill>
                  <a:schemeClr val="bg1"/>
                </a:solidFill>
              </a:rPr>
              <a:t>Sejun</a:t>
            </a:r>
            <a:r>
              <a:rPr lang="en-IN" sz="4000" b="1" dirty="0">
                <a:solidFill>
                  <a:schemeClr val="bg1"/>
                </a:solidFill>
              </a:rPr>
              <a:t> Song, University of Missouri – Kansas City</a:t>
            </a:r>
          </a:p>
        </p:txBody>
      </p:sp>
      <p:sp>
        <p:nvSpPr>
          <p:cNvPr id="20" name="TextBox 19"/>
          <p:cNvSpPr txBox="1"/>
          <p:nvPr/>
        </p:nvSpPr>
        <p:spPr>
          <a:xfrm>
            <a:off x="8447314" y="2476279"/>
            <a:ext cx="27429410" cy="830997"/>
          </a:xfrm>
          <a:prstGeom prst="rect">
            <a:avLst/>
          </a:prstGeom>
          <a:noFill/>
        </p:spPr>
        <p:txBody>
          <a:bodyPr wrap="square" rtlCol="0">
            <a:spAutoFit/>
          </a:bodyPr>
          <a:lstStyle/>
          <a:p>
            <a:r>
              <a:rPr lang="en-US" sz="4800" b="1" dirty="0">
                <a:solidFill>
                  <a:schemeClr val="bg1"/>
                </a:solidFill>
              </a:rPr>
              <a:t>P</a:t>
            </a:r>
            <a:r>
              <a:rPr lang="en-IN" sz="4800" b="1" dirty="0" err="1">
                <a:solidFill>
                  <a:schemeClr val="bg1"/>
                </a:solidFill>
              </a:rPr>
              <a:t>rakash</a:t>
            </a:r>
            <a:r>
              <a:rPr lang="en-IN" sz="4800" b="1" dirty="0">
                <a:solidFill>
                  <a:schemeClr val="bg1"/>
                </a:solidFill>
              </a:rPr>
              <a:t> </a:t>
            </a:r>
            <a:r>
              <a:rPr lang="en-IN" sz="4800" b="1" dirty="0" err="1">
                <a:solidFill>
                  <a:schemeClr val="bg1"/>
                </a:solidFill>
              </a:rPr>
              <a:t>Reddy,Teja</a:t>
            </a:r>
            <a:r>
              <a:rPr lang="en-IN" sz="4800" b="1" dirty="0">
                <a:solidFill>
                  <a:schemeClr val="bg1"/>
                </a:solidFill>
              </a:rPr>
              <a:t> </a:t>
            </a:r>
            <a:r>
              <a:rPr lang="en-IN" sz="4800" b="1" dirty="0" err="1">
                <a:solidFill>
                  <a:schemeClr val="bg1"/>
                </a:solidFill>
              </a:rPr>
              <a:t>gurramkonda,Bharat,Sreesanthreddy,Jyothirmai,Teja</a:t>
            </a:r>
            <a:r>
              <a:rPr lang="en-IN" sz="4800" b="1" dirty="0">
                <a:solidFill>
                  <a:schemeClr val="bg1"/>
                </a:solidFill>
              </a:rPr>
              <a:t> </a:t>
            </a:r>
            <a:r>
              <a:rPr lang="en-IN" sz="4800" b="1" dirty="0" err="1">
                <a:solidFill>
                  <a:schemeClr val="bg1"/>
                </a:solidFill>
              </a:rPr>
              <a:t>Kammineni,Thirumala</a:t>
            </a:r>
            <a:r>
              <a:rPr lang="en-IN" sz="4800" b="1" dirty="0">
                <a:solidFill>
                  <a:schemeClr val="bg1"/>
                </a:solidFill>
              </a:rPr>
              <a:t> Rao</a:t>
            </a:r>
          </a:p>
        </p:txBody>
      </p:sp>
      <p:sp>
        <p:nvSpPr>
          <p:cNvPr id="21" name="Rounded Rectangle 20"/>
          <p:cNvSpPr/>
          <p:nvPr/>
        </p:nvSpPr>
        <p:spPr>
          <a:xfrm>
            <a:off x="783772" y="4903044"/>
            <a:ext cx="36782828" cy="2755039"/>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685422" y="4615381"/>
            <a:ext cx="31511064" cy="3170099"/>
          </a:xfrm>
          <a:prstGeom prst="rect">
            <a:avLst/>
          </a:prstGeom>
          <a:noFill/>
        </p:spPr>
        <p:txBody>
          <a:bodyPr wrap="square" rtlCol="0">
            <a:spAutoFit/>
          </a:bodyPr>
          <a:lstStyle/>
          <a:p>
            <a:pPr algn="just"/>
            <a:r>
              <a:rPr lang="en-US" sz="4000" dirty="0">
                <a:solidFill>
                  <a:schemeClr val="accent2">
                    <a:lumMod val="50000"/>
                  </a:schemeClr>
                </a:solidFill>
              </a:rPr>
              <a:t>One of the main factors in road accidents and the deterioration of automobiles is the presence of potholes on the roads. There have been a number of ways used, including manual reporting to the authorities, the use of vibration-based sensors, and 3D reconstruction utilizing laser photography. However, there are certain disadvantages to all of these methods, such as expensive setup costs, risk of detection, or lack of night vision. In order to execute augmentation techniques on the data and use convolutional neural networks as a deep learning strategy, our primary aim is to collect a sufficient amount of data that includes photographs of potholes in varied situations and weather.</a:t>
            </a:r>
          </a:p>
        </p:txBody>
      </p:sp>
      <p:sp>
        <p:nvSpPr>
          <p:cNvPr id="29" name="TextBox 28"/>
          <p:cNvSpPr txBox="1"/>
          <p:nvPr/>
        </p:nvSpPr>
        <p:spPr>
          <a:xfrm>
            <a:off x="1368936" y="5842916"/>
            <a:ext cx="4151714" cy="923330"/>
          </a:xfrm>
          <a:prstGeom prst="rect">
            <a:avLst/>
          </a:prstGeom>
          <a:noFill/>
        </p:spPr>
        <p:txBody>
          <a:bodyPr wrap="none" rtlCol="0">
            <a:spAutoFit/>
          </a:bodyPr>
          <a:lstStyle/>
          <a:p>
            <a:r>
              <a:rPr lang="en-US" sz="5400" b="1" dirty="0">
                <a:solidFill>
                  <a:schemeClr val="accent1">
                    <a:lumMod val="75000"/>
                  </a:schemeClr>
                </a:solidFill>
              </a:rPr>
              <a:t>MOTIVATION:</a:t>
            </a:r>
          </a:p>
        </p:txBody>
      </p:sp>
      <p:sp>
        <p:nvSpPr>
          <p:cNvPr id="32" name="Rounded Rectangle 31"/>
          <p:cNvSpPr/>
          <p:nvPr/>
        </p:nvSpPr>
        <p:spPr>
          <a:xfrm>
            <a:off x="827314" y="8017909"/>
            <a:ext cx="18265358" cy="4591184"/>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1521579" y="9263174"/>
            <a:ext cx="17025538" cy="3785652"/>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Driver safety is significantly improved by effective and proactive treatment of potholes in a complex road environment. Additionally, it is anticipated to help maintain traffic flow and assist to the reduction of traffic accidents. The majority of pothole detection in the past was done by human professionals using eye inspection. It takes a lot of time, money, and effort to physically find potholes. </a:t>
            </a:r>
          </a:p>
        </p:txBody>
      </p:sp>
      <p:sp>
        <p:nvSpPr>
          <p:cNvPr id="38" name="Rounded Rectangle 37"/>
          <p:cNvSpPr/>
          <p:nvPr/>
        </p:nvSpPr>
        <p:spPr>
          <a:xfrm>
            <a:off x="914399" y="12997947"/>
            <a:ext cx="18162599" cy="7531913"/>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r>
              <a:rPr lang="en-US" sz="4000" dirty="0">
                <a:solidFill>
                  <a:schemeClr val="accent2">
                    <a:lumMod val="50000"/>
                  </a:schemeClr>
                </a:solidFill>
              </a:rPr>
              <a:t>The major goal of this research is to create a system that can recognize potholes in photographs. Real-time pothole detection is an alternative. A deep learning-based strategy has been used to this. A model built on a YOLO that can distinguish between roads with and without potholes has been created. After using this data to train the model, it can predict with an accuracy of up to 90% if the input image has a pothole or not.</a:t>
            </a:r>
          </a:p>
          <a:p>
            <a:pPr marL="1485900" lvl="2" indent="-571500" algn="just">
              <a:buFont typeface="Arial" panose="020B0604020202020204" pitchFamily="34" charset="0"/>
              <a:buChar char="•"/>
            </a:pPr>
            <a:endParaRPr lang="en-US" sz="4000" dirty="0"/>
          </a:p>
        </p:txBody>
      </p:sp>
      <p:sp>
        <p:nvSpPr>
          <p:cNvPr id="45" name="Rounded Rectangle 44"/>
          <p:cNvSpPr/>
          <p:nvPr/>
        </p:nvSpPr>
        <p:spPr>
          <a:xfrm>
            <a:off x="900466" y="18684482"/>
            <a:ext cx="18265358" cy="7691931"/>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just"/>
            <a:r>
              <a:rPr lang="en-US" sz="4000" dirty="0">
                <a:solidFill>
                  <a:schemeClr val="accent2">
                    <a:lumMod val="50000"/>
                  </a:schemeClr>
                </a:solidFill>
              </a:rPr>
              <a:t>The suggested approach consists of the following four steps: </a:t>
            </a:r>
          </a:p>
          <a:p>
            <a:pPr marL="1657350" lvl="2" indent="-742950" algn="just">
              <a:buAutoNum type="arabicParenBoth"/>
            </a:pPr>
            <a:r>
              <a:rPr lang="en-US" sz="4000" dirty="0">
                <a:solidFill>
                  <a:schemeClr val="accent2">
                    <a:lumMod val="50000"/>
                  </a:schemeClr>
                </a:solidFill>
              </a:rPr>
              <a:t>Data collecting;</a:t>
            </a:r>
          </a:p>
          <a:p>
            <a:pPr marL="1657350" lvl="2" indent="-742950" algn="just">
              <a:buAutoNum type="arabicParenBoth"/>
            </a:pPr>
            <a:r>
              <a:rPr lang="en-US" sz="4000" dirty="0">
                <a:solidFill>
                  <a:schemeClr val="accent2">
                    <a:lumMod val="50000"/>
                  </a:schemeClr>
                </a:solidFill>
              </a:rPr>
              <a:t>Data preprocessing;</a:t>
            </a:r>
          </a:p>
          <a:p>
            <a:pPr marL="1657350" lvl="2" indent="-742950" algn="just">
              <a:buAutoNum type="arabicParenBoth"/>
            </a:pPr>
            <a:r>
              <a:rPr lang="en-US" sz="4000" dirty="0">
                <a:solidFill>
                  <a:schemeClr val="accent2">
                    <a:lumMod val="50000"/>
                  </a:schemeClr>
                </a:solidFill>
              </a:rPr>
              <a:t>Training a YOLO deep learning model to categorize potholes; and </a:t>
            </a:r>
          </a:p>
          <a:p>
            <a:pPr marL="1657350" lvl="2" indent="-742950" algn="just">
              <a:buAutoNum type="arabicParenBoth"/>
            </a:pPr>
            <a:r>
              <a:rPr lang="en-US" sz="4000" dirty="0">
                <a:solidFill>
                  <a:schemeClr val="accent2">
                    <a:lumMod val="50000"/>
                  </a:schemeClr>
                </a:solidFill>
              </a:rPr>
              <a:t>optimization of the hyperparameters to produce a more effective model .Data collection was the experiment's first phase.</a:t>
            </a:r>
          </a:p>
        </p:txBody>
      </p:sp>
      <p:sp>
        <p:nvSpPr>
          <p:cNvPr id="48" name="Rounded Rectangle 47"/>
          <p:cNvSpPr/>
          <p:nvPr/>
        </p:nvSpPr>
        <p:spPr>
          <a:xfrm>
            <a:off x="925284" y="25936681"/>
            <a:ext cx="18265358" cy="7944246"/>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50" name="TextBox 49"/>
          <p:cNvSpPr txBox="1"/>
          <p:nvPr/>
        </p:nvSpPr>
        <p:spPr>
          <a:xfrm>
            <a:off x="1650997" y="27152919"/>
            <a:ext cx="17025538" cy="3477875"/>
          </a:xfrm>
          <a:prstGeom prst="rect">
            <a:avLst/>
          </a:prstGeom>
          <a:noFill/>
        </p:spPr>
        <p:txBody>
          <a:bodyPr wrap="square" rtlCol="0">
            <a:spAutoFit/>
          </a:bodyPr>
          <a:lstStyle/>
          <a:p>
            <a:pPr marL="571500" indent="-571500" algn="just">
              <a:buFont typeface="Wingdings" panose="05000000000000000000" pitchFamily="2" charset="2"/>
              <a:buChar char="Ø"/>
            </a:pPr>
            <a:r>
              <a:rPr lang="en-US" sz="4400" dirty="0">
                <a:solidFill>
                  <a:schemeClr val="accent2">
                    <a:lumMod val="50000"/>
                  </a:schemeClr>
                </a:solidFill>
              </a:rPr>
              <a:t>Photos of potholes and regular images make up the data that we have gathered. After gathering photos of both potholes and smooth surfaces, we pre-processed the dataset of images. The photos were subjected to the following several operations throughout the dataset's pre-processing.</a:t>
            </a:r>
          </a:p>
        </p:txBody>
      </p:sp>
      <p:sp>
        <p:nvSpPr>
          <p:cNvPr id="35" name="Rounded Rectangle 34"/>
          <p:cNvSpPr/>
          <p:nvPr/>
        </p:nvSpPr>
        <p:spPr>
          <a:xfrm>
            <a:off x="868679" y="8046240"/>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911351" y="13032930"/>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926591" y="18716970"/>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p:cNvSpPr txBox="1"/>
          <p:nvPr/>
        </p:nvSpPr>
        <p:spPr>
          <a:xfrm>
            <a:off x="11323215" y="24567449"/>
            <a:ext cx="184731" cy="584775"/>
          </a:xfrm>
          <a:prstGeom prst="rect">
            <a:avLst/>
          </a:prstGeom>
          <a:noFill/>
        </p:spPr>
        <p:txBody>
          <a:bodyPr wrap="none" rtlCol="0">
            <a:spAutoFit/>
          </a:bodyPr>
          <a:lstStyle/>
          <a:p>
            <a:endParaRPr lang="en-IN" sz="3200" b="1" dirty="0"/>
          </a:p>
        </p:txBody>
      </p:sp>
      <p:sp>
        <p:nvSpPr>
          <p:cNvPr id="62" name="Rounded Rectangle 61"/>
          <p:cNvSpPr/>
          <p:nvPr/>
        </p:nvSpPr>
        <p:spPr>
          <a:xfrm>
            <a:off x="969263" y="25957946"/>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a:solidFill>
                  <a:schemeClr val="bg1"/>
                </a:solidFill>
              </a:rPr>
              <a:t>Data Collection and Preprocessing</a:t>
            </a:r>
            <a:endParaRPr lang="en-US" sz="6600" b="1" dirty="0">
              <a:solidFill>
                <a:schemeClr val="bg1"/>
              </a:solidFill>
            </a:endParaRPr>
          </a:p>
        </p:txBody>
      </p:sp>
      <p:sp>
        <p:nvSpPr>
          <p:cNvPr id="69" name="Rounded Rectangle 68"/>
          <p:cNvSpPr/>
          <p:nvPr/>
        </p:nvSpPr>
        <p:spPr>
          <a:xfrm>
            <a:off x="19976592" y="7970056"/>
            <a:ext cx="17659674" cy="19978424"/>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lvl="2" indent="-571500" algn="just">
              <a:buFont typeface="Wingdings" panose="05000000000000000000" pitchFamily="2" charset="2"/>
              <a:buChar char="Ø"/>
            </a:pPr>
            <a:r>
              <a:rPr lang="en-US" sz="4000" dirty="0">
                <a:solidFill>
                  <a:schemeClr val="accent2">
                    <a:lumMod val="50000"/>
                  </a:schemeClr>
                </a:solidFill>
              </a:rPr>
              <a:t>YOLO, or You Only Look Once, operates through a methodology that involves the division of an input image into a grid, enabling localized object detection. Within each grid cell, the algorithm predicts multiple bounding boxes, each associated with confidence scores reflecting the likelihood of an object's presence. Concurrently, class probabilities for different object categories are determined within these bounding boxes using </a:t>
            </a:r>
            <a:r>
              <a:rPr lang="en-US" sz="4000" dirty="0" err="1">
                <a:solidFill>
                  <a:schemeClr val="accent2">
                    <a:lumMod val="50000"/>
                  </a:schemeClr>
                </a:solidFill>
              </a:rPr>
              <a:t>softmax</a:t>
            </a:r>
            <a:r>
              <a:rPr lang="en-US" sz="4000" dirty="0">
                <a:solidFill>
                  <a:schemeClr val="accent2">
                    <a:lumMod val="50000"/>
                  </a:schemeClr>
                </a:solidFill>
              </a:rPr>
              <a:t> activation. The algorithm predicts relative coordinates and sizes of the bounding boxes, including the center coordinates (x, y), width, and height. Utilizing intersection over union (</a:t>
            </a:r>
            <a:r>
              <a:rPr lang="en-US" sz="4000" dirty="0" err="1">
                <a:solidFill>
                  <a:schemeClr val="accent2">
                    <a:lumMod val="50000"/>
                  </a:schemeClr>
                </a:solidFill>
              </a:rPr>
              <a:t>IoU</a:t>
            </a:r>
            <a:r>
              <a:rPr lang="en-US" sz="4000" dirty="0">
                <a:solidFill>
                  <a:schemeClr val="accent2">
                    <a:lumMod val="50000"/>
                  </a:schemeClr>
                </a:solidFill>
              </a:rPr>
              <a:t>), confidence scores are calculated, aiding in assessing the accuracy of the predicted boxes. To refine and streamline the output, non-maximum suppression is employed, eliminating redundant or overlapping predictions.</a:t>
            </a:r>
          </a:p>
          <a:p>
            <a:pPr lvl="2" algn="just"/>
            <a:endParaRPr lang="en-US" sz="4000" dirty="0">
              <a:solidFill>
                <a:schemeClr val="tx1"/>
              </a:solidFill>
            </a:endParaRPr>
          </a:p>
          <a:p>
            <a:pPr lvl="2" algn="just"/>
            <a:endParaRPr lang="en-US" sz="4000" dirty="0">
              <a:solidFill>
                <a:schemeClr val="tx1"/>
              </a:solidFill>
            </a:endParaRPr>
          </a:p>
          <a:p>
            <a:pPr lvl="2" algn="just"/>
            <a:endParaRPr lang="en-US" sz="4000" dirty="0">
              <a:solidFill>
                <a:schemeClr val="tx1"/>
              </a:solidFill>
            </a:endParaRPr>
          </a:p>
          <a:p>
            <a:pPr lvl="2" algn="just"/>
            <a:endParaRPr lang="en-US" sz="4000" dirty="0">
              <a:solidFill>
                <a:schemeClr val="tx1"/>
              </a:solidFill>
            </a:endParaRPr>
          </a:p>
          <a:p>
            <a:pPr lvl="2" algn="just"/>
            <a:endParaRPr lang="en-US" sz="4000" dirty="0">
              <a:solidFill>
                <a:schemeClr val="tx1"/>
              </a:solidFill>
            </a:endParaRPr>
          </a:p>
          <a:p>
            <a:pPr lvl="2" algn="just"/>
            <a:endParaRPr lang="en-US" sz="4000" dirty="0">
              <a:solidFill>
                <a:schemeClr val="tx1"/>
              </a:solidFill>
            </a:endParaRPr>
          </a:p>
          <a:p>
            <a:pPr lvl="2" algn="just"/>
            <a:endParaRPr lang="en-US" sz="4000" dirty="0">
              <a:solidFill>
                <a:schemeClr val="tx1"/>
              </a:solidFill>
            </a:endParaRPr>
          </a:p>
          <a:p>
            <a:pPr lvl="2" algn="just"/>
            <a:r>
              <a:rPr lang="en-US" sz="4000" dirty="0">
                <a:solidFill>
                  <a:schemeClr val="tx1"/>
                </a:solidFill>
              </a:rPr>
              <a:t> </a:t>
            </a:r>
          </a:p>
          <a:p>
            <a:pPr lvl="2" algn="just"/>
            <a:endParaRPr lang="en-US" sz="4000" dirty="0">
              <a:solidFill>
                <a:schemeClr val="tx1"/>
              </a:solidFill>
            </a:endParaRPr>
          </a:p>
          <a:p>
            <a:pPr lvl="2" algn="just"/>
            <a:r>
              <a:rPr lang="en-US" sz="4000" dirty="0">
                <a:solidFill>
                  <a:schemeClr val="accent2">
                    <a:lumMod val="50000"/>
                  </a:schemeClr>
                </a:solidFill>
              </a:rPr>
              <a:t>The final output comprises bounding boxes with corresponding class labels and confidence scores, providing a comprehensive representation of detected objects in the image. During the training phase, YOLO optimizes its parameters based on a labeled dataset, addressing both localization and classification errors to enhance its object detection capabilities. The efficiency of YOLO lies in its ability to perform real-time object detection by processing the entire image in a single pass through the neural network.</a:t>
            </a:r>
          </a:p>
        </p:txBody>
      </p:sp>
      <p:sp>
        <p:nvSpPr>
          <p:cNvPr id="71" name="Rounded Rectangle 70"/>
          <p:cNvSpPr/>
          <p:nvPr/>
        </p:nvSpPr>
        <p:spPr>
          <a:xfrm>
            <a:off x="20022850" y="7983788"/>
            <a:ext cx="17554636"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YOLO</a:t>
            </a:r>
            <a:endParaRPr lang="en-IN" sz="6600" dirty="0"/>
          </a:p>
        </p:txBody>
      </p:sp>
      <p:sp>
        <p:nvSpPr>
          <p:cNvPr id="85" name="Rounded Rectangle 84"/>
          <p:cNvSpPr/>
          <p:nvPr/>
        </p:nvSpPr>
        <p:spPr>
          <a:xfrm>
            <a:off x="788277" y="4918841"/>
            <a:ext cx="4855779" cy="2680138"/>
          </a:xfrm>
          <a:prstGeom prst="roundRect">
            <a:avLst>
              <a:gd name="adj" fmla="val 84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t>MOTIVATION:</a:t>
            </a:r>
          </a:p>
        </p:txBody>
      </p:sp>
      <p:sp>
        <p:nvSpPr>
          <p:cNvPr id="1037" name="AutoShape 13"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9" name="AutoShape 15"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1" name="AutoShape 17"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90" name="Rounded Rectangle 89"/>
          <p:cNvSpPr/>
          <p:nvPr/>
        </p:nvSpPr>
        <p:spPr>
          <a:xfrm>
            <a:off x="20213053" y="26955353"/>
            <a:ext cx="17373600" cy="3989866"/>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91" name="Rounded Rectangle 90"/>
          <p:cNvSpPr/>
          <p:nvPr/>
        </p:nvSpPr>
        <p:spPr>
          <a:xfrm>
            <a:off x="20258599" y="26976617"/>
            <a:ext cx="17270263" cy="936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TextBox 91"/>
          <p:cNvSpPr txBox="1"/>
          <p:nvPr/>
        </p:nvSpPr>
        <p:spPr>
          <a:xfrm>
            <a:off x="21107788" y="27011339"/>
            <a:ext cx="15805908" cy="923330"/>
          </a:xfrm>
          <a:prstGeom prst="rect">
            <a:avLst/>
          </a:prstGeom>
          <a:noFill/>
        </p:spPr>
        <p:txBody>
          <a:bodyPr wrap="square" rtlCol="0">
            <a:spAutoFit/>
          </a:bodyPr>
          <a:lstStyle/>
          <a:p>
            <a:pPr algn="ctr"/>
            <a:r>
              <a:rPr lang="en-US" sz="5400" b="1" dirty="0">
                <a:solidFill>
                  <a:schemeClr val="bg1"/>
                </a:solidFill>
              </a:rPr>
              <a:t>CONCLUSION</a:t>
            </a:r>
          </a:p>
        </p:txBody>
      </p:sp>
      <p:sp>
        <p:nvSpPr>
          <p:cNvPr id="96" name="TextBox 95"/>
          <p:cNvSpPr txBox="1"/>
          <p:nvPr/>
        </p:nvSpPr>
        <p:spPr>
          <a:xfrm>
            <a:off x="20717038" y="28298270"/>
            <a:ext cx="16532729" cy="3785652"/>
          </a:xfrm>
          <a:prstGeom prst="rect">
            <a:avLst/>
          </a:prstGeom>
          <a:noFill/>
        </p:spPr>
        <p:txBody>
          <a:bodyPr wrap="square" rtlCol="0">
            <a:spAutoFit/>
          </a:bodyPr>
          <a:lstStyle/>
          <a:p>
            <a:pPr marL="571500" indent="-571500" algn="just">
              <a:buFont typeface="Wingdings" panose="05000000000000000000" pitchFamily="2" charset="2"/>
              <a:buChar char="Ø"/>
            </a:pPr>
            <a:r>
              <a:rPr lang="en-US" sz="4800" dirty="0">
                <a:solidFill>
                  <a:schemeClr val="accent2">
                    <a:lumMod val="50000"/>
                  </a:schemeClr>
                </a:solidFill>
              </a:rPr>
              <a:t>Successfully the images were correctly identified with the best accuracy of 90% using pre trained YOLO model.</a:t>
            </a:r>
          </a:p>
          <a:p>
            <a:pPr marL="571500" indent="-571500" algn="just">
              <a:buFont typeface="Wingdings" panose="05000000000000000000" pitchFamily="2" charset="2"/>
              <a:buChar char="Ø"/>
            </a:pPr>
            <a:r>
              <a:rPr lang="en-US" sz="4800" i="1" dirty="0">
                <a:solidFill>
                  <a:schemeClr val="accent2">
                    <a:lumMod val="50000"/>
                  </a:schemeClr>
                </a:solidFill>
              </a:rPr>
              <a:t>In future we can connect it to mobile by using GPS tracking and it will be helpful for the  passengers to provide live updates of pothole. </a:t>
            </a:r>
          </a:p>
        </p:txBody>
      </p:sp>
      <p:sp>
        <p:nvSpPr>
          <p:cNvPr id="2" name="TextBox 1">
            <a:extLst>
              <a:ext uri="{FF2B5EF4-FFF2-40B4-BE49-F238E27FC236}">
                <a16:creationId xmlns:a16="http://schemas.microsoft.com/office/drawing/2014/main" id="{A70BDE04-82DC-A976-054E-CB447CD144CB}"/>
              </a:ext>
            </a:extLst>
          </p:cNvPr>
          <p:cNvSpPr txBox="1"/>
          <p:nvPr/>
        </p:nvSpPr>
        <p:spPr>
          <a:xfrm>
            <a:off x="1237488" y="8143901"/>
            <a:ext cx="17025538" cy="923330"/>
          </a:xfrm>
          <a:prstGeom prst="rect">
            <a:avLst/>
          </a:prstGeom>
          <a:noFill/>
        </p:spPr>
        <p:txBody>
          <a:bodyPr wrap="square" rtlCol="0">
            <a:spAutoFit/>
          </a:bodyPr>
          <a:lstStyle/>
          <a:p>
            <a:pPr algn="ctr"/>
            <a:r>
              <a:rPr lang="en-US" sz="5400" b="1" dirty="0">
                <a:solidFill>
                  <a:schemeClr val="bg1"/>
                </a:solidFill>
              </a:rPr>
              <a:t>CURRENT PROBLEMS WITH POTHOLE</a:t>
            </a:r>
          </a:p>
        </p:txBody>
      </p:sp>
      <p:sp>
        <p:nvSpPr>
          <p:cNvPr id="3" name="TextBox 2">
            <a:extLst>
              <a:ext uri="{FF2B5EF4-FFF2-40B4-BE49-F238E27FC236}">
                <a16:creationId xmlns:a16="http://schemas.microsoft.com/office/drawing/2014/main" id="{9ED66265-CAD6-12A7-2B70-E0F4FC0BF428}"/>
              </a:ext>
            </a:extLst>
          </p:cNvPr>
          <p:cNvSpPr txBox="1"/>
          <p:nvPr/>
        </p:nvSpPr>
        <p:spPr>
          <a:xfrm>
            <a:off x="1368936" y="13150162"/>
            <a:ext cx="16756450" cy="923330"/>
          </a:xfrm>
          <a:prstGeom prst="rect">
            <a:avLst/>
          </a:prstGeom>
          <a:noFill/>
        </p:spPr>
        <p:txBody>
          <a:bodyPr wrap="square" rtlCol="0">
            <a:spAutoFit/>
          </a:bodyPr>
          <a:lstStyle/>
          <a:p>
            <a:pPr algn="ctr"/>
            <a:r>
              <a:rPr lang="en-US" sz="5400" b="1" dirty="0">
                <a:solidFill>
                  <a:schemeClr val="bg1"/>
                </a:solidFill>
              </a:rPr>
              <a:t>OUR SOLUTION</a:t>
            </a:r>
          </a:p>
        </p:txBody>
      </p:sp>
      <p:sp>
        <p:nvSpPr>
          <p:cNvPr id="9" name="TextBox 8">
            <a:extLst>
              <a:ext uri="{FF2B5EF4-FFF2-40B4-BE49-F238E27FC236}">
                <a16:creationId xmlns:a16="http://schemas.microsoft.com/office/drawing/2014/main" id="{05CA88A3-1BC1-6A6D-F1EF-BD89365C0059}"/>
              </a:ext>
            </a:extLst>
          </p:cNvPr>
          <p:cNvSpPr txBox="1"/>
          <p:nvPr/>
        </p:nvSpPr>
        <p:spPr>
          <a:xfrm>
            <a:off x="1368936" y="18818249"/>
            <a:ext cx="16756450" cy="923330"/>
          </a:xfrm>
          <a:prstGeom prst="rect">
            <a:avLst/>
          </a:prstGeom>
          <a:noFill/>
        </p:spPr>
        <p:txBody>
          <a:bodyPr wrap="square" rtlCol="0">
            <a:spAutoFit/>
          </a:bodyPr>
          <a:lstStyle/>
          <a:p>
            <a:pPr algn="ctr"/>
            <a:r>
              <a:rPr lang="en-US" sz="5400" b="1" dirty="0">
                <a:solidFill>
                  <a:schemeClr val="bg1"/>
                </a:solidFill>
              </a:rPr>
              <a:t>METHODOLOGY  </a:t>
            </a:r>
          </a:p>
        </p:txBody>
      </p:sp>
      <p:pic>
        <p:nvPicPr>
          <p:cNvPr id="10" name="Picture 9" descr="Graphical user interface, application, calendar, PowerPoint&#10;&#10;Description automatically generated">
            <a:extLst>
              <a:ext uri="{FF2B5EF4-FFF2-40B4-BE49-F238E27FC236}">
                <a16:creationId xmlns:a16="http://schemas.microsoft.com/office/drawing/2014/main" id="{26433720-D57F-0BBE-2C0F-BB1A268D5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876" y="29973562"/>
            <a:ext cx="13202298" cy="3989866"/>
          </a:xfrm>
          <a:prstGeom prst="rect">
            <a:avLst/>
          </a:prstGeom>
        </p:spPr>
      </p:pic>
      <p:pic>
        <p:nvPicPr>
          <p:cNvPr id="13" name="Picture 12">
            <a:extLst>
              <a:ext uri="{FF2B5EF4-FFF2-40B4-BE49-F238E27FC236}">
                <a16:creationId xmlns:a16="http://schemas.microsoft.com/office/drawing/2014/main" id="{AE397944-BC5F-5FC1-9430-FEE917E92FED}"/>
              </a:ext>
            </a:extLst>
          </p:cNvPr>
          <p:cNvPicPr>
            <a:picLocks noChangeAspect="1"/>
          </p:cNvPicPr>
          <p:nvPr/>
        </p:nvPicPr>
        <p:blipFill>
          <a:blip r:embed="rId4"/>
          <a:stretch>
            <a:fillRect/>
          </a:stretch>
        </p:blipFill>
        <p:spPr>
          <a:xfrm>
            <a:off x="21732076" y="16535401"/>
            <a:ext cx="15904190" cy="5479810"/>
          </a:xfrm>
          <a:prstGeom prst="rect">
            <a:avLst/>
          </a:prstGeom>
        </p:spPr>
      </p:pic>
      <p:pic>
        <p:nvPicPr>
          <p:cNvPr id="14" name="Picture 13">
            <a:hlinkClick r:id="rId5"/>
            <a:extLst>
              <a:ext uri="{FF2B5EF4-FFF2-40B4-BE49-F238E27FC236}">
                <a16:creationId xmlns:a16="http://schemas.microsoft.com/office/drawing/2014/main" id="{A2CE0178-885C-9F55-B804-84B766C2993E}"/>
              </a:ext>
            </a:extLst>
          </p:cNvPr>
          <p:cNvPicPr>
            <a:picLocks noChangeAspect="1"/>
          </p:cNvPicPr>
          <p:nvPr/>
        </p:nvPicPr>
        <p:blipFill>
          <a:blip r:embed="rId6"/>
          <a:stretch>
            <a:fillRect/>
          </a:stretch>
        </p:blipFill>
        <p:spPr>
          <a:xfrm>
            <a:off x="20717038" y="32362474"/>
            <a:ext cx="1394581" cy="1417443"/>
          </a:xfrm>
          <a:prstGeom prst="rect">
            <a:avLst/>
          </a:prstGeom>
        </p:spPr>
      </p:pic>
    </p:spTree>
    <p:extLst>
      <p:ext uri="{BB962C8B-B14F-4D97-AF65-F5344CB8AC3E}">
        <p14:creationId xmlns:p14="http://schemas.microsoft.com/office/powerpoint/2010/main" val="42493822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675</TotalTime>
  <Words>689</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 Johnson Hall</dc:creator>
  <cp:lastModifiedBy>Chekkera Prakash Reddy</cp:lastModifiedBy>
  <cp:revision>22</cp:revision>
  <dcterms:created xsi:type="dcterms:W3CDTF">2019-12-04T18:23:18Z</dcterms:created>
  <dcterms:modified xsi:type="dcterms:W3CDTF">2023-12-06T23:40:47Z</dcterms:modified>
</cp:coreProperties>
</file>