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7" r:id="rId3"/>
    <p:sldId id="258" r:id="rId4"/>
    <p:sldId id="300" r:id="rId5"/>
    <p:sldId id="297" r:id="rId6"/>
    <p:sldId id="278" r:id="rId7"/>
    <p:sldId id="259" r:id="rId8"/>
    <p:sldId id="301" r:id="rId9"/>
    <p:sldId id="298" r:id="rId10"/>
    <p:sldId id="302" r:id="rId11"/>
    <p:sldId id="261" r:id="rId12"/>
    <p:sldId id="303" r:id="rId13"/>
    <p:sldId id="304" r:id="rId14"/>
    <p:sldId id="262" r:id="rId15"/>
    <p:sldId id="266" r:id="rId16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aleway Thin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1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648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39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932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617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577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757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007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41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13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396871" y="386359"/>
            <a:ext cx="6210013" cy="12063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Customer Segmentation</a:t>
            </a:r>
            <a:endParaRPr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1CE43-9AED-4732-A7F3-485CA61B60CC}"/>
              </a:ext>
            </a:extLst>
          </p:cNvPr>
          <p:cNvSpPr txBox="1"/>
          <p:nvPr/>
        </p:nvSpPr>
        <p:spPr>
          <a:xfrm>
            <a:off x="564776" y="3198896"/>
            <a:ext cx="4262324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Team Spark</a:t>
            </a:r>
          </a:p>
          <a:p>
            <a:pPr>
              <a:lnSpc>
                <a:spcPct val="150000"/>
              </a:lnSpc>
            </a:pPr>
            <a:r>
              <a:rPr lang="en-US" dirty="0"/>
              <a:t>Preetam Reddy Patelu-16341736</a:t>
            </a:r>
          </a:p>
          <a:p>
            <a:pPr>
              <a:lnSpc>
                <a:spcPct val="150000"/>
              </a:lnSpc>
            </a:pPr>
            <a:r>
              <a:rPr lang="en-US" dirty="0"/>
              <a:t>Veera Poorna Prakash Reddy Chekkera-16334850</a:t>
            </a:r>
          </a:p>
          <a:p>
            <a:pPr>
              <a:lnSpc>
                <a:spcPct val="150000"/>
              </a:lnSpc>
            </a:pPr>
            <a:r>
              <a:rPr lang="en-US" dirty="0"/>
              <a:t>Sreesanth Reddy Samala-16335436</a:t>
            </a:r>
          </a:p>
          <a:p>
            <a:pPr>
              <a:lnSpc>
                <a:spcPct val="150000"/>
              </a:lnSpc>
            </a:pPr>
            <a:r>
              <a:rPr lang="en-US" dirty="0"/>
              <a:t>Anil </a:t>
            </a:r>
            <a:r>
              <a:rPr lang="en-US"/>
              <a:t>Kumar Thummanapally-16338048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341063" y="643802"/>
            <a:ext cx="6308507" cy="4857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Techniques-Continued</a:t>
            </a:r>
            <a:endParaRPr sz="36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1000;p20">
            <a:extLst>
              <a:ext uri="{FF2B5EF4-FFF2-40B4-BE49-F238E27FC236}">
                <a16:creationId xmlns:a16="http://schemas.microsoft.com/office/drawing/2014/main" id="{82C64E28-614A-490A-A601-33E3BBE5BF04}"/>
              </a:ext>
            </a:extLst>
          </p:cNvPr>
          <p:cNvSpPr txBox="1">
            <a:spLocks/>
          </p:cNvSpPr>
          <p:nvPr/>
        </p:nvSpPr>
        <p:spPr>
          <a:xfrm>
            <a:off x="504265" y="1690366"/>
            <a:ext cx="4424081" cy="3180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b="1" u="sng" dirty="0"/>
              <a:t>T-SNE</a:t>
            </a:r>
          </a:p>
          <a:p>
            <a:pPr marL="0" indent="0">
              <a:lnSpc>
                <a:spcPct val="150000"/>
              </a:lnSpc>
              <a:buFont typeface="Barlow Light"/>
              <a:buNone/>
            </a:pPr>
            <a:r>
              <a:rPr lang="en-US" dirty="0">
                <a:latin typeface="+mn-lt"/>
              </a:rPr>
              <a:t>A statistical technique called t-distributed stochastic neighbor embedding (t-SNE) places each data point on a two- or three-dimensional map in order to visualize high-dimensional data.</a:t>
            </a:r>
          </a:p>
          <a:p>
            <a:pPr marL="0" indent="0">
              <a:lnSpc>
                <a:spcPct val="150000"/>
              </a:lnSpc>
              <a:buFont typeface="Barlow Light"/>
              <a:buNone/>
            </a:pPr>
            <a:endParaRPr lang="en-US" b="1" u="sng" dirty="0">
              <a:latin typeface="+mn-lt"/>
            </a:endParaRPr>
          </a:p>
          <a:p>
            <a:pPr marL="0" indent="0">
              <a:buFont typeface="Barlow Light"/>
              <a:buNone/>
            </a:pPr>
            <a:endParaRPr lang="en-US" b="1" dirty="0"/>
          </a:p>
          <a:p>
            <a:pPr marL="0" indent="0">
              <a:buFont typeface="Barlow Light"/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613112-2500-4EE5-B51B-CBD028CF0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129" y="1001806"/>
            <a:ext cx="3375780" cy="335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5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39218"/>
            <a:ext cx="2628900" cy="5911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Results</a:t>
            </a:r>
            <a:endParaRPr sz="3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179328" y="1211865"/>
            <a:ext cx="5731736" cy="36643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latin typeface="+mn-lt"/>
              </a:rPr>
              <a:t>Classification of customers based on the cluster’s :	</a:t>
            </a:r>
          </a:p>
          <a:p>
            <a:pPr marL="1143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latin typeface="+mn-lt"/>
              </a:rPr>
              <a:t>Cluster 1: high frequency with a lot of quantity (mean basket price of 478) bought on average and high monetary value (VIP clients).	</a:t>
            </a:r>
          </a:p>
          <a:p>
            <a:pPr marL="1143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latin typeface="+mn-lt"/>
              </a:rPr>
              <a:t>Cluster 6 : very high purchase frequency with a mean basket price of 60 but good monetary value.</a:t>
            </a:r>
          </a:p>
          <a:p>
            <a:pPr marL="1143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latin typeface="+mn-lt"/>
              </a:rPr>
              <a:t>Cluster 2: very high basket price (huge quantity of products bought on average).</a:t>
            </a:r>
            <a:r>
              <a:rPr lang="en-US" sz="1600" dirty="0"/>
              <a:t>	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6320283" y="535621"/>
            <a:ext cx="2742583" cy="2770238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779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39218"/>
            <a:ext cx="2628900" cy="5911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Results</a:t>
            </a:r>
            <a:endParaRPr sz="3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26503" y="1266178"/>
            <a:ext cx="5731736" cy="36643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600" dirty="0">
                <a:latin typeface="+mn-lt"/>
              </a:rPr>
              <a:t>Cluster 0: good average customers.	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>
                <a:latin typeface="+mn-lt"/>
              </a:rPr>
              <a:t>Cluster 7: good and loyal customers.	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>
                <a:latin typeface="+mn-lt"/>
              </a:rPr>
              <a:t>Cluster 3: almost lost customers.	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>
                <a:latin typeface="+mn-lt"/>
              </a:rPr>
              <a:t>Cluster 5: highest monetary value but only one or two purchases over the year.	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>
                <a:latin typeface="+mn-lt"/>
              </a:rPr>
              <a:t>Cluster 4: lost customers.</a:t>
            </a:r>
          </a:p>
          <a:p>
            <a:pPr marL="1143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latin typeface="+mn-lt"/>
              </a:rPr>
              <a:t>	</a:t>
            </a:r>
            <a:endParaRPr dirty="0">
              <a:latin typeface="+mn-lt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688271" y="1107084"/>
            <a:ext cx="2742583" cy="2770238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4129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0E3CC-FFF4-5E14-EC60-1DE1B3CDA7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9" name="Picture 8" descr="Chart, scatter chart">
            <a:extLst>
              <a:ext uri="{FF2B5EF4-FFF2-40B4-BE49-F238E27FC236}">
                <a16:creationId xmlns:a16="http://schemas.microsoft.com/office/drawing/2014/main" id="{91EAB37A-63A4-F50C-48FA-720100271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508" y="190830"/>
            <a:ext cx="4825945" cy="482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62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168284" y="133312"/>
            <a:ext cx="5559676" cy="5826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Challenges and Future work</a:t>
            </a:r>
            <a:endParaRPr sz="3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168284" y="1109177"/>
            <a:ext cx="6278652" cy="34618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Clustering the customers into categories based on RFM score involves some computational complexity.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We have just selected only one country </a:t>
            </a:r>
            <a:r>
              <a:rPr lang="en-US" sz="1800" dirty="0" err="1">
                <a:latin typeface="+mn-lt"/>
              </a:rPr>
              <a:t>i.e</a:t>
            </a:r>
            <a:r>
              <a:rPr lang="en-US" sz="1800" dirty="0">
                <a:latin typeface="+mn-lt"/>
              </a:rPr>
              <a:t> U.K as region of </a:t>
            </a:r>
            <a:r>
              <a:rPr lang="en-US" sz="1800" dirty="0" err="1">
                <a:latin typeface="+mn-lt"/>
              </a:rPr>
              <a:t>interest,but</a:t>
            </a:r>
            <a:r>
              <a:rPr lang="en-US" sz="1800" dirty="0">
                <a:latin typeface="+mn-lt"/>
              </a:rPr>
              <a:t> can also be extended to other countries.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We can even extend our analysis to every individual customer which provides added advantage for the marketing team to push to right offers to particular customers.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endParaRPr lang="en-US" sz="1800" dirty="0">
              <a:latin typeface="+mn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6467294" y="146885"/>
            <a:ext cx="2638631" cy="2757679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9871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15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55ADAC-F241-4134-99C6-648ECC4F77BA}"/>
              </a:ext>
            </a:extLst>
          </p:cNvPr>
          <p:cNvSpPr txBox="1"/>
          <p:nvPr/>
        </p:nvSpPr>
        <p:spPr>
          <a:xfrm>
            <a:off x="-1270747" y="1740753"/>
            <a:ext cx="6824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535777" y="563126"/>
            <a:ext cx="5640900" cy="432947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7312C"/>
                </a:solidFill>
                <a:latin typeface="+mj-lt"/>
              </a:rPr>
              <a:t>Contents:</a:t>
            </a:r>
            <a:br>
              <a:rPr lang="en-US" sz="1800" dirty="0"/>
            </a:b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1.Abstract</a:t>
            </a:r>
            <a:b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2.About the dataset</a:t>
            </a:r>
            <a:b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3.Implementation</a:t>
            </a:r>
            <a:b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4.Observations</a:t>
            </a:r>
            <a:b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5.Analysis</a:t>
            </a:r>
            <a:b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6.Techniques</a:t>
            </a:r>
            <a:b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7.Results</a:t>
            </a:r>
            <a:b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8.Challenges and future work</a:t>
            </a:r>
            <a:br>
              <a:rPr lang="en-US" dirty="0"/>
            </a:b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5748618" y="380987"/>
            <a:ext cx="3014383" cy="2005865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-201706" y="247082"/>
            <a:ext cx="9144000" cy="7771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5400" dirty="0">
                <a:latin typeface="+mj-lt"/>
              </a:rPr>
              <a:t>Abstract</a:t>
            </a:r>
            <a:br>
              <a:rPr lang="en-US" sz="7200" dirty="0"/>
            </a:br>
            <a:endParaRPr sz="72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388738" y="1102659"/>
            <a:ext cx="7215624" cy="39467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200000"/>
              </a:lnSpc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Customer segmentation refers to </a:t>
            </a:r>
            <a:r>
              <a:rPr lang="en-US" sz="1400" b="0" i="0" dirty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the process of dividing a broad consumer business market, normally consisting of existing and potential customers, into sub-groups of consumers based on some type of shared characteristics. In this project we implement it using an online retail database which contains transactions made by customers on an e-commerce website during a period of one year and classify a customer based on region and some other </a:t>
            </a:r>
            <a:r>
              <a:rPr lang="en-US" sz="140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attributes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+mn-lt"/>
              </a:rPr>
              <a:t>.Using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 RFM(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+mn-lt"/>
              </a:rPr>
              <a:t>recency,frequency,monetary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) technique we identify the best 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+mn-lt"/>
              </a:rPr>
              <a:t>customers.This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 gives us a strong position to gain and retain the customers with the help of an efficient marketing team which can push the right offers to corresponding customers.</a:t>
            </a:r>
            <a:endParaRPr sz="1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pSp>
        <p:nvGrpSpPr>
          <p:cNvPr id="383" name="Google Shape;383;p14"/>
          <p:cNvGrpSpPr/>
          <p:nvPr/>
        </p:nvGrpSpPr>
        <p:grpSpPr>
          <a:xfrm>
            <a:off x="7869266" y="2431675"/>
            <a:ext cx="885996" cy="2673675"/>
            <a:chOff x="5678143" y="1151382"/>
            <a:chExt cx="345795" cy="1043508"/>
          </a:xfrm>
        </p:grpSpPr>
        <p:sp>
          <p:nvSpPr>
            <p:cNvPr id="384" name="Google Shape;384;p14"/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39218"/>
            <a:ext cx="3926541" cy="4768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About the dataset</a:t>
            </a:r>
            <a:endParaRPr sz="3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2F2758-9AE8-4666-BA93-673DF6FC420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08430" y="1279652"/>
            <a:ext cx="8727139" cy="3224630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The dataset which we will be working on is taken from </a:t>
            </a:r>
            <a:r>
              <a:rPr lang="en-US" dirty="0" err="1">
                <a:latin typeface="+mn-lt"/>
              </a:rPr>
              <a:t>Kaggle,but</a:t>
            </a:r>
            <a:r>
              <a:rPr lang="en-US" dirty="0">
                <a:latin typeface="+mn-lt"/>
              </a:rPr>
              <a:t> the data originally comes from “The UCI Machine Learning repository” which contains e-commerce transactions made during an year.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i="0" dirty="0">
                <a:effectLst/>
                <a:latin typeface="+mn-lt"/>
              </a:rPr>
              <a:t>This is a transnational data set for a UK-based and registered non-store online retail</a:t>
            </a:r>
            <a:r>
              <a:rPr lang="en-US" dirty="0">
                <a:latin typeface="+mn-lt"/>
              </a:rPr>
              <a:t> which </a:t>
            </a:r>
            <a:r>
              <a:rPr lang="en-US" i="0" dirty="0">
                <a:effectLst/>
                <a:latin typeface="+mn-lt"/>
              </a:rPr>
              <a:t>mainly sells unique all-occasion gifts. Many customers of the company are wholesalers.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Dataset consists of 8 columns(</a:t>
            </a:r>
            <a:r>
              <a:rPr lang="en-US" dirty="0" err="1">
                <a:latin typeface="+mn-lt"/>
              </a:rPr>
              <a:t>Invoice.No,Stock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code,Description,Quantity,Invoice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date,Unit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price,Customer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ID,Country</a:t>
            </a:r>
            <a:r>
              <a:rPr lang="en-US" dirty="0">
                <a:latin typeface="+mn-lt"/>
              </a:rPr>
              <a:t>) with 542K rows.</a:t>
            </a:r>
          </a:p>
          <a:p>
            <a:pPr marL="127000" indent="0">
              <a:lnSpc>
                <a:spcPct val="150000"/>
              </a:lnSpc>
              <a:buNone/>
            </a:pPr>
            <a:endParaRPr lang="en-US" i="0" dirty="0">
              <a:effectLst/>
              <a:latin typeface="+mn-lt"/>
            </a:endParaRPr>
          </a:p>
          <a:p>
            <a:pPr marL="12700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733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405339" y="528057"/>
            <a:ext cx="7251940" cy="6897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Implementation</a:t>
            </a:r>
            <a:endParaRPr sz="3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494D1C-1EAF-4945-9D42-3F754CD380D0}"/>
              </a:ext>
            </a:extLst>
          </p:cNvPr>
          <p:cNvSpPr txBox="1"/>
          <p:nvPr/>
        </p:nvSpPr>
        <p:spPr>
          <a:xfrm>
            <a:off x="725828" y="1561214"/>
            <a:ext cx="4323229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Part 1: Clean and Analyze the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Cleaning the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Exploratory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 engineering</a:t>
            </a:r>
          </a:p>
          <a:p>
            <a:pPr>
              <a:lnSpc>
                <a:spcPct val="150000"/>
              </a:lnSpc>
            </a:pPr>
            <a:r>
              <a:rPr lang="en-US" dirty="0"/>
              <a:t>Part 2: Creating customer categories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Intermediate dataset grouped by invoices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Final dataset grouped by customers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K-means clustering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Interpreting the clusters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2" name="Google Shape;1047;p24">
            <a:extLst>
              <a:ext uri="{FF2B5EF4-FFF2-40B4-BE49-F238E27FC236}">
                <a16:creationId xmlns:a16="http://schemas.microsoft.com/office/drawing/2014/main" id="{EC9AE1E8-2B42-45D5-83C2-FA37CB4026C1}"/>
              </a:ext>
            </a:extLst>
          </p:cNvPr>
          <p:cNvGrpSpPr/>
          <p:nvPr/>
        </p:nvGrpSpPr>
        <p:grpSpPr>
          <a:xfrm>
            <a:off x="4943294" y="757367"/>
            <a:ext cx="3495801" cy="3628765"/>
            <a:chOff x="2012475" y="393272"/>
            <a:chExt cx="4440240" cy="4609126"/>
          </a:xfrm>
        </p:grpSpPr>
        <p:sp>
          <p:nvSpPr>
            <p:cNvPr id="103" name="Google Shape;1048;p24">
              <a:extLst>
                <a:ext uri="{FF2B5EF4-FFF2-40B4-BE49-F238E27FC236}">
                  <a16:creationId xmlns:a16="http://schemas.microsoft.com/office/drawing/2014/main" id="{1E17C56C-36DE-43F1-AD06-259077441B3A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9;p24">
              <a:extLst>
                <a:ext uri="{FF2B5EF4-FFF2-40B4-BE49-F238E27FC236}">
                  <a16:creationId xmlns:a16="http://schemas.microsoft.com/office/drawing/2014/main" id="{EC34FD6E-9784-480C-BC1D-62D86D3769A6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0;p24">
              <a:extLst>
                <a:ext uri="{FF2B5EF4-FFF2-40B4-BE49-F238E27FC236}">
                  <a16:creationId xmlns:a16="http://schemas.microsoft.com/office/drawing/2014/main" id="{8B02F3A4-555C-455E-A6AB-587EE3DE559C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51;p24">
              <a:extLst>
                <a:ext uri="{FF2B5EF4-FFF2-40B4-BE49-F238E27FC236}">
                  <a16:creationId xmlns:a16="http://schemas.microsoft.com/office/drawing/2014/main" id="{845611F1-827B-4C4F-9B50-D69ED9326D63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52;p24">
              <a:extLst>
                <a:ext uri="{FF2B5EF4-FFF2-40B4-BE49-F238E27FC236}">
                  <a16:creationId xmlns:a16="http://schemas.microsoft.com/office/drawing/2014/main" id="{A090ECE1-9DEF-4D0A-9FED-F0CE0F2FD7D9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53;p24">
              <a:extLst>
                <a:ext uri="{FF2B5EF4-FFF2-40B4-BE49-F238E27FC236}">
                  <a16:creationId xmlns:a16="http://schemas.microsoft.com/office/drawing/2014/main" id="{7BF5E569-0F76-497B-9F78-CE30DC8E9877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54;p24">
              <a:extLst>
                <a:ext uri="{FF2B5EF4-FFF2-40B4-BE49-F238E27FC236}">
                  <a16:creationId xmlns:a16="http://schemas.microsoft.com/office/drawing/2014/main" id="{88073A1A-2A4B-4723-AFB3-45720FE640A0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055;p24">
              <a:extLst>
                <a:ext uri="{FF2B5EF4-FFF2-40B4-BE49-F238E27FC236}">
                  <a16:creationId xmlns:a16="http://schemas.microsoft.com/office/drawing/2014/main" id="{DE78B35E-183D-4ED8-A99F-41C96C4C79DB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056;p24">
              <a:extLst>
                <a:ext uri="{FF2B5EF4-FFF2-40B4-BE49-F238E27FC236}">
                  <a16:creationId xmlns:a16="http://schemas.microsoft.com/office/drawing/2014/main" id="{174F889D-A0BF-4F02-B123-4024F7F0977C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057;p24">
              <a:extLst>
                <a:ext uri="{FF2B5EF4-FFF2-40B4-BE49-F238E27FC236}">
                  <a16:creationId xmlns:a16="http://schemas.microsoft.com/office/drawing/2014/main" id="{C2B0558B-DB7D-4352-AE84-39FE09D996AA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058;p24">
              <a:extLst>
                <a:ext uri="{FF2B5EF4-FFF2-40B4-BE49-F238E27FC236}">
                  <a16:creationId xmlns:a16="http://schemas.microsoft.com/office/drawing/2014/main" id="{B1A5BCD4-6565-42F1-9553-201FA141768C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059;p24">
              <a:extLst>
                <a:ext uri="{FF2B5EF4-FFF2-40B4-BE49-F238E27FC236}">
                  <a16:creationId xmlns:a16="http://schemas.microsoft.com/office/drawing/2014/main" id="{8A4366D8-B029-4234-9E80-2AE927A7B789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060;p24">
              <a:extLst>
                <a:ext uri="{FF2B5EF4-FFF2-40B4-BE49-F238E27FC236}">
                  <a16:creationId xmlns:a16="http://schemas.microsoft.com/office/drawing/2014/main" id="{489AAE24-3489-4CB8-B378-18FBF012D5CA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061;p24">
              <a:extLst>
                <a:ext uri="{FF2B5EF4-FFF2-40B4-BE49-F238E27FC236}">
                  <a16:creationId xmlns:a16="http://schemas.microsoft.com/office/drawing/2014/main" id="{D12C370C-DF03-4E1C-9AAA-5888CF329E14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062;p24">
              <a:extLst>
                <a:ext uri="{FF2B5EF4-FFF2-40B4-BE49-F238E27FC236}">
                  <a16:creationId xmlns:a16="http://schemas.microsoft.com/office/drawing/2014/main" id="{6AB35E4D-4DE0-481D-A1E5-286F435AE538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063;p24">
              <a:extLst>
                <a:ext uri="{FF2B5EF4-FFF2-40B4-BE49-F238E27FC236}">
                  <a16:creationId xmlns:a16="http://schemas.microsoft.com/office/drawing/2014/main" id="{C35C9830-49BA-47CC-ADE4-A085701A775F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064;p24">
              <a:extLst>
                <a:ext uri="{FF2B5EF4-FFF2-40B4-BE49-F238E27FC236}">
                  <a16:creationId xmlns:a16="http://schemas.microsoft.com/office/drawing/2014/main" id="{15DBE350-95FD-4BC0-8809-84FB6E8DB812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065;p24">
              <a:extLst>
                <a:ext uri="{FF2B5EF4-FFF2-40B4-BE49-F238E27FC236}">
                  <a16:creationId xmlns:a16="http://schemas.microsoft.com/office/drawing/2014/main" id="{C8456659-A597-469E-9065-A2ED6C80FA97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066;p24">
              <a:extLst>
                <a:ext uri="{FF2B5EF4-FFF2-40B4-BE49-F238E27FC236}">
                  <a16:creationId xmlns:a16="http://schemas.microsoft.com/office/drawing/2014/main" id="{07302E65-CB0F-461F-9508-4B2CF1B6CEC9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067;p24">
              <a:extLst>
                <a:ext uri="{FF2B5EF4-FFF2-40B4-BE49-F238E27FC236}">
                  <a16:creationId xmlns:a16="http://schemas.microsoft.com/office/drawing/2014/main" id="{ADAC740B-611E-40E8-99A0-2DDCB292B622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068;p24">
              <a:extLst>
                <a:ext uri="{FF2B5EF4-FFF2-40B4-BE49-F238E27FC236}">
                  <a16:creationId xmlns:a16="http://schemas.microsoft.com/office/drawing/2014/main" id="{958725F2-2F76-47BF-BCE0-6421F2C54D52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069;p24">
              <a:extLst>
                <a:ext uri="{FF2B5EF4-FFF2-40B4-BE49-F238E27FC236}">
                  <a16:creationId xmlns:a16="http://schemas.microsoft.com/office/drawing/2014/main" id="{662FA6F8-008D-490F-B3B4-3BBC827416B8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070;p24">
              <a:extLst>
                <a:ext uri="{FF2B5EF4-FFF2-40B4-BE49-F238E27FC236}">
                  <a16:creationId xmlns:a16="http://schemas.microsoft.com/office/drawing/2014/main" id="{0D50C7E8-F0D9-4323-9308-79CC8E7812D3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071;p24">
              <a:extLst>
                <a:ext uri="{FF2B5EF4-FFF2-40B4-BE49-F238E27FC236}">
                  <a16:creationId xmlns:a16="http://schemas.microsoft.com/office/drawing/2014/main" id="{6E47EDA7-E5D8-432C-ADC9-6C892D0616CE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072;p24">
              <a:extLst>
                <a:ext uri="{FF2B5EF4-FFF2-40B4-BE49-F238E27FC236}">
                  <a16:creationId xmlns:a16="http://schemas.microsoft.com/office/drawing/2014/main" id="{AD2D3ED5-778A-4E8A-933A-BC353D37ABC6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073;p24">
              <a:extLst>
                <a:ext uri="{FF2B5EF4-FFF2-40B4-BE49-F238E27FC236}">
                  <a16:creationId xmlns:a16="http://schemas.microsoft.com/office/drawing/2014/main" id="{9009551B-A5B4-4B43-B632-855AC077904F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074;p24">
              <a:extLst>
                <a:ext uri="{FF2B5EF4-FFF2-40B4-BE49-F238E27FC236}">
                  <a16:creationId xmlns:a16="http://schemas.microsoft.com/office/drawing/2014/main" id="{F0370AE8-FD7F-4C2E-8ACE-CECF530580E8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075;p24">
              <a:extLst>
                <a:ext uri="{FF2B5EF4-FFF2-40B4-BE49-F238E27FC236}">
                  <a16:creationId xmlns:a16="http://schemas.microsoft.com/office/drawing/2014/main" id="{A5D612B0-E41B-49C9-A089-526F2AD87C79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076;p24">
              <a:extLst>
                <a:ext uri="{FF2B5EF4-FFF2-40B4-BE49-F238E27FC236}">
                  <a16:creationId xmlns:a16="http://schemas.microsoft.com/office/drawing/2014/main" id="{35CF5481-5C05-43E1-9270-43AA98522563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077;p24">
              <a:extLst>
                <a:ext uri="{FF2B5EF4-FFF2-40B4-BE49-F238E27FC236}">
                  <a16:creationId xmlns:a16="http://schemas.microsoft.com/office/drawing/2014/main" id="{FAEF5D3B-B911-4443-BF09-F95D46605EB9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078;p24">
              <a:extLst>
                <a:ext uri="{FF2B5EF4-FFF2-40B4-BE49-F238E27FC236}">
                  <a16:creationId xmlns:a16="http://schemas.microsoft.com/office/drawing/2014/main" id="{85856553-0055-443A-85EF-FAD5294D343B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079;p24">
              <a:extLst>
                <a:ext uri="{FF2B5EF4-FFF2-40B4-BE49-F238E27FC236}">
                  <a16:creationId xmlns:a16="http://schemas.microsoft.com/office/drawing/2014/main" id="{3DF202A5-D54D-4835-B5F8-5AC37098CEA2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080;p24">
              <a:extLst>
                <a:ext uri="{FF2B5EF4-FFF2-40B4-BE49-F238E27FC236}">
                  <a16:creationId xmlns:a16="http://schemas.microsoft.com/office/drawing/2014/main" id="{1A3DB4C8-A0F1-4318-919B-B5960BAB55FD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081;p24">
              <a:extLst>
                <a:ext uri="{FF2B5EF4-FFF2-40B4-BE49-F238E27FC236}">
                  <a16:creationId xmlns:a16="http://schemas.microsoft.com/office/drawing/2014/main" id="{247B9F05-F757-4CE8-BB3A-18B4A00815A2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082;p24">
              <a:extLst>
                <a:ext uri="{FF2B5EF4-FFF2-40B4-BE49-F238E27FC236}">
                  <a16:creationId xmlns:a16="http://schemas.microsoft.com/office/drawing/2014/main" id="{89B5B02C-009E-4C63-AEFC-5B3EBF39D99D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083;p24">
              <a:extLst>
                <a:ext uri="{FF2B5EF4-FFF2-40B4-BE49-F238E27FC236}">
                  <a16:creationId xmlns:a16="http://schemas.microsoft.com/office/drawing/2014/main" id="{9DE342A0-99CF-492A-8A98-0629FB78EA0D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084;p24">
              <a:extLst>
                <a:ext uri="{FF2B5EF4-FFF2-40B4-BE49-F238E27FC236}">
                  <a16:creationId xmlns:a16="http://schemas.microsoft.com/office/drawing/2014/main" id="{0D73EEFF-0AE1-4C04-B3B8-79DCB0C55D41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085;p24">
              <a:extLst>
                <a:ext uri="{FF2B5EF4-FFF2-40B4-BE49-F238E27FC236}">
                  <a16:creationId xmlns:a16="http://schemas.microsoft.com/office/drawing/2014/main" id="{A2023035-A6B6-45C2-88FC-A4E72743BF15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086;p24">
              <a:extLst>
                <a:ext uri="{FF2B5EF4-FFF2-40B4-BE49-F238E27FC236}">
                  <a16:creationId xmlns:a16="http://schemas.microsoft.com/office/drawing/2014/main" id="{AE99A402-A755-46A3-BBB4-30061BFFC7DC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087;p24">
              <a:extLst>
                <a:ext uri="{FF2B5EF4-FFF2-40B4-BE49-F238E27FC236}">
                  <a16:creationId xmlns:a16="http://schemas.microsoft.com/office/drawing/2014/main" id="{32256D10-5B76-4E7C-A03F-75AE4791BE42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088;p24">
              <a:extLst>
                <a:ext uri="{FF2B5EF4-FFF2-40B4-BE49-F238E27FC236}">
                  <a16:creationId xmlns:a16="http://schemas.microsoft.com/office/drawing/2014/main" id="{03E404DF-9B8B-48AB-9A90-8AD33DFCDF97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089;p24">
              <a:extLst>
                <a:ext uri="{FF2B5EF4-FFF2-40B4-BE49-F238E27FC236}">
                  <a16:creationId xmlns:a16="http://schemas.microsoft.com/office/drawing/2014/main" id="{711836B8-24AC-4A9B-B817-D5B27A7E8E23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090;p24">
              <a:extLst>
                <a:ext uri="{FF2B5EF4-FFF2-40B4-BE49-F238E27FC236}">
                  <a16:creationId xmlns:a16="http://schemas.microsoft.com/office/drawing/2014/main" id="{1366AB04-2A1C-4FCB-A436-DF3597CBF800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091;p24">
              <a:extLst>
                <a:ext uri="{FF2B5EF4-FFF2-40B4-BE49-F238E27FC236}">
                  <a16:creationId xmlns:a16="http://schemas.microsoft.com/office/drawing/2014/main" id="{D00179F5-A4E7-476C-BEA1-EFAE83932D24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092;p24">
              <a:extLst>
                <a:ext uri="{FF2B5EF4-FFF2-40B4-BE49-F238E27FC236}">
                  <a16:creationId xmlns:a16="http://schemas.microsoft.com/office/drawing/2014/main" id="{E548C38D-C91D-492E-A3BF-A4F71F207666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093;p24">
              <a:extLst>
                <a:ext uri="{FF2B5EF4-FFF2-40B4-BE49-F238E27FC236}">
                  <a16:creationId xmlns:a16="http://schemas.microsoft.com/office/drawing/2014/main" id="{5C64735F-63A8-4AC3-879A-0BA3A94A6104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094;p24">
              <a:extLst>
                <a:ext uri="{FF2B5EF4-FFF2-40B4-BE49-F238E27FC236}">
                  <a16:creationId xmlns:a16="http://schemas.microsoft.com/office/drawing/2014/main" id="{7EE6C967-3085-453B-8D38-AA0966752215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095;p24">
              <a:extLst>
                <a:ext uri="{FF2B5EF4-FFF2-40B4-BE49-F238E27FC236}">
                  <a16:creationId xmlns:a16="http://schemas.microsoft.com/office/drawing/2014/main" id="{839DBA9E-C590-431C-A352-C1E7CAC1B6B8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096;p24">
              <a:extLst>
                <a:ext uri="{FF2B5EF4-FFF2-40B4-BE49-F238E27FC236}">
                  <a16:creationId xmlns:a16="http://schemas.microsoft.com/office/drawing/2014/main" id="{CA7FDAA9-A68B-4B86-9D78-11F48252E97C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097;p24">
              <a:extLst>
                <a:ext uri="{FF2B5EF4-FFF2-40B4-BE49-F238E27FC236}">
                  <a16:creationId xmlns:a16="http://schemas.microsoft.com/office/drawing/2014/main" id="{9F2CE0C8-D2C9-4096-8ECF-2E9ED7AC3234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098;p24">
              <a:extLst>
                <a:ext uri="{FF2B5EF4-FFF2-40B4-BE49-F238E27FC236}">
                  <a16:creationId xmlns:a16="http://schemas.microsoft.com/office/drawing/2014/main" id="{A8E3A3E8-522C-411D-B2E6-9CF780FB087F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099;p24">
              <a:extLst>
                <a:ext uri="{FF2B5EF4-FFF2-40B4-BE49-F238E27FC236}">
                  <a16:creationId xmlns:a16="http://schemas.microsoft.com/office/drawing/2014/main" id="{F111CB6B-34CC-4EC3-9C95-11C77DBE5968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100;p24">
              <a:extLst>
                <a:ext uri="{FF2B5EF4-FFF2-40B4-BE49-F238E27FC236}">
                  <a16:creationId xmlns:a16="http://schemas.microsoft.com/office/drawing/2014/main" id="{5A88A539-ED71-46D5-84D8-9CD517402CAE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101;p24">
              <a:extLst>
                <a:ext uri="{FF2B5EF4-FFF2-40B4-BE49-F238E27FC236}">
                  <a16:creationId xmlns:a16="http://schemas.microsoft.com/office/drawing/2014/main" id="{AD3AD45D-7103-4BF1-AE39-B2833F31928F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102;p24">
              <a:extLst>
                <a:ext uri="{FF2B5EF4-FFF2-40B4-BE49-F238E27FC236}">
                  <a16:creationId xmlns:a16="http://schemas.microsoft.com/office/drawing/2014/main" id="{40A8E167-8FCC-416C-BD4E-A06A26258718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103;p24">
              <a:extLst>
                <a:ext uri="{FF2B5EF4-FFF2-40B4-BE49-F238E27FC236}">
                  <a16:creationId xmlns:a16="http://schemas.microsoft.com/office/drawing/2014/main" id="{CFA22A06-881B-4072-A611-D8BBA4C9A7FD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104;p24">
              <a:extLst>
                <a:ext uri="{FF2B5EF4-FFF2-40B4-BE49-F238E27FC236}">
                  <a16:creationId xmlns:a16="http://schemas.microsoft.com/office/drawing/2014/main" id="{D18DB313-A26A-4228-823F-A9B54BBCF2FE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105;p24">
              <a:extLst>
                <a:ext uri="{FF2B5EF4-FFF2-40B4-BE49-F238E27FC236}">
                  <a16:creationId xmlns:a16="http://schemas.microsoft.com/office/drawing/2014/main" id="{A7168CE8-1591-464E-9A9F-F4F36D2EDE51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106;p24">
              <a:extLst>
                <a:ext uri="{FF2B5EF4-FFF2-40B4-BE49-F238E27FC236}">
                  <a16:creationId xmlns:a16="http://schemas.microsoft.com/office/drawing/2014/main" id="{03DE013E-DD71-4372-ABA1-EDF8D4294818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107;p24">
              <a:extLst>
                <a:ext uri="{FF2B5EF4-FFF2-40B4-BE49-F238E27FC236}">
                  <a16:creationId xmlns:a16="http://schemas.microsoft.com/office/drawing/2014/main" id="{D857BB63-792E-4FEB-8194-01622005E2BD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108;p24">
              <a:extLst>
                <a:ext uri="{FF2B5EF4-FFF2-40B4-BE49-F238E27FC236}">
                  <a16:creationId xmlns:a16="http://schemas.microsoft.com/office/drawing/2014/main" id="{C3221A86-F8B6-46B9-892E-6A75668E43AB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109;p24">
              <a:extLst>
                <a:ext uri="{FF2B5EF4-FFF2-40B4-BE49-F238E27FC236}">
                  <a16:creationId xmlns:a16="http://schemas.microsoft.com/office/drawing/2014/main" id="{751F3BB3-6D4A-4F7A-94DF-7351BE06D069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110;p24">
              <a:extLst>
                <a:ext uri="{FF2B5EF4-FFF2-40B4-BE49-F238E27FC236}">
                  <a16:creationId xmlns:a16="http://schemas.microsoft.com/office/drawing/2014/main" id="{BEDD3218-65F1-4EBF-9D14-41F1A63B7FE1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111;p24">
              <a:extLst>
                <a:ext uri="{FF2B5EF4-FFF2-40B4-BE49-F238E27FC236}">
                  <a16:creationId xmlns:a16="http://schemas.microsoft.com/office/drawing/2014/main" id="{38796374-5D06-4902-88BE-B3DCFE1A0E93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112;p24">
              <a:extLst>
                <a:ext uri="{FF2B5EF4-FFF2-40B4-BE49-F238E27FC236}">
                  <a16:creationId xmlns:a16="http://schemas.microsoft.com/office/drawing/2014/main" id="{92D7241A-17BA-40ED-9EC2-B6A474C5CC60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113;p24">
              <a:extLst>
                <a:ext uri="{FF2B5EF4-FFF2-40B4-BE49-F238E27FC236}">
                  <a16:creationId xmlns:a16="http://schemas.microsoft.com/office/drawing/2014/main" id="{CD893107-6F82-445F-8D18-5518C9190904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114;p24">
              <a:extLst>
                <a:ext uri="{FF2B5EF4-FFF2-40B4-BE49-F238E27FC236}">
                  <a16:creationId xmlns:a16="http://schemas.microsoft.com/office/drawing/2014/main" id="{D7CB95A8-8761-46C8-BA52-178B6D27C720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115;p24">
              <a:extLst>
                <a:ext uri="{FF2B5EF4-FFF2-40B4-BE49-F238E27FC236}">
                  <a16:creationId xmlns:a16="http://schemas.microsoft.com/office/drawing/2014/main" id="{AB963AD1-20A9-42EE-948F-400E079AECEF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116;p24">
              <a:extLst>
                <a:ext uri="{FF2B5EF4-FFF2-40B4-BE49-F238E27FC236}">
                  <a16:creationId xmlns:a16="http://schemas.microsoft.com/office/drawing/2014/main" id="{CBCD8984-3A24-4D0E-A377-FA0C90C8A7A5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117;p24">
              <a:extLst>
                <a:ext uri="{FF2B5EF4-FFF2-40B4-BE49-F238E27FC236}">
                  <a16:creationId xmlns:a16="http://schemas.microsoft.com/office/drawing/2014/main" id="{82085518-5EC7-4351-8D62-8CA150777C68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118;p24">
              <a:extLst>
                <a:ext uri="{FF2B5EF4-FFF2-40B4-BE49-F238E27FC236}">
                  <a16:creationId xmlns:a16="http://schemas.microsoft.com/office/drawing/2014/main" id="{0391DBC5-E5C0-4F2E-BF06-F27471D208A4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119;p24">
              <a:extLst>
                <a:ext uri="{FF2B5EF4-FFF2-40B4-BE49-F238E27FC236}">
                  <a16:creationId xmlns:a16="http://schemas.microsoft.com/office/drawing/2014/main" id="{CAAD7264-29EA-4E54-8D44-2AEEAAA77EC3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120;p24">
              <a:extLst>
                <a:ext uri="{FF2B5EF4-FFF2-40B4-BE49-F238E27FC236}">
                  <a16:creationId xmlns:a16="http://schemas.microsoft.com/office/drawing/2014/main" id="{FBC81902-71C7-42EA-83C0-FA7A2A157655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121;p24">
              <a:extLst>
                <a:ext uri="{FF2B5EF4-FFF2-40B4-BE49-F238E27FC236}">
                  <a16:creationId xmlns:a16="http://schemas.microsoft.com/office/drawing/2014/main" id="{3AB67A87-559A-455A-AA7E-C827DE33F14E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122;p24">
              <a:extLst>
                <a:ext uri="{FF2B5EF4-FFF2-40B4-BE49-F238E27FC236}">
                  <a16:creationId xmlns:a16="http://schemas.microsoft.com/office/drawing/2014/main" id="{09B2A0E8-8972-4DC2-98F6-D2A9A8A46DBA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123;p24">
              <a:extLst>
                <a:ext uri="{FF2B5EF4-FFF2-40B4-BE49-F238E27FC236}">
                  <a16:creationId xmlns:a16="http://schemas.microsoft.com/office/drawing/2014/main" id="{AA389A69-FC94-41D2-BBE1-949914EAE52B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124;p24">
              <a:extLst>
                <a:ext uri="{FF2B5EF4-FFF2-40B4-BE49-F238E27FC236}">
                  <a16:creationId xmlns:a16="http://schemas.microsoft.com/office/drawing/2014/main" id="{B09B2460-E4C5-4BBB-B887-53386DACE593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125;p24">
              <a:extLst>
                <a:ext uri="{FF2B5EF4-FFF2-40B4-BE49-F238E27FC236}">
                  <a16:creationId xmlns:a16="http://schemas.microsoft.com/office/drawing/2014/main" id="{03BF1B42-097F-439F-9150-F064E460EAC9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126;p24">
              <a:extLst>
                <a:ext uri="{FF2B5EF4-FFF2-40B4-BE49-F238E27FC236}">
                  <a16:creationId xmlns:a16="http://schemas.microsoft.com/office/drawing/2014/main" id="{764867CE-58D4-416E-8294-E604E65536D6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127;p24">
              <a:extLst>
                <a:ext uri="{FF2B5EF4-FFF2-40B4-BE49-F238E27FC236}">
                  <a16:creationId xmlns:a16="http://schemas.microsoft.com/office/drawing/2014/main" id="{FECD768C-50AB-4E19-9F6E-952DAD00EE30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128;p24">
              <a:extLst>
                <a:ext uri="{FF2B5EF4-FFF2-40B4-BE49-F238E27FC236}">
                  <a16:creationId xmlns:a16="http://schemas.microsoft.com/office/drawing/2014/main" id="{9CE0A2F8-4AF6-49DB-B17C-9E12E1A9E3F6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129;p24">
              <a:extLst>
                <a:ext uri="{FF2B5EF4-FFF2-40B4-BE49-F238E27FC236}">
                  <a16:creationId xmlns:a16="http://schemas.microsoft.com/office/drawing/2014/main" id="{ABD585DD-8734-4E3D-B2A9-133FC4F8250F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130;p24">
              <a:extLst>
                <a:ext uri="{FF2B5EF4-FFF2-40B4-BE49-F238E27FC236}">
                  <a16:creationId xmlns:a16="http://schemas.microsoft.com/office/drawing/2014/main" id="{E463D9F3-17C7-4D6B-A183-9FB16F90C317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131;p24">
              <a:extLst>
                <a:ext uri="{FF2B5EF4-FFF2-40B4-BE49-F238E27FC236}">
                  <a16:creationId xmlns:a16="http://schemas.microsoft.com/office/drawing/2014/main" id="{46FA11CC-6BC9-4784-947D-428DA137AFD2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132;p24">
              <a:extLst>
                <a:ext uri="{FF2B5EF4-FFF2-40B4-BE49-F238E27FC236}">
                  <a16:creationId xmlns:a16="http://schemas.microsoft.com/office/drawing/2014/main" id="{5DB3D83D-ECFD-4C71-BE5F-6D2C04FA8BBD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133;p24">
              <a:extLst>
                <a:ext uri="{FF2B5EF4-FFF2-40B4-BE49-F238E27FC236}">
                  <a16:creationId xmlns:a16="http://schemas.microsoft.com/office/drawing/2014/main" id="{6E6F4A44-9278-4B24-8017-AA8DF0443075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134;p24">
              <a:extLst>
                <a:ext uri="{FF2B5EF4-FFF2-40B4-BE49-F238E27FC236}">
                  <a16:creationId xmlns:a16="http://schemas.microsoft.com/office/drawing/2014/main" id="{D69DB43A-FD7D-4A28-AD3D-874D7E290243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135;p24">
              <a:extLst>
                <a:ext uri="{FF2B5EF4-FFF2-40B4-BE49-F238E27FC236}">
                  <a16:creationId xmlns:a16="http://schemas.microsoft.com/office/drawing/2014/main" id="{E5EDF46D-95A0-4324-A234-4F258C120DD8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136;p24">
              <a:extLst>
                <a:ext uri="{FF2B5EF4-FFF2-40B4-BE49-F238E27FC236}">
                  <a16:creationId xmlns:a16="http://schemas.microsoft.com/office/drawing/2014/main" id="{2C3A7B07-EF0B-4D44-842E-A035D90779F2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137;p24">
              <a:extLst>
                <a:ext uri="{FF2B5EF4-FFF2-40B4-BE49-F238E27FC236}">
                  <a16:creationId xmlns:a16="http://schemas.microsoft.com/office/drawing/2014/main" id="{48F19A1F-FF62-4413-897D-54A265F4DE19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138;p24">
              <a:extLst>
                <a:ext uri="{FF2B5EF4-FFF2-40B4-BE49-F238E27FC236}">
                  <a16:creationId xmlns:a16="http://schemas.microsoft.com/office/drawing/2014/main" id="{AA6F9B1E-2278-4E76-88A5-BA6E0151C713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139;p24">
              <a:extLst>
                <a:ext uri="{FF2B5EF4-FFF2-40B4-BE49-F238E27FC236}">
                  <a16:creationId xmlns:a16="http://schemas.microsoft.com/office/drawing/2014/main" id="{92A76AD7-4E0C-48DF-B7C0-B9D31E5AC231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140;p24">
              <a:extLst>
                <a:ext uri="{FF2B5EF4-FFF2-40B4-BE49-F238E27FC236}">
                  <a16:creationId xmlns:a16="http://schemas.microsoft.com/office/drawing/2014/main" id="{7D87EEB1-CE79-4824-A83A-74B4EEA2D456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067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6510940" y="554636"/>
            <a:ext cx="2368846" cy="2125901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418855" y="368570"/>
            <a:ext cx="5758510" cy="5033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Observations</a:t>
            </a:r>
            <a:endParaRPr sz="40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98163" y="1083278"/>
            <a:ext cx="5899225" cy="38921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The dataset contains 90% of the data that is from United Kingdom which is our region of interest.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Data also contains some missing values in “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CustomerID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” which have been dropped, stock code consists of value “D” which means discount.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Invoice numbers aren’t purely numerical consist of ‘C’ at start and some transactions consist of negative values in quantity as shown below which resembles cancelled orders.</a:t>
            </a:r>
            <a:endParaRPr sz="12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A06B6D-38F5-4C01-83AC-E52B506A1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70" y="3603191"/>
            <a:ext cx="8087854" cy="1171739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57EDD5E2-A50D-44A8-9C36-C32A0C437E77}"/>
              </a:ext>
            </a:extLst>
          </p:cNvPr>
          <p:cNvSpPr/>
          <p:nvPr/>
        </p:nvSpPr>
        <p:spPr>
          <a:xfrm>
            <a:off x="3298110" y="3029345"/>
            <a:ext cx="83825" cy="520679"/>
          </a:xfrm>
          <a:prstGeom prst="down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1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4213" y="46479"/>
            <a:ext cx="6544243" cy="6124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Analysis</a:t>
            </a:r>
            <a:endParaRPr sz="3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888079" y="891925"/>
            <a:ext cx="5643655" cy="41253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This dataset analysis includes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clustering,classification,time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series analysis and more.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First we group customers based on country(our interest is U.K as majority of data is from U.K),Invoice No.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DF7AB0-3E5D-4770-AEB5-6B3853286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049" y="486649"/>
            <a:ext cx="2308264" cy="2562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A20495-DE4C-4C64-AF62-BDEA2CB8D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295" y="3846298"/>
            <a:ext cx="6262669" cy="8105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6EEC6D-0526-4752-B1DD-0EDB141AA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040" y="826413"/>
            <a:ext cx="4124885" cy="36713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98BEAC-5456-46BC-ADC0-2B6D5F854089}"/>
              </a:ext>
            </a:extLst>
          </p:cNvPr>
          <p:cNvSpPr txBox="1"/>
          <p:nvPr/>
        </p:nvSpPr>
        <p:spPr>
          <a:xfrm>
            <a:off x="809625" y="1091312"/>
            <a:ext cx="4038040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Clustering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i.e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grouping of customers is done mainly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using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RFM(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Recency,Frequency,Monetary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) principle. </a:t>
            </a:r>
            <a:endParaRPr lang="en-US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From the data we take a Customer’s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ID,then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link his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transactions,invoice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date and amount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spent,then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calculate the RFM score.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Then classify customers as shown in the image.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F1FA5-5DC2-4E00-B844-15794C7ABC5E}"/>
              </a:ext>
            </a:extLst>
          </p:cNvPr>
          <p:cNvSpPr txBox="1"/>
          <p:nvPr/>
        </p:nvSpPr>
        <p:spPr>
          <a:xfrm>
            <a:off x="1317812" y="147918"/>
            <a:ext cx="316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Analysis-Continued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373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347788" y="596738"/>
            <a:ext cx="2679636" cy="4857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Techniques</a:t>
            </a:r>
            <a:endParaRPr sz="36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78636" y="1184089"/>
            <a:ext cx="8186727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u="sng" dirty="0"/>
              <a:t>RFM (Recency,Frequency,Monetary)</a:t>
            </a: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It is a method of consumer segmentation that creates groupings of customers based on their history of purchases and we use the RFM concept to categorize the database's clients. </a:t>
            </a:r>
            <a:endParaRPr dirty="0">
              <a:latin typeface="+mn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478636" y="2612123"/>
            <a:ext cx="3870308" cy="24932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u="sng" dirty="0"/>
              <a:t>K-means Clustering</a:t>
            </a:r>
          </a:p>
          <a:p>
            <a:pPr marL="0" lvl="0" indent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Determine the ideal number of clusters for visualization using the silhouette method. Over a range of feasible values for k, the ideal number of clusters, k, is the one that maximizes the average silhouette.</a:t>
            </a:r>
            <a:endParaRPr lang="en" dirty="0">
              <a:latin typeface="+mn-l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b="1" u="sng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 u="sng"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483D2-9AEA-4168-85A0-7D9434CEA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936" y="2480925"/>
            <a:ext cx="2507876" cy="251211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89E2999-5C80-47E0-AB5B-B852EE2E4764}"/>
              </a:ext>
            </a:extLst>
          </p:cNvPr>
          <p:cNvSpPr/>
          <p:nvPr/>
        </p:nvSpPr>
        <p:spPr>
          <a:xfrm>
            <a:off x="4571999" y="3757883"/>
            <a:ext cx="800100" cy="10085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98939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813</Words>
  <Application>Microsoft Office PowerPoint</Application>
  <PresentationFormat>On-screen Show (16:9)</PresentationFormat>
  <Paragraphs>74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Barlow Light</vt:lpstr>
      <vt:lpstr>Wingdings</vt:lpstr>
      <vt:lpstr>Raleway Thin</vt:lpstr>
      <vt:lpstr>Arial</vt:lpstr>
      <vt:lpstr>Gaoler template</vt:lpstr>
      <vt:lpstr>Customer Segmentation</vt:lpstr>
      <vt:lpstr>Contents: 1.Abstract 2.About the dataset 3.Implementation 4.Observations 5.Analysis 6.Techniques 7.Results 8.Challenges and future work </vt:lpstr>
      <vt:lpstr>Abstract </vt:lpstr>
      <vt:lpstr>About the dataset</vt:lpstr>
      <vt:lpstr>Implementation</vt:lpstr>
      <vt:lpstr>Observations</vt:lpstr>
      <vt:lpstr>Analysis</vt:lpstr>
      <vt:lpstr>PowerPoint Presentation</vt:lpstr>
      <vt:lpstr>Techniques</vt:lpstr>
      <vt:lpstr>Techniques-Continued</vt:lpstr>
      <vt:lpstr>Results</vt:lpstr>
      <vt:lpstr>Results</vt:lpstr>
      <vt:lpstr>PowerPoint Presentation</vt:lpstr>
      <vt:lpstr>Challenges and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cp:lastModifiedBy>PREETAM REDDY</cp:lastModifiedBy>
  <cp:revision>49</cp:revision>
  <dcterms:modified xsi:type="dcterms:W3CDTF">2022-11-15T02:56:00Z</dcterms:modified>
</cp:coreProperties>
</file>