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0"/>
  </p:notesMasterIdLst>
  <p:handoutMasterIdLst>
    <p:handoutMasterId r:id="rId21"/>
  </p:handoutMasterIdLst>
  <p:sldIdLst>
    <p:sldId id="258"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6408" autoAdjust="0"/>
  </p:normalViewPr>
  <p:slideViewPr>
    <p:cSldViewPr snapToGrid="0">
      <p:cViewPr varScale="1">
        <p:scale>
          <a:sx n="82" d="100"/>
          <a:sy n="82" d="100"/>
        </p:scale>
        <p:origin x="629" y="7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5733963-5770-44E0-A0CD-9A83E7255739}" type="datetime1">
              <a:rPr lang="en-GB" smtClean="0"/>
              <a:t>07/01/2023</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0FB2356-45F8-4CBB-BBF8-E3F4E0C0F34E}" type="slidenum">
              <a:rPr lang="en-GB" smtClean="0"/>
              <a:t>‹#›</a:t>
            </a:fld>
            <a:endParaRPr lang="en-GB" dirty="0"/>
          </a:p>
        </p:txBody>
      </p:sp>
    </p:spTree>
    <p:extLst>
      <p:ext uri="{BB962C8B-B14F-4D97-AF65-F5344CB8AC3E}">
        <p14:creationId xmlns:p14="http://schemas.microsoft.com/office/powerpoint/2010/main" val="4086827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8BAD0-C131-4202-95E3-2854C6FD32BB}" type="datetime1">
              <a:rPr lang="en-GB" smtClean="0"/>
              <a:pPr/>
              <a:t>07/01/2023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900A82-9926-4DBA-8BA5-A22EEB8ACF8E}" type="slidenum">
              <a:rPr lang="en-GB" noProof="0" smtClean="0"/>
              <a:t>‹#›</a:t>
            </a:fld>
            <a:endParaRPr lang="en-GB" noProof="0"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9C900A82-9926-4DBA-8BA5-A22EEB8ACF8E}" type="slidenum">
              <a:rPr lang="en-GB" smtClean="0"/>
              <a:t>1</a:t>
            </a:fld>
            <a:endParaRPr lang="en-GB" dirty="0"/>
          </a:p>
        </p:txBody>
      </p:sp>
    </p:spTree>
    <p:extLst>
      <p:ext uri="{BB962C8B-B14F-4D97-AF65-F5344CB8AC3E}">
        <p14:creationId xmlns:p14="http://schemas.microsoft.com/office/powerpoint/2010/main" val="561577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rtlCol="0" anchor="b">
            <a:noAutofit/>
          </a:bodyPr>
          <a:lstStyle>
            <a:lvl1pPr algn="r">
              <a:defRPr sz="5400">
                <a:solidFill>
                  <a:schemeClr val="accent1"/>
                </a:solidFill>
              </a:defRPr>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1507067" y="4050833"/>
            <a:ext cx="7766936" cy="1096899"/>
          </a:xfrm>
        </p:spPr>
        <p:txBody>
          <a:bodyPr rtlCol="0"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n-GB" noProof="0" dirty="0"/>
          </a:p>
        </p:txBody>
      </p:sp>
      <p:sp>
        <p:nvSpPr>
          <p:cNvPr id="4" name="Date Placeholder 3"/>
          <p:cNvSpPr>
            <a:spLocks noGrp="1"/>
          </p:cNvSpPr>
          <p:nvPr>
            <p:ph type="dt" sz="half" idx="10"/>
          </p:nvPr>
        </p:nvSpPr>
        <p:spPr/>
        <p:txBody>
          <a:bodyPr rtlCol="0"/>
          <a:lstStyle/>
          <a:p>
            <a:pPr rtl="0"/>
            <a:fld id="{2516BD1D-B95A-4F53-98AE-AB6F1BC5AFFF}" type="datetime1">
              <a:rPr lang="en-GB" noProof="0" smtClean="0"/>
              <a:t>07/01/2023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rtlCol="0" anchor="ctr">
            <a:normAutofit/>
          </a:bodyPr>
          <a:lstStyle>
            <a:lvl1pPr algn="l">
              <a:defRPr sz="4400" b="0" cap="none"/>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48F9248A-B0DF-45DE-A39D-24297910C5AB}" type="datetime1">
              <a:rPr lang="en-GB" noProof="0" smtClean="0"/>
              <a:t>07/01/2023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rtlCol="0" anchor="ctr">
            <a:normAutofit/>
          </a:bodyPr>
          <a:lstStyle>
            <a:lvl1pPr algn="l">
              <a:defRPr sz="4400" b="0" cap="none"/>
            </a:lvl1pPr>
          </a:lstStyle>
          <a:p>
            <a:pPr rtl="0"/>
            <a:r>
              <a:rPr lang="en-US" noProof="0"/>
              <a:t>Click to edit Master title style</a:t>
            </a:r>
            <a:endParaRPr lang="en-GB" noProof="0" dirty="0"/>
          </a:p>
        </p:txBody>
      </p:sp>
      <p:sp>
        <p:nvSpPr>
          <p:cNvPr id="23" name="Text Placeholder 9"/>
          <p:cNvSpPr>
            <a:spLocks noGrp="1"/>
          </p:cNvSpPr>
          <p:nvPr>
            <p:ph type="body" sz="quarter" idx="13"/>
          </p:nvPr>
        </p:nvSpPr>
        <p:spPr>
          <a:xfrm>
            <a:off x="1366139" y="3632200"/>
            <a:ext cx="7224524" cy="381000"/>
          </a:xfrm>
        </p:spPr>
        <p:txBody>
          <a:bodyPr rtlCol="0"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US" noProof="0"/>
              <a:t>Click to edit Master text styles</a:t>
            </a:r>
          </a:p>
        </p:txBody>
      </p:sp>
      <p:sp>
        <p:nvSpPr>
          <p:cNvPr id="3" name="Text Placeholder 2"/>
          <p:cNvSpPr>
            <a:spLocks noGrp="1"/>
          </p:cNvSpPr>
          <p:nvPr>
            <p:ph type="body" idx="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0F582D57-FA5E-4A4B-8CFD-E876D4C71EB5}" type="datetime1">
              <a:rPr lang="en-GB" noProof="0" smtClean="0"/>
              <a:t>07/01/2023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rtl="0"/>
            <a:r>
              <a:rPr lang="en-GB" sz="8000" noProof="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rtl="0"/>
            <a:r>
              <a:rPr lang="en-GB" sz="8000" noProof="0" dirty="0">
                <a:ln w="3175" cmpd="sng">
                  <a:noFill/>
                </a:ln>
                <a:solidFill>
                  <a:schemeClr val="accent1">
                    <a:lumMod val="60000"/>
                    <a:lumOff val="40000"/>
                  </a:schemeClr>
                </a:solidFill>
                <a:latin typeface="Arial"/>
              </a:rPr>
              <a:t>”</a:t>
            </a:r>
            <a:endParaRPr lang="en-GB" noProof="0"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rtlCol="0" anchor="b">
            <a:normAutofit/>
          </a:bodyPr>
          <a:lstStyle>
            <a:lvl1pPr algn="l">
              <a:defRPr sz="4400" b="0" cap="none"/>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677335" y="4527448"/>
            <a:ext cx="8596668" cy="1513914"/>
          </a:xfrm>
        </p:spPr>
        <p:txBody>
          <a:bodyPr rtlCol="0"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BF051F33-EAD0-4DE3-88CA-474EEEC4A2CE}" type="datetime1">
              <a:rPr lang="en-GB" noProof="0" smtClean="0"/>
              <a:t>07/01/2023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rtlCol="0" anchor="ctr">
            <a:normAutofit/>
          </a:bodyPr>
          <a:lstStyle>
            <a:lvl1pPr algn="l">
              <a:defRPr sz="4400" b="0" cap="none"/>
            </a:lvl1pPr>
          </a:lstStyle>
          <a:p>
            <a:pPr rtl="0"/>
            <a:r>
              <a:rPr lang="en-US" noProof="0"/>
              <a:t>Click to edit Master title style</a:t>
            </a:r>
            <a:endParaRPr lang="en-GB" noProof="0" dirty="0"/>
          </a:p>
        </p:txBody>
      </p:sp>
      <p:sp>
        <p:nvSpPr>
          <p:cNvPr id="23" name="Text Placeholder 9"/>
          <p:cNvSpPr>
            <a:spLocks noGrp="1"/>
          </p:cNvSpPr>
          <p:nvPr>
            <p:ph type="body" sz="quarter" idx="13"/>
          </p:nvPr>
        </p:nvSpPr>
        <p:spPr>
          <a:xfrm>
            <a:off x="677332" y="4013200"/>
            <a:ext cx="8596669" cy="514248"/>
          </a:xfrm>
        </p:spPr>
        <p:txBody>
          <a:bodyPr rtlCol="0"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US" noProof="0"/>
              <a:t>Click to edit Master text styles</a:t>
            </a:r>
          </a:p>
        </p:txBody>
      </p:sp>
      <p:sp>
        <p:nvSpPr>
          <p:cNvPr id="3" name="Text Placeholder 2"/>
          <p:cNvSpPr>
            <a:spLocks noGrp="1"/>
          </p:cNvSpPr>
          <p:nvPr>
            <p:ph type="body" idx="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58CEEEB2-C7DC-4BF9-8740-4464D8D9661E}" type="datetime1">
              <a:rPr lang="en-GB" noProof="0" smtClean="0"/>
              <a:t>07/01/2023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rtl="0"/>
            <a:r>
              <a:rPr lang="en-GB" sz="8000" noProof="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rtl="0"/>
            <a:r>
              <a:rPr lang="en-GB" sz="8000" noProof="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rtlCol="0" anchor="ctr">
            <a:normAutofit/>
          </a:bodyPr>
          <a:lstStyle>
            <a:lvl1pPr algn="l">
              <a:defRPr sz="4400" b="0" cap="none"/>
            </a:lvl1pPr>
          </a:lstStyle>
          <a:p>
            <a:pPr rtl="0"/>
            <a:r>
              <a:rPr lang="en-US" noProof="0"/>
              <a:t>Click to edit Master title style</a:t>
            </a:r>
            <a:endParaRPr lang="en-GB" noProof="0" dirty="0"/>
          </a:p>
        </p:txBody>
      </p:sp>
      <p:sp>
        <p:nvSpPr>
          <p:cNvPr id="23" name="Text Placeholder 9"/>
          <p:cNvSpPr>
            <a:spLocks noGrp="1"/>
          </p:cNvSpPr>
          <p:nvPr>
            <p:ph type="body" sz="quarter" idx="13"/>
          </p:nvPr>
        </p:nvSpPr>
        <p:spPr>
          <a:xfrm>
            <a:off x="677332" y="4013200"/>
            <a:ext cx="8596669" cy="514248"/>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US" noProof="0"/>
              <a:t>Click to edit Master text styles</a:t>
            </a:r>
          </a:p>
        </p:txBody>
      </p:sp>
      <p:sp>
        <p:nvSpPr>
          <p:cNvPr id="3" name="Text Placeholder 2"/>
          <p:cNvSpPr>
            <a:spLocks noGrp="1"/>
          </p:cNvSpPr>
          <p:nvPr>
            <p:ph type="body" idx="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A949802B-95A7-4DFA-BA3A-60869220B2E3}" type="datetime1">
              <a:rPr lang="en-GB" noProof="0" smtClean="0"/>
              <a:t>07/01/2023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F2E2D1A6-151D-4BB6-ACF4-6133CEFCDA35}" type="datetime1">
              <a:rPr lang="en-GB" noProof="0" smtClean="0"/>
              <a:t>07/01/2023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89333C77-0158-454C-844F-B7AB9BD7DAD4}" type="slidenum">
              <a:rPr lang="en-GB" noProof="0" smtClean="0"/>
              <a:t>‹#›</a:t>
            </a:fld>
            <a:endParaRPr lang="en-GB"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rtlCol="0" anchor="ctr"/>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677335" y="609600"/>
            <a:ext cx="7060150" cy="525145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D7031092-BF5C-4000-AF12-648BAA8EB660}" type="datetime1">
              <a:rPr lang="en-GB" noProof="0" smtClean="0"/>
              <a:t>07/01/2023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lvl1pPr>
              <a:defRPr sz="3600"/>
            </a:lvl1pPr>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9D37FB5D-5679-4019-A91B-58C470522E73}" type="datetime1">
              <a:rPr lang="en-GB" noProof="0" smtClean="0"/>
              <a:t>07/01/2023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rtlCol="0" anchor="b"/>
          <a:lstStyle>
            <a:lvl1pPr algn="l">
              <a:defRPr sz="4000" b="0" cap="none"/>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677335" y="4527448"/>
            <a:ext cx="8596668" cy="860400"/>
          </a:xfrm>
        </p:spPr>
        <p:txBody>
          <a:bodyPr rtlCol="0"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160C4619-EAF3-49F2-8194-2DF16D03B434}" type="datetime1">
              <a:rPr lang="en-GB" noProof="0" smtClean="0"/>
              <a:t>07/01/2023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677334" y="2160589"/>
            <a:ext cx="4184035" cy="3880772"/>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p:cNvSpPr>
            <a:spLocks noGrp="1"/>
          </p:cNvSpPr>
          <p:nvPr>
            <p:ph sz="half" idx="2"/>
          </p:nvPr>
        </p:nvSpPr>
        <p:spPr>
          <a:xfrm>
            <a:off x="5089970" y="2160589"/>
            <a:ext cx="4184034" cy="3880773"/>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Date Placeholder 4"/>
          <p:cNvSpPr>
            <a:spLocks noGrp="1"/>
          </p:cNvSpPr>
          <p:nvPr>
            <p:ph type="dt" sz="half" idx="10"/>
          </p:nvPr>
        </p:nvSpPr>
        <p:spPr/>
        <p:txBody>
          <a:bodyPr rtlCol="0"/>
          <a:lstStyle/>
          <a:p>
            <a:pPr rtl="0"/>
            <a:fld id="{A23193FA-A947-4A3C-9A52-9F8071EF4662}" type="datetime1">
              <a:rPr lang="en-GB" noProof="0" smtClean="0"/>
              <a:t>07/01/2023</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6FF9F0C5-380F-41C2-899A-BAC0F0927E16}" type="slidenum">
              <a:rPr lang="en-GB" noProof="0" smtClean="0"/>
              <a:t>‹#›</a:t>
            </a:fld>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675745" y="2160983"/>
            <a:ext cx="4185623"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675745" y="2737245"/>
            <a:ext cx="4185623" cy="3304117"/>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5088383" y="2160983"/>
            <a:ext cx="4185618"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5088384" y="2737245"/>
            <a:ext cx="4185617" cy="3304117"/>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p:cNvSpPr>
            <a:spLocks noGrp="1"/>
          </p:cNvSpPr>
          <p:nvPr>
            <p:ph type="dt" sz="half" idx="10"/>
          </p:nvPr>
        </p:nvSpPr>
        <p:spPr/>
        <p:txBody>
          <a:bodyPr rtlCol="0"/>
          <a:lstStyle/>
          <a:p>
            <a:pPr rtl="0"/>
            <a:fld id="{6DBBE5C3-752B-493F-B041-D5AAF65F21B4}" type="datetime1">
              <a:rPr lang="en-GB" noProof="0" smtClean="0"/>
              <a:t>07/01/2023</a:t>
            </a:fld>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rtlCol="0"/>
          <a:lstStyle/>
          <a:p>
            <a:pPr rtl="0"/>
            <a:r>
              <a:rPr lang="en-US" noProof="0"/>
              <a:t>Click to edit Master title style</a:t>
            </a:r>
            <a:endParaRPr lang="en-GB" noProof="0" dirty="0"/>
          </a:p>
        </p:txBody>
      </p:sp>
      <p:sp>
        <p:nvSpPr>
          <p:cNvPr id="3" name="Date Placeholder 2"/>
          <p:cNvSpPr>
            <a:spLocks noGrp="1"/>
          </p:cNvSpPr>
          <p:nvPr>
            <p:ph type="dt" sz="half" idx="10"/>
          </p:nvPr>
        </p:nvSpPr>
        <p:spPr/>
        <p:txBody>
          <a:bodyPr rtlCol="0"/>
          <a:lstStyle/>
          <a:p>
            <a:pPr rtl="0"/>
            <a:fld id="{30079949-D4F2-4593-9A34-663EB1CBB937}" type="datetime1">
              <a:rPr lang="en-GB" noProof="0" smtClean="0"/>
              <a:t>07/01/2023</a:t>
            </a:fld>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5" name="Slide Number Placeholder 4"/>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8845E565-8C24-4F07-A689-3622E9832C36}" type="datetime1">
              <a:rPr lang="en-GB" noProof="0" smtClean="0"/>
              <a:t>07/01/2023</a:t>
            </a:fld>
            <a:endParaRPr lang="en-GB" noProof="0" dirty="0"/>
          </a:p>
        </p:txBody>
      </p:sp>
      <p:sp>
        <p:nvSpPr>
          <p:cNvPr id="3" name="Footer Placeholder 2"/>
          <p:cNvSpPr>
            <a:spLocks noGrp="1"/>
          </p:cNvSpPr>
          <p:nvPr>
            <p:ph type="ftr" sz="quarter" idx="11"/>
          </p:nvPr>
        </p:nvSpPr>
        <p:spPr/>
        <p:txBody>
          <a:bodyPr rtlCol="0"/>
          <a:lstStyle/>
          <a:p>
            <a:pPr rtl="0"/>
            <a:endParaRPr lang="en-GB" noProof="0" dirty="0"/>
          </a:p>
        </p:txBody>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rtlCol="0" anchor="b">
            <a:normAutofit/>
          </a:bodyPr>
          <a:lstStyle>
            <a:lvl1pPr>
              <a:defRPr sz="2000"/>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4760461" y="514924"/>
            <a:ext cx="4513541" cy="5526437"/>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677334" y="2777069"/>
            <a:ext cx="3854528" cy="2584449"/>
          </a:xfrm>
        </p:spPr>
        <p:txBody>
          <a:bodyPr rtlCol="0">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838DA6AA-4FC4-425C-B527-47C6AB727029}" type="datetime1">
              <a:rPr lang="en-GB" noProof="0" smtClean="0"/>
              <a:t>07/01/2023</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519954A3-9DFD-4C44-94BA-B95130A3BA1C}" type="slidenum">
              <a:rPr lang="en-GB" noProof="0" smtClean="0"/>
              <a:t>‹#›</a:t>
            </a:fld>
            <a:endParaRPr lang="en-GB"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rtlCol="0" anchor="b">
            <a:normAutofit/>
          </a:bodyPr>
          <a:lstStyle>
            <a:lvl1pPr algn="l">
              <a:defRPr sz="2400" b="0"/>
            </a:lvl1pPr>
          </a:lstStyle>
          <a:p>
            <a:pPr rtl="0"/>
            <a:r>
              <a:rPr lang="en-US" noProof="0"/>
              <a:t>Click to edit Master title style</a:t>
            </a:r>
            <a:endParaRPr lang="en-GB" noProof="0" dirty="0"/>
          </a:p>
        </p:txBody>
      </p:sp>
      <p:sp>
        <p:nvSpPr>
          <p:cNvPr id="3" name="Picture Placeholder 2"/>
          <p:cNvSpPr>
            <a:spLocks noGrp="1" noChangeAspect="1"/>
          </p:cNvSpPr>
          <p:nvPr>
            <p:ph type="pic" idx="1"/>
          </p:nvPr>
        </p:nvSpPr>
        <p:spPr>
          <a:xfrm>
            <a:off x="677334" y="609600"/>
            <a:ext cx="8596668" cy="3845718"/>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677334" y="5367338"/>
            <a:ext cx="8596667" cy="674024"/>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9FAEAA03-3DDB-49F9-8472-DB964363E953}" type="datetime1">
              <a:rPr lang="en-GB" noProof="0" smtClean="0"/>
              <a:t>07/01/2023</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D06E4C0E-F586-4318-98B4-19F18405C163}" type="datetime1">
              <a:rPr lang="en-GB" noProof="0" smtClean="0"/>
              <a:t>07/01/2023</a:t>
            </a:fld>
            <a:endParaRPr lang="en-GB" noProof="0"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en-GB" noProof="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rtl="0"/>
            <a:fld id="{D57F1E4F-1CFF-5643-939E-217C01CDF565}" type="slidenum">
              <a:rPr lang="en-GB" noProof="0" smtClean="0"/>
              <a:pPr/>
              <a:t>‹#›</a:t>
            </a:fld>
            <a:endParaRPr lang="en-GB"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cxnSp>
        <p:nvCxnSpPr>
          <p:cNvPr id="33" name="Straight Connector 32">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Shape 46">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9" name="Isosceles Triangle 48">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4365286" y="1623164"/>
            <a:ext cx="7858713" cy="2849671"/>
          </a:xfrm>
        </p:spPr>
        <p:txBody>
          <a:bodyPr rtlCol="0">
            <a:normAutofit/>
          </a:bodyPr>
          <a:lstStyle/>
          <a:p>
            <a:pPr algn="l" rtl="0"/>
            <a:r>
              <a:rPr lang="en-GB" sz="4800" dirty="0">
                <a:solidFill>
                  <a:srgbClr val="FFFFFF"/>
                </a:solidFill>
              </a:rPr>
              <a:t>Blockchain Based </a:t>
            </a:r>
            <a:br>
              <a:rPr lang="en-GB" sz="4800" dirty="0">
                <a:solidFill>
                  <a:srgbClr val="FFFFFF"/>
                </a:solidFill>
              </a:rPr>
            </a:br>
            <a:r>
              <a:rPr lang="en-GB" sz="4800" dirty="0">
                <a:solidFill>
                  <a:srgbClr val="FFFFFF"/>
                </a:solidFill>
              </a:rPr>
              <a:t> 					Voting System</a:t>
            </a:r>
          </a:p>
        </p:txBody>
      </p:sp>
      <p:sp>
        <p:nvSpPr>
          <p:cNvPr id="3" name="Subtitle 2">
            <a:extLst>
              <a:ext uri="{FF2B5EF4-FFF2-40B4-BE49-F238E27FC236}">
                <a16:creationId xmlns:a16="http://schemas.microsoft.com/office/drawing/2014/main" id="{728B1921-F533-4F9E-8BF6-80EC4D451D77}"/>
              </a:ext>
            </a:extLst>
          </p:cNvPr>
          <p:cNvSpPr>
            <a:spLocks noGrp="1"/>
          </p:cNvSpPr>
          <p:nvPr>
            <p:ph type="subTitle" idx="1"/>
          </p:nvPr>
        </p:nvSpPr>
        <p:spPr>
          <a:xfrm>
            <a:off x="6613438" y="5125697"/>
            <a:ext cx="6112077" cy="1186108"/>
          </a:xfrm>
        </p:spPr>
        <p:txBody>
          <a:bodyPr rtlCol="0">
            <a:normAutofit fontScale="92500" lnSpcReduction="10000"/>
          </a:bodyPr>
          <a:lstStyle/>
          <a:p>
            <a:pPr algn="l" rtl="0"/>
            <a:r>
              <a:rPr lang="en-GB" dirty="0">
                <a:solidFill>
                  <a:srgbClr val="FFFFFF">
                    <a:alpha val="70000"/>
                  </a:srgbClr>
                </a:solidFill>
              </a:rPr>
              <a:t>Members		:	1) </a:t>
            </a:r>
            <a:r>
              <a:rPr lang="en-GB" dirty="0" err="1">
                <a:solidFill>
                  <a:srgbClr val="FFFFFF">
                    <a:alpha val="70000"/>
                  </a:srgbClr>
                </a:solidFill>
              </a:rPr>
              <a:t>Gosavi</a:t>
            </a:r>
            <a:r>
              <a:rPr lang="en-GB" dirty="0">
                <a:solidFill>
                  <a:srgbClr val="FFFFFF">
                    <a:alpha val="70000"/>
                  </a:srgbClr>
                </a:solidFill>
              </a:rPr>
              <a:t> Pratik Sunil</a:t>
            </a:r>
            <a:br>
              <a:rPr lang="en-GB" dirty="0">
                <a:solidFill>
                  <a:srgbClr val="FFFFFF">
                    <a:alpha val="70000"/>
                  </a:srgbClr>
                </a:solidFill>
              </a:rPr>
            </a:br>
            <a:r>
              <a:rPr lang="en-GB" dirty="0">
                <a:solidFill>
                  <a:srgbClr val="FFFFFF">
                    <a:alpha val="70000"/>
                  </a:srgbClr>
                </a:solidFill>
              </a:rPr>
              <a:t>	  			2) Zodge Prakash Rajesh</a:t>
            </a:r>
            <a:br>
              <a:rPr lang="en-GB" dirty="0">
                <a:solidFill>
                  <a:srgbClr val="FFFFFF">
                    <a:alpha val="70000"/>
                  </a:srgbClr>
                </a:solidFill>
              </a:rPr>
            </a:br>
            <a:r>
              <a:rPr lang="en-GB" dirty="0">
                <a:solidFill>
                  <a:srgbClr val="FFFFFF">
                    <a:alpha val="70000"/>
                  </a:srgbClr>
                </a:solidFill>
              </a:rPr>
              <a:t>	  			3) </a:t>
            </a:r>
            <a:r>
              <a:rPr lang="en-GB" dirty="0" err="1">
                <a:solidFill>
                  <a:srgbClr val="FFFFFF">
                    <a:alpha val="70000"/>
                  </a:srgbClr>
                </a:solidFill>
              </a:rPr>
              <a:t>Kalaskar</a:t>
            </a:r>
            <a:r>
              <a:rPr lang="en-GB" dirty="0">
                <a:solidFill>
                  <a:srgbClr val="FFFFFF">
                    <a:alpha val="70000"/>
                  </a:srgbClr>
                </a:solidFill>
              </a:rPr>
              <a:t> Narayan </a:t>
            </a:r>
            <a:r>
              <a:rPr lang="en-GB" dirty="0" err="1">
                <a:solidFill>
                  <a:srgbClr val="FFFFFF">
                    <a:alpha val="70000"/>
                  </a:srgbClr>
                </a:solidFill>
              </a:rPr>
              <a:t>Purushottam</a:t>
            </a:r>
            <a:endParaRPr lang="en-GB" dirty="0">
              <a:solidFill>
                <a:srgbClr val="FFFFFF">
                  <a:alpha val="70000"/>
                </a:srgbClr>
              </a:solidFill>
            </a:endParaRPr>
          </a:p>
          <a:p>
            <a:pPr algn="l" rtl="0"/>
            <a:r>
              <a:rPr lang="en-GB" dirty="0">
                <a:solidFill>
                  <a:srgbClr val="FFFFFF">
                    <a:alpha val="70000"/>
                  </a:srgbClr>
                </a:solidFill>
              </a:rPr>
              <a:t>Guided by 	: 	Prof. </a:t>
            </a:r>
            <a:r>
              <a:rPr lang="en-GB" dirty="0" err="1">
                <a:solidFill>
                  <a:srgbClr val="FFFFFF">
                    <a:alpha val="70000"/>
                  </a:srgbClr>
                </a:solidFill>
              </a:rPr>
              <a:t>Gauher</a:t>
            </a:r>
            <a:r>
              <a:rPr lang="en-GB" dirty="0">
                <a:solidFill>
                  <a:srgbClr val="FFFFFF">
                    <a:alpha val="70000"/>
                  </a:srgbClr>
                </a:solidFill>
              </a:rPr>
              <a:t> Z.</a:t>
            </a:r>
          </a:p>
        </p:txBody>
      </p:sp>
    </p:spTree>
    <p:extLst>
      <p:ext uri="{BB962C8B-B14F-4D97-AF65-F5344CB8AC3E}">
        <p14:creationId xmlns:p14="http://schemas.microsoft.com/office/powerpoint/2010/main" val="20156800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8E31-8003-1514-79E2-51D2B7497882}"/>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46587EEB-9A4B-4253-9340-BEAA86CB36C4}"/>
              </a:ext>
            </a:extLst>
          </p:cNvPr>
          <p:cNvSpPr>
            <a:spLocks noGrp="1"/>
          </p:cNvSpPr>
          <p:nvPr>
            <p:ph idx="1"/>
          </p:nvPr>
        </p:nvSpPr>
        <p:spPr>
          <a:xfrm>
            <a:off x="677334" y="1800808"/>
            <a:ext cx="8596668" cy="4767943"/>
          </a:xfrm>
        </p:spPr>
        <p:txBody>
          <a:bodyPr>
            <a:normAutofit lnSpcReduction="10000"/>
          </a:bodyPr>
          <a:lstStyle/>
          <a:p>
            <a:r>
              <a:rPr lang="en-US" dirty="0"/>
              <a:t>Open Block Chain</a:t>
            </a:r>
          </a:p>
          <a:p>
            <a:pPr lvl="1"/>
            <a:r>
              <a:rPr lang="en-US" dirty="0"/>
              <a:t>Record transactions in a permanent way.</a:t>
            </a:r>
            <a:br>
              <a:rPr lang="en-US" dirty="0"/>
            </a:br>
            <a:endParaRPr lang="en-US" dirty="0"/>
          </a:p>
          <a:p>
            <a:r>
              <a:rPr lang="en-US" dirty="0"/>
              <a:t>Closed Block Chain </a:t>
            </a:r>
          </a:p>
          <a:p>
            <a:pPr lvl="1"/>
            <a:r>
              <a:rPr lang="en-US" dirty="0"/>
              <a:t>A private network that maintains a shared record of transactions.</a:t>
            </a:r>
          </a:p>
          <a:p>
            <a:pPr lvl="1"/>
            <a:r>
              <a:rPr lang="en-US" dirty="0"/>
              <a:t>Those who have permission only they can access network.</a:t>
            </a:r>
            <a:br>
              <a:rPr lang="en-US" dirty="0"/>
            </a:br>
            <a:endParaRPr lang="en-US" dirty="0"/>
          </a:p>
          <a:p>
            <a:r>
              <a:rPr lang="en-US" dirty="0"/>
              <a:t>Cryptography</a:t>
            </a:r>
          </a:p>
          <a:p>
            <a:pPr lvl="1"/>
            <a:r>
              <a:rPr lang="en-US" dirty="0"/>
              <a:t>Symmetric Cryptography</a:t>
            </a:r>
          </a:p>
          <a:p>
            <a:pPr lvl="1"/>
            <a:r>
              <a:rPr lang="en-US" dirty="0"/>
              <a:t>Asymmetric Cryptography</a:t>
            </a:r>
            <a:br>
              <a:rPr lang="en-US" dirty="0"/>
            </a:br>
            <a:endParaRPr lang="en-US" dirty="0"/>
          </a:p>
          <a:p>
            <a:r>
              <a:rPr lang="en-US" dirty="0"/>
              <a:t>Proof of Work</a:t>
            </a:r>
          </a:p>
          <a:p>
            <a:pPr lvl="1"/>
            <a:r>
              <a:rPr lang="en-US" dirty="0"/>
              <a:t>Start &gt;&gt; Transaction &gt;&gt; Minors &gt;&gt; Block &gt;&gt; Block puzzle &gt;&gt; Proof of Work &gt;&gt; Broadcasted new block to n/w &gt;&gt; Verification of minors</a:t>
            </a:r>
          </a:p>
          <a:p>
            <a:endParaRPr lang="en-IN" dirty="0"/>
          </a:p>
        </p:txBody>
      </p:sp>
    </p:spTree>
    <p:extLst>
      <p:ext uri="{BB962C8B-B14F-4D97-AF65-F5344CB8AC3E}">
        <p14:creationId xmlns:p14="http://schemas.microsoft.com/office/powerpoint/2010/main" val="2724193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1CC4-B188-5184-3870-2609B26132B4}"/>
              </a:ext>
            </a:extLst>
          </p:cNvPr>
          <p:cNvSpPr>
            <a:spLocks noGrp="1"/>
          </p:cNvSpPr>
          <p:nvPr>
            <p:ph type="title"/>
          </p:nvPr>
        </p:nvSpPr>
        <p:spPr/>
        <p:txBody>
          <a:bodyPr/>
          <a:lstStyle/>
          <a:p>
            <a:r>
              <a:rPr lang="en-IN" dirty="0"/>
              <a:t>Literature Survey</a:t>
            </a:r>
          </a:p>
        </p:txBody>
      </p:sp>
      <p:pic>
        <p:nvPicPr>
          <p:cNvPr id="4" name="Google Shape;347;p23">
            <a:extLst>
              <a:ext uri="{FF2B5EF4-FFF2-40B4-BE49-F238E27FC236}">
                <a16:creationId xmlns:a16="http://schemas.microsoft.com/office/drawing/2014/main" id="{1F424C90-94B6-1567-6C83-B55D5D78E095}"/>
              </a:ext>
            </a:extLst>
          </p:cNvPr>
          <p:cNvPicPr preferRelativeResize="0"/>
          <p:nvPr/>
        </p:nvPicPr>
        <p:blipFill>
          <a:blip r:embed="rId2"/>
          <a:stretch>
            <a:fillRect/>
          </a:stretch>
        </p:blipFill>
        <p:spPr>
          <a:xfrm>
            <a:off x="1367799" y="1586205"/>
            <a:ext cx="5751458" cy="5175380"/>
          </a:xfrm>
          <a:prstGeom prst="rect">
            <a:avLst/>
          </a:prstGeom>
          <a:noFill/>
          <a:ln>
            <a:noFill/>
          </a:ln>
        </p:spPr>
      </p:pic>
    </p:spTree>
    <p:extLst>
      <p:ext uri="{BB962C8B-B14F-4D97-AF65-F5344CB8AC3E}">
        <p14:creationId xmlns:p14="http://schemas.microsoft.com/office/powerpoint/2010/main" val="2669295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F561E-4A68-0C56-5A45-A302D751A947}"/>
              </a:ext>
            </a:extLst>
          </p:cNvPr>
          <p:cNvSpPr>
            <a:spLocks noGrp="1"/>
          </p:cNvSpPr>
          <p:nvPr>
            <p:ph type="title"/>
          </p:nvPr>
        </p:nvSpPr>
        <p:spPr/>
        <p:txBody>
          <a:bodyPr/>
          <a:lstStyle/>
          <a:p>
            <a:r>
              <a:rPr lang="en-IN" dirty="0"/>
              <a:t>Class Diagram</a:t>
            </a:r>
          </a:p>
        </p:txBody>
      </p:sp>
      <p:pic>
        <p:nvPicPr>
          <p:cNvPr id="4" name="Google Shape;355;p24">
            <a:extLst>
              <a:ext uri="{FF2B5EF4-FFF2-40B4-BE49-F238E27FC236}">
                <a16:creationId xmlns:a16="http://schemas.microsoft.com/office/drawing/2014/main" id="{F9B9D083-FD83-BD7F-7B98-34E8B6C07F26}"/>
              </a:ext>
            </a:extLst>
          </p:cNvPr>
          <p:cNvPicPr preferRelativeResize="0"/>
          <p:nvPr/>
        </p:nvPicPr>
        <p:blipFill rotWithShape="1">
          <a:blip r:embed="rId2"/>
          <a:srcRect l="5275" t="22154" r="7525" b="13386"/>
          <a:stretch>
            <a:fillRect/>
          </a:stretch>
        </p:blipFill>
        <p:spPr>
          <a:xfrm>
            <a:off x="410546" y="1930400"/>
            <a:ext cx="7632441" cy="4153964"/>
          </a:xfrm>
          <a:prstGeom prst="rect">
            <a:avLst/>
          </a:prstGeom>
          <a:noFill/>
          <a:ln>
            <a:noFill/>
          </a:ln>
        </p:spPr>
      </p:pic>
    </p:spTree>
    <p:extLst>
      <p:ext uri="{BB962C8B-B14F-4D97-AF65-F5344CB8AC3E}">
        <p14:creationId xmlns:p14="http://schemas.microsoft.com/office/powerpoint/2010/main" val="3407213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9039-9B64-943B-3504-43363FA55E3B}"/>
              </a:ext>
            </a:extLst>
          </p:cNvPr>
          <p:cNvSpPr>
            <a:spLocks noGrp="1"/>
          </p:cNvSpPr>
          <p:nvPr>
            <p:ph type="title"/>
          </p:nvPr>
        </p:nvSpPr>
        <p:spPr/>
        <p:txBody>
          <a:bodyPr/>
          <a:lstStyle/>
          <a:p>
            <a:r>
              <a:rPr lang="en-IN" dirty="0"/>
              <a:t>Use Case Diagram</a:t>
            </a:r>
          </a:p>
        </p:txBody>
      </p:sp>
      <p:pic>
        <p:nvPicPr>
          <p:cNvPr id="4" name="Picture 3" descr="nkuse">
            <a:extLst>
              <a:ext uri="{FF2B5EF4-FFF2-40B4-BE49-F238E27FC236}">
                <a16:creationId xmlns:a16="http://schemas.microsoft.com/office/drawing/2014/main" id="{CB9559E3-48D1-9934-6AAF-180A0AC279C7}"/>
              </a:ext>
            </a:extLst>
          </p:cNvPr>
          <p:cNvPicPr>
            <a:picLocks noChangeAspect="1"/>
          </p:cNvPicPr>
          <p:nvPr/>
        </p:nvPicPr>
        <p:blipFill>
          <a:blip r:embed="rId2"/>
          <a:stretch>
            <a:fillRect/>
          </a:stretch>
        </p:blipFill>
        <p:spPr>
          <a:xfrm>
            <a:off x="1098274" y="1721952"/>
            <a:ext cx="7392209" cy="4800146"/>
          </a:xfrm>
          <a:prstGeom prst="rect">
            <a:avLst/>
          </a:prstGeom>
        </p:spPr>
      </p:pic>
    </p:spTree>
    <p:extLst>
      <p:ext uri="{BB962C8B-B14F-4D97-AF65-F5344CB8AC3E}">
        <p14:creationId xmlns:p14="http://schemas.microsoft.com/office/powerpoint/2010/main" val="3890393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23B3-829B-E910-DAF7-9D094F6A1551}"/>
              </a:ext>
            </a:extLst>
          </p:cNvPr>
          <p:cNvSpPr>
            <a:spLocks noGrp="1"/>
          </p:cNvSpPr>
          <p:nvPr>
            <p:ph type="title"/>
          </p:nvPr>
        </p:nvSpPr>
        <p:spPr/>
        <p:txBody>
          <a:bodyPr/>
          <a:lstStyle/>
          <a:p>
            <a:r>
              <a:rPr lang="en-IN" dirty="0"/>
              <a:t>Proposed Work</a:t>
            </a:r>
          </a:p>
        </p:txBody>
      </p:sp>
      <p:sp>
        <p:nvSpPr>
          <p:cNvPr id="3" name="Content Placeholder 2">
            <a:extLst>
              <a:ext uri="{FF2B5EF4-FFF2-40B4-BE49-F238E27FC236}">
                <a16:creationId xmlns:a16="http://schemas.microsoft.com/office/drawing/2014/main" id="{50FE9069-246D-C7B7-C736-501D3CD192BF}"/>
              </a:ext>
            </a:extLst>
          </p:cNvPr>
          <p:cNvSpPr>
            <a:spLocks noGrp="1"/>
          </p:cNvSpPr>
          <p:nvPr>
            <p:ph idx="1"/>
          </p:nvPr>
        </p:nvSpPr>
        <p:spPr>
          <a:xfrm>
            <a:off x="677334" y="1763487"/>
            <a:ext cx="8596668" cy="4665306"/>
          </a:xfrm>
        </p:spPr>
        <p:txBody>
          <a:bodyPr>
            <a:normAutofit/>
          </a:bodyPr>
          <a:lstStyle/>
          <a:p>
            <a:r>
              <a:rPr lang="en-US" sz="2000" dirty="0"/>
              <a:t>Existing System:</a:t>
            </a:r>
          </a:p>
          <a:p>
            <a:pPr lvl="1"/>
            <a:r>
              <a:rPr lang="en-US" sz="1800" dirty="0"/>
              <a:t>Ballot system</a:t>
            </a:r>
          </a:p>
          <a:p>
            <a:pPr lvl="1"/>
            <a:r>
              <a:rPr lang="en-US" sz="1800" dirty="0"/>
              <a:t>Electronic Control System</a:t>
            </a:r>
          </a:p>
          <a:p>
            <a:pPr lvl="1"/>
            <a:r>
              <a:rPr lang="en-US" sz="1800" dirty="0"/>
              <a:t>Current Digital Voting System</a:t>
            </a:r>
            <a:br>
              <a:rPr lang="en-US" sz="1800" dirty="0"/>
            </a:br>
            <a:endParaRPr lang="en-US" sz="1800" dirty="0"/>
          </a:p>
          <a:p>
            <a:r>
              <a:rPr lang="en-US" sz="2000" dirty="0"/>
              <a:t>Proposed Work: As compared to the existing system</a:t>
            </a:r>
          </a:p>
          <a:p>
            <a:pPr lvl="1"/>
            <a:r>
              <a:rPr lang="en-US" sz="1800" dirty="0"/>
              <a:t>The voting is stored in the Blockchain which makes it tamper proof.</a:t>
            </a:r>
          </a:p>
          <a:p>
            <a:pPr lvl="1"/>
            <a:r>
              <a:rPr lang="en-US" sz="1800" dirty="0"/>
              <a:t>As there’s no standing in queue for casting vote it’ll save a lot of time and reduce the workload.</a:t>
            </a:r>
          </a:p>
        </p:txBody>
      </p:sp>
    </p:spTree>
    <p:extLst>
      <p:ext uri="{BB962C8B-B14F-4D97-AF65-F5344CB8AC3E}">
        <p14:creationId xmlns:p14="http://schemas.microsoft.com/office/powerpoint/2010/main" val="1730138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56069-FA88-8769-EFF8-937AA8EE6ED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473C149-BE9A-DC96-8B8D-FDBA876E2BD4}"/>
              </a:ext>
            </a:extLst>
          </p:cNvPr>
          <p:cNvSpPr>
            <a:spLocks noGrp="1"/>
          </p:cNvSpPr>
          <p:nvPr>
            <p:ph idx="1"/>
          </p:nvPr>
        </p:nvSpPr>
        <p:spPr/>
        <p:txBody>
          <a:bodyPr/>
          <a:lstStyle/>
          <a:p>
            <a:r>
              <a:rPr lang="en-US" dirty="0"/>
              <a:t> 		A nation with less voting percentage will fight to develop as choosing a right front-runner for the nation is very essential. Our future system is designed to provide a secure data and dependable voting amongst the people of the equality. Block chain itself has been used in the Bitcoin scheme known as the dispersed bank system. By assuming blockchain in the distribution database on voting system one can reduce the double-dealing sources of database management. This project aims to voting effect using blockchain procedure from every place of election</a:t>
            </a:r>
          </a:p>
        </p:txBody>
      </p:sp>
    </p:spTree>
    <p:extLst>
      <p:ext uri="{BB962C8B-B14F-4D97-AF65-F5344CB8AC3E}">
        <p14:creationId xmlns:p14="http://schemas.microsoft.com/office/powerpoint/2010/main" val="935905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7A05-1A44-20C2-7F77-9EE6AE4605A4}"/>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D8CE530B-9B8C-4C6A-9338-E3E28544E23A}"/>
              </a:ext>
            </a:extLst>
          </p:cNvPr>
          <p:cNvSpPr>
            <a:spLocks noGrp="1"/>
          </p:cNvSpPr>
          <p:nvPr>
            <p:ph idx="1"/>
          </p:nvPr>
        </p:nvSpPr>
        <p:spPr>
          <a:xfrm>
            <a:off x="845285" y="1930400"/>
            <a:ext cx="8596668" cy="3880773"/>
          </a:xfrm>
        </p:spPr>
        <p:txBody>
          <a:bodyPr/>
          <a:lstStyle/>
          <a:p>
            <a:r>
              <a:rPr lang="en-US" dirty="0"/>
              <a:t>Introduction</a:t>
            </a:r>
          </a:p>
          <a:p>
            <a:r>
              <a:rPr lang="en-US" dirty="0"/>
              <a:t>Problem Statement</a:t>
            </a:r>
          </a:p>
          <a:p>
            <a:r>
              <a:rPr lang="en-US" dirty="0"/>
              <a:t>Aim</a:t>
            </a:r>
          </a:p>
          <a:p>
            <a:r>
              <a:rPr lang="en-US" dirty="0"/>
              <a:t>Objective</a:t>
            </a:r>
          </a:p>
          <a:p>
            <a:r>
              <a:rPr lang="en-US" dirty="0"/>
              <a:t>Methodology</a:t>
            </a:r>
          </a:p>
          <a:p>
            <a:r>
              <a:rPr lang="en-US" dirty="0"/>
              <a:t>Literature Survey</a:t>
            </a:r>
          </a:p>
          <a:p>
            <a:r>
              <a:rPr lang="en-US" dirty="0"/>
              <a:t>UML Diagrams (</a:t>
            </a:r>
            <a:r>
              <a:rPr lang="en-US" dirty="0" err="1"/>
              <a:t>Usecase</a:t>
            </a:r>
            <a:r>
              <a:rPr lang="en-US" dirty="0"/>
              <a:t>, class)</a:t>
            </a:r>
          </a:p>
          <a:p>
            <a:r>
              <a:rPr lang="en-US" dirty="0"/>
              <a:t>Proposed work</a:t>
            </a:r>
          </a:p>
          <a:p>
            <a:r>
              <a:rPr lang="en-US" dirty="0"/>
              <a:t>Conclusion</a:t>
            </a:r>
          </a:p>
        </p:txBody>
      </p:sp>
    </p:spTree>
    <p:extLst>
      <p:ext uri="{BB962C8B-B14F-4D97-AF65-F5344CB8AC3E}">
        <p14:creationId xmlns:p14="http://schemas.microsoft.com/office/powerpoint/2010/main" val="156962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11C10-2658-C026-A70E-A68FC8C9D65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5C6DA94-1D5B-6CEF-6347-CD94E8E6B5B1}"/>
              </a:ext>
            </a:extLst>
          </p:cNvPr>
          <p:cNvSpPr>
            <a:spLocks noGrp="1"/>
          </p:cNvSpPr>
          <p:nvPr>
            <p:ph idx="1"/>
          </p:nvPr>
        </p:nvSpPr>
        <p:spPr>
          <a:xfrm>
            <a:off x="677334" y="2160589"/>
            <a:ext cx="9007842" cy="3880773"/>
          </a:xfrm>
        </p:spPr>
        <p:txBody>
          <a:bodyPr>
            <a:normAutofit/>
          </a:bodyPr>
          <a:lstStyle/>
          <a:p>
            <a:r>
              <a:rPr lang="en-US" sz="2000" dirty="0"/>
              <a:t>What is Blockchain?</a:t>
            </a:r>
            <a:br>
              <a:rPr lang="en-US" sz="2000" dirty="0"/>
            </a:br>
            <a:endParaRPr lang="en-US" sz="2000" dirty="0"/>
          </a:p>
          <a:p>
            <a:pPr lvl="1"/>
            <a:r>
              <a:rPr lang="en-US" sz="1800" dirty="0"/>
              <a:t>Blockchain is a system of recording information in a way that makes it difficult or impossible to change, hack, or cheat the system.</a:t>
            </a:r>
            <a:br>
              <a:rPr lang="en-US" sz="1800" dirty="0"/>
            </a:br>
            <a:endParaRPr lang="en-US" sz="1800" dirty="0"/>
          </a:p>
          <a:p>
            <a:pPr lvl="1"/>
            <a:r>
              <a:rPr lang="en-US" sz="1800" dirty="0"/>
              <a:t>Consist of several blocks associated with each other and in sequence.</a:t>
            </a:r>
            <a:br>
              <a:rPr lang="en-US" sz="1800" dirty="0"/>
            </a:br>
            <a:endParaRPr lang="en-US" sz="1800" dirty="0"/>
          </a:p>
          <a:p>
            <a:pPr marL="0" indent="0">
              <a:buNone/>
            </a:pPr>
            <a:endParaRPr lang="en-IN" sz="2000" dirty="0"/>
          </a:p>
        </p:txBody>
      </p:sp>
    </p:spTree>
    <p:extLst>
      <p:ext uri="{BB962C8B-B14F-4D97-AF65-F5344CB8AC3E}">
        <p14:creationId xmlns:p14="http://schemas.microsoft.com/office/powerpoint/2010/main" val="2834055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E54F-C11B-6E83-3592-A1549E592BB0}"/>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3D57072F-E97F-86E9-EA95-CAEA9A1D853C}"/>
              </a:ext>
            </a:extLst>
          </p:cNvPr>
          <p:cNvSpPr>
            <a:spLocks noGrp="1"/>
          </p:cNvSpPr>
          <p:nvPr>
            <p:ph idx="1"/>
          </p:nvPr>
        </p:nvSpPr>
        <p:spPr/>
        <p:txBody>
          <a:bodyPr>
            <a:normAutofit/>
          </a:bodyPr>
          <a:lstStyle/>
          <a:p>
            <a:r>
              <a:rPr lang="en-US" sz="2000" dirty="0"/>
              <a:t>Why Blockchain based voting system?</a:t>
            </a:r>
            <a:br>
              <a:rPr lang="en-US" sz="2000" dirty="0"/>
            </a:br>
            <a:endParaRPr lang="en-US" sz="2000" dirty="0"/>
          </a:p>
          <a:p>
            <a:pPr lvl="1"/>
            <a:r>
              <a:rPr lang="en-US" sz="1800" dirty="0"/>
              <a:t>Future election</a:t>
            </a:r>
          </a:p>
          <a:p>
            <a:pPr lvl="1"/>
            <a:r>
              <a:rPr lang="en-US" sz="1800" dirty="0"/>
              <a:t>Fair voting</a:t>
            </a:r>
          </a:p>
          <a:p>
            <a:pPr lvl="1"/>
            <a:r>
              <a:rPr lang="en-US" sz="1800" dirty="0"/>
              <a:t>Secure</a:t>
            </a:r>
          </a:p>
        </p:txBody>
      </p:sp>
    </p:spTree>
    <p:extLst>
      <p:ext uri="{BB962C8B-B14F-4D97-AF65-F5344CB8AC3E}">
        <p14:creationId xmlns:p14="http://schemas.microsoft.com/office/powerpoint/2010/main" val="1861740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6D4B-7D02-8B36-88E3-41CE2C9CAA6C}"/>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82760D5-D370-72B7-0E1A-951DF16EF43C}"/>
              </a:ext>
            </a:extLst>
          </p:cNvPr>
          <p:cNvSpPr>
            <a:spLocks noGrp="1"/>
          </p:cNvSpPr>
          <p:nvPr>
            <p:ph idx="1"/>
          </p:nvPr>
        </p:nvSpPr>
        <p:spPr/>
        <p:txBody>
          <a:bodyPr/>
          <a:lstStyle/>
          <a:p>
            <a:r>
              <a:rPr lang="en-US" dirty="0"/>
              <a:t>By adopting blockchain in the distribution of databases on e-voting systems can reduce one of the cheating sources of database manipulation.</a:t>
            </a:r>
            <a:br>
              <a:rPr lang="en-US" dirty="0"/>
            </a:br>
            <a:endParaRPr lang="en-US" dirty="0"/>
          </a:p>
          <a:p>
            <a:r>
              <a:rPr lang="en-US" dirty="0"/>
              <a:t>Blockchain technology is one of solutions, because it embraces a distributed system and the entire database are owned by many users.</a:t>
            </a:r>
            <a:br>
              <a:rPr lang="en-US" dirty="0"/>
            </a:br>
            <a:endParaRPr lang="en-US" dirty="0"/>
          </a:p>
          <a:p>
            <a:r>
              <a:rPr lang="en-US" dirty="0"/>
              <a:t>Blockchain itself has been used in the Bitcoin, Ethereum, Ripple, Litecoin.</a:t>
            </a:r>
          </a:p>
        </p:txBody>
      </p:sp>
    </p:spTree>
    <p:extLst>
      <p:ext uri="{BB962C8B-B14F-4D97-AF65-F5344CB8AC3E}">
        <p14:creationId xmlns:p14="http://schemas.microsoft.com/office/powerpoint/2010/main" val="2178634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D829C-B356-8563-F8A4-D7B8F91B11C1}"/>
              </a:ext>
            </a:extLst>
          </p:cNvPr>
          <p:cNvSpPr>
            <a:spLocks noGrp="1"/>
          </p:cNvSpPr>
          <p:nvPr>
            <p:ph type="title"/>
          </p:nvPr>
        </p:nvSpPr>
        <p:spPr/>
        <p:txBody>
          <a:bodyPr/>
          <a:lstStyle/>
          <a:p>
            <a:r>
              <a:rPr lang="en-IN" dirty="0"/>
              <a:t>Aim</a:t>
            </a:r>
          </a:p>
        </p:txBody>
      </p:sp>
      <p:sp>
        <p:nvSpPr>
          <p:cNvPr id="3" name="Content Placeholder 2">
            <a:extLst>
              <a:ext uri="{FF2B5EF4-FFF2-40B4-BE49-F238E27FC236}">
                <a16:creationId xmlns:a16="http://schemas.microsoft.com/office/drawing/2014/main" id="{3DC31FD4-0306-359A-0EC2-697E327EB91F}"/>
              </a:ext>
            </a:extLst>
          </p:cNvPr>
          <p:cNvSpPr>
            <a:spLocks noGrp="1"/>
          </p:cNvSpPr>
          <p:nvPr>
            <p:ph idx="1"/>
          </p:nvPr>
        </p:nvSpPr>
        <p:spPr/>
        <p:txBody>
          <a:bodyPr/>
          <a:lstStyle/>
          <a:p>
            <a:r>
              <a:rPr lang="en-US" dirty="0"/>
              <a:t>Aims to building an  voting system that satisfies the legal requirements of legislators has been a challenge for a long time.</a:t>
            </a:r>
            <a:br>
              <a:rPr lang="en-US" dirty="0"/>
            </a:br>
            <a:endParaRPr lang="en-US" dirty="0"/>
          </a:p>
          <a:p>
            <a:r>
              <a:rPr lang="en-US" dirty="0"/>
              <a:t>Distributed ledger technologies is an exciting technology world.</a:t>
            </a:r>
            <a:br>
              <a:rPr lang="en-US" dirty="0"/>
            </a:br>
            <a:endParaRPr lang="en-US" dirty="0"/>
          </a:p>
          <a:p>
            <a:r>
              <a:rPr lang="en-US" dirty="0"/>
              <a:t>Also aims to evaluate the application of blockchain as service to implement distributed electronic voting systems.</a:t>
            </a:r>
          </a:p>
        </p:txBody>
      </p:sp>
    </p:spTree>
    <p:extLst>
      <p:ext uri="{BB962C8B-B14F-4D97-AF65-F5344CB8AC3E}">
        <p14:creationId xmlns:p14="http://schemas.microsoft.com/office/powerpoint/2010/main" val="178982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2C27-DE24-5EA2-3C1E-FF65877004EE}"/>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68B3512F-8719-0CFB-A434-7571E490F7B0}"/>
              </a:ext>
            </a:extLst>
          </p:cNvPr>
          <p:cNvSpPr>
            <a:spLocks noGrp="1"/>
          </p:cNvSpPr>
          <p:nvPr>
            <p:ph idx="1"/>
          </p:nvPr>
        </p:nvSpPr>
        <p:spPr/>
        <p:txBody>
          <a:bodyPr/>
          <a:lstStyle/>
          <a:p>
            <a:r>
              <a:rPr lang="en-US" dirty="0"/>
              <a:t>The election system must be openly verifiable and transparent.</a:t>
            </a:r>
          </a:p>
          <a:p>
            <a:endParaRPr lang="en-US" dirty="0"/>
          </a:p>
          <a:p>
            <a:r>
              <a:rPr lang="en-US" dirty="0"/>
              <a:t>The election system must ensure that the vote cast by the voter has been recorded.</a:t>
            </a:r>
          </a:p>
          <a:p>
            <a:endParaRPr lang="en-US" dirty="0"/>
          </a:p>
          <a:p>
            <a:r>
              <a:rPr lang="en-US" dirty="0"/>
              <a:t>Only eligible voters must be allowed to vote.</a:t>
            </a:r>
          </a:p>
          <a:p>
            <a:endParaRPr lang="en-US" dirty="0"/>
          </a:p>
          <a:p>
            <a:r>
              <a:rPr lang="en-US" dirty="0"/>
              <a:t>The election system should be tamper-proof.</a:t>
            </a:r>
          </a:p>
        </p:txBody>
      </p:sp>
    </p:spTree>
    <p:extLst>
      <p:ext uri="{BB962C8B-B14F-4D97-AF65-F5344CB8AC3E}">
        <p14:creationId xmlns:p14="http://schemas.microsoft.com/office/powerpoint/2010/main" val="329156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CE6B1-EDBA-4E00-706A-6FC8180CCE2A}"/>
              </a:ext>
            </a:extLst>
          </p:cNvPr>
          <p:cNvSpPr>
            <a:spLocks noGrp="1"/>
          </p:cNvSpPr>
          <p:nvPr>
            <p:ph type="title"/>
          </p:nvPr>
        </p:nvSpPr>
        <p:spPr/>
        <p:txBody>
          <a:bodyPr/>
          <a:lstStyle/>
          <a:p>
            <a:r>
              <a:rPr lang="en-IN" dirty="0" err="1"/>
              <a:t>MetaMask</a:t>
            </a:r>
            <a:endParaRPr lang="en-IN" dirty="0"/>
          </a:p>
        </p:txBody>
      </p:sp>
      <p:sp>
        <p:nvSpPr>
          <p:cNvPr id="3" name="Content Placeholder 2">
            <a:extLst>
              <a:ext uri="{FF2B5EF4-FFF2-40B4-BE49-F238E27FC236}">
                <a16:creationId xmlns:a16="http://schemas.microsoft.com/office/drawing/2014/main" id="{ACAB5613-FB60-076D-A034-700C98759504}"/>
              </a:ext>
            </a:extLst>
          </p:cNvPr>
          <p:cNvSpPr>
            <a:spLocks noGrp="1"/>
          </p:cNvSpPr>
          <p:nvPr>
            <p:ph idx="1"/>
          </p:nvPr>
        </p:nvSpPr>
        <p:spPr>
          <a:xfrm>
            <a:off x="677334" y="2160589"/>
            <a:ext cx="7328331" cy="3880773"/>
          </a:xfrm>
        </p:spPr>
        <p:txBody>
          <a:bodyPr/>
          <a:lstStyle/>
          <a:p>
            <a:r>
              <a:rPr lang="en-US" dirty="0" err="1"/>
              <a:t>MetaMask</a:t>
            </a:r>
            <a:r>
              <a:rPr lang="en-US" dirty="0"/>
              <a:t> is a cryptocurrency wallet that enables users to store Ether and other ERC-20 tokens.</a:t>
            </a:r>
          </a:p>
          <a:p>
            <a:pPr marL="0" indent="0">
              <a:buNone/>
            </a:pPr>
            <a:endParaRPr lang="en-US" dirty="0"/>
          </a:p>
          <a:p>
            <a:r>
              <a:rPr lang="en-US" dirty="0"/>
              <a:t>The wallet can also be used to interact with decentralized applications or </a:t>
            </a:r>
            <a:r>
              <a:rPr lang="en-US" dirty="0" err="1"/>
              <a:t>dapps</a:t>
            </a:r>
            <a:r>
              <a:rPr lang="en-US" dirty="0"/>
              <a:t>.</a:t>
            </a:r>
          </a:p>
        </p:txBody>
      </p:sp>
      <p:pic>
        <p:nvPicPr>
          <p:cNvPr id="4" name="Google Shape;328;p20">
            <a:extLst>
              <a:ext uri="{FF2B5EF4-FFF2-40B4-BE49-F238E27FC236}">
                <a16:creationId xmlns:a16="http://schemas.microsoft.com/office/drawing/2014/main" id="{3478A0EB-D8EE-F30E-E7A4-7BC31D46E0D5}"/>
              </a:ext>
            </a:extLst>
          </p:cNvPr>
          <p:cNvPicPr preferRelativeResize="0"/>
          <p:nvPr/>
        </p:nvPicPr>
        <p:blipFill>
          <a:blip r:embed="rId2"/>
          <a:stretch>
            <a:fillRect/>
          </a:stretch>
        </p:blipFill>
        <p:spPr>
          <a:xfrm>
            <a:off x="8584163" y="609600"/>
            <a:ext cx="3348126" cy="5653316"/>
          </a:xfrm>
          <a:prstGeom prst="rect">
            <a:avLst/>
          </a:prstGeom>
          <a:noFill/>
          <a:ln>
            <a:noFill/>
          </a:ln>
        </p:spPr>
      </p:pic>
    </p:spTree>
    <p:extLst>
      <p:ext uri="{BB962C8B-B14F-4D97-AF65-F5344CB8AC3E}">
        <p14:creationId xmlns:p14="http://schemas.microsoft.com/office/powerpoint/2010/main" val="4165362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FFB4A-2C55-4E5B-E14F-E7CF450CD825}"/>
              </a:ext>
            </a:extLst>
          </p:cNvPr>
          <p:cNvSpPr>
            <a:spLocks noGrp="1"/>
          </p:cNvSpPr>
          <p:nvPr>
            <p:ph type="title"/>
          </p:nvPr>
        </p:nvSpPr>
        <p:spPr/>
        <p:txBody>
          <a:bodyPr/>
          <a:lstStyle/>
          <a:p>
            <a:r>
              <a:rPr lang="en-IN" dirty="0"/>
              <a:t>Ganache</a:t>
            </a:r>
          </a:p>
        </p:txBody>
      </p:sp>
      <p:sp>
        <p:nvSpPr>
          <p:cNvPr id="3" name="Content Placeholder 2">
            <a:extLst>
              <a:ext uri="{FF2B5EF4-FFF2-40B4-BE49-F238E27FC236}">
                <a16:creationId xmlns:a16="http://schemas.microsoft.com/office/drawing/2014/main" id="{4F918242-486F-4C33-D85B-16DCA4D5CD50}"/>
              </a:ext>
            </a:extLst>
          </p:cNvPr>
          <p:cNvSpPr>
            <a:spLocks noGrp="1"/>
          </p:cNvSpPr>
          <p:nvPr>
            <p:ph idx="1"/>
          </p:nvPr>
        </p:nvSpPr>
        <p:spPr>
          <a:xfrm>
            <a:off x="677334" y="1526108"/>
            <a:ext cx="8596668" cy="1902892"/>
          </a:xfrm>
        </p:spPr>
        <p:txBody>
          <a:bodyPr>
            <a:normAutofit/>
          </a:bodyPr>
          <a:lstStyle/>
          <a:p>
            <a:r>
              <a:rPr lang="en-US" sz="1600" dirty="0"/>
              <a:t>Ganache is a private </a:t>
            </a:r>
            <a:r>
              <a:rPr lang="en-US" sz="1600" dirty="0" err="1"/>
              <a:t>ethereum</a:t>
            </a:r>
            <a:r>
              <a:rPr lang="en-US" sz="1600" dirty="0"/>
              <a:t> blockchain environment that allows to you emulate </a:t>
            </a:r>
            <a:r>
              <a:rPr lang="en-US" sz="1600" dirty="0" err="1"/>
              <a:t>ethereum</a:t>
            </a:r>
            <a:r>
              <a:rPr lang="en-US" sz="1600" dirty="0"/>
              <a:t> blockchain so that you can interact with smart contract in your own private blockchain.</a:t>
            </a:r>
          </a:p>
          <a:p>
            <a:endParaRPr lang="en-US" sz="1600" dirty="0"/>
          </a:p>
          <a:p>
            <a:r>
              <a:rPr lang="en-US" sz="1600" dirty="0"/>
              <a:t>Ganache is a personal blockchain for rapid </a:t>
            </a:r>
            <a:r>
              <a:rPr lang="en-US" sz="1600" dirty="0" err="1"/>
              <a:t>ethereum</a:t>
            </a:r>
            <a:r>
              <a:rPr lang="en-US" sz="1600" dirty="0"/>
              <a:t> and corda distributed application development.</a:t>
            </a:r>
          </a:p>
        </p:txBody>
      </p:sp>
      <p:pic>
        <p:nvPicPr>
          <p:cNvPr id="4" name="Google Shape;335;p21">
            <a:extLst>
              <a:ext uri="{FF2B5EF4-FFF2-40B4-BE49-F238E27FC236}">
                <a16:creationId xmlns:a16="http://schemas.microsoft.com/office/drawing/2014/main" id="{1FDA3047-29E8-4B25-C5DC-A9FB04200677}"/>
              </a:ext>
            </a:extLst>
          </p:cNvPr>
          <p:cNvPicPr preferRelativeResize="0"/>
          <p:nvPr/>
        </p:nvPicPr>
        <p:blipFill>
          <a:blip r:embed="rId2"/>
          <a:stretch>
            <a:fillRect/>
          </a:stretch>
        </p:blipFill>
        <p:spPr>
          <a:xfrm>
            <a:off x="970384" y="3429000"/>
            <a:ext cx="8192277" cy="3363686"/>
          </a:xfrm>
          <a:prstGeom prst="rect">
            <a:avLst/>
          </a:prstGeom>
          <a:noFill/>
          <a:ln>
            <a:noFill/>
          </a:ln>
        </p:spPr>
      </p:pic>
    </p:spTree>
    <p:extLst>
      <p:ext uri="{BB962C8B-B14F-4D97-AF65-F5344CB8AC3E}">
        <p14:creationId xmlns:p14="http://schemas.microsoft.com/office/powerpoint/2010/main" val="36915158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36807637_TF89119559.potx" id="{B4807689-D1F8-4DBF-9EDF-790173E8548C}" vid="{214E823A-15A8-4870-8C83-70DE5FCA86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24F515-356D-4532-BE08-F6D7771916F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AEF1282-A6E9-4912-8AB9-8ED69BF7097D}">
  <ds:schemaRefs>
    <ds:schemaRef ds:uri="http://schemas.microsoft.com/sharepoint/v3/contenttype/forms"/>
  </ds:schemaRefs>
</ds:datastoreItem>
</file>

<file path=customXml/itemProps3.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tf89119559_win32</Template>
  <TotalTime>18</TotalTime>
  <Words>598</Words>
  <Application>Microsoft Office PowerPoint</Application>
  <PresentationFormat>Widescreen</PresentationFormat>
  <Paragraphs>71</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Blockchain Based        Voting System</vt:lpstr>
      <vt:lpstr>Contents</vt:lpstr>
      <vt:lpstr>Introduction</vt:lpstr>
      <vt:lpstr>Continued…</vt:lpstr>
      <vt:lpstr>Problem Statement</vt:lpstr>
      <vt:lpstr>Aim</vt:lpstr>
      <vt:lpstr>Objective</vt:lpstr>
      <vt:lpstr>MetaMask</vt:lpstr>
      <vt:lpstr>Ganache</vt:lpstr>
      <vt:lpstr>Methodology</vt:lpstr>
      <vt:lpstr>Literature Survey</vt:lpstr>
      <vt:lpstr>Class Diagram</vt:lpstr>
      <vt:lpstr>Use Case Diagram</vt:lpstr>
      <vt:lpstr>Proposed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Voting System</dc:title>
  <dc:creator>Prakash Zodge</dc:creator>
  <cp:lastModifiedBy>Prakash Zodge</cp:lastModifiedBy>
  <cp:revision>1</cp:revision>
  <dcterms:created xsi:type="dcterms:W3CDTF">2023-01-07T15:49:11Z</dcterms:created>
  <dcterms:modified xsi:type="dcterms:W3CDTF">2023-01-07T16:07:27Z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